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301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25087F-E5D8-4806-88D7-5616C97950A6}">
  <a:tblStyle styleId="{7B25087F-E5D8-4806-88D7-5616C97950A6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66"/>
  </p:normalViewPr>
  <p:slideViewPr>
    <p:cSldViewPr snapToGrid="0" snapToObjects="1">
      <p:cViewPr>
        <p:scale>
          <a:sx n="120" d="100"/>
          <a:sy n="120" d="100"/>
        </p:scale>
        <p:origin x="14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06012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3884088" y="8685113"/>
            <a:ext cx="2972472" cy="457539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003785" y="685631"/>
            <a:ext cx="4850429" cy="3429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3884088" y="8685113"/>
            <a:ext cx="2972472" cy="457539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84088" y="8685113"/>
            <a:ext cx="2972472" cy="457539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sldNum" idx="12"/>
          </p:nvPr>
        </p:nvSpPr>
        <p:spPr>
          <a:xfrm>
            <a:off x="3884088" y="8685113"/>
            <a:ext cx="2972472" cy="457539"/>
          </a:xfrm>
          <a:prstGeom prst="rect">
            <a:avLst/>
          </a:prstGeom>
          <a:noFill/>
          <a:ln>
            <a:noFill/>
          </a:ln>
        </p:spPr>
        <p:txBody>
          <a:bodyPr lIns="81350" tIns="40675" rIns="81350" bIns="40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Managed</a:t>
            </a:r>
            <a:r>
              <a:rPr lang="en-US" baseline="0" dirty="0" smtClean="0"/>
              <a:t> broadcast state is coming, along with side inputs. But it’s not here yet.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509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511" y="4343235"/>
            <a:ext cx="5486975" cy="4115143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rgbClr val="00001E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2246100" y="-314524"/>
            <a:ext cx="46518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812730" y="1151930"/>
            <a:ext cx="5518500" cy="232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812730" y="3536160"/>
            <a:ext cx="5518500" cy="79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127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254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381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508000" algn="ctr" rtl="0">
              <a:spcBef>
                <a:spcPts val="0"/>
              </a:spcBef>
              <a:buFont typeface="Calibri"/>
              <a:buNone/>
              <a:defRPr sz="16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40963" y="6324303"/>
            <a:ext cx="327900" cy="40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"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8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Shape 22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23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Shape 29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Shape 30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34AD9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Shape 38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Shape 39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34AD9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34AD9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Shape 49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00" cy="66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Shape 50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34AD9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34AD9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34AD9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34AD9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95" y="3670028"/>
            <a:ext cx="2594350" cy="257170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1357204" y="719535"/>
            <a:ext cx="6429591" cy="1996693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Basics</a:t>
            </a:r>
          </a:p>
        </p:txBody>
      </p:sp>
      <p:sp>
        <p:nvSpPr>
          <p:cNvPr id="95" name="Shape 95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lang="en" sz="2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0240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4961395" y="5475925"/>
            <a:ext cx="3019799" cy="101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v1.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.06.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lang="en"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DataSinks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    		</a:t>
            </a:r>
            <a:r>
              <a:rPr lang="en" sz="1400" b="0" strike="noStrike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env.setStreamTimeCharacteristic(TimeCharacteristic.EventTime);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minutes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strike="noStrik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.timeWindow(Time.minutes(5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counts.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Execute!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    		</a:t>
            </a:r>
            <a:r>
              <a:rPr lang="en" sz="1400" b="0" strike="noStrike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" sz="14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configure event time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env.setStreamTimeCharacteristic(TimeCharacteristic.EventTime);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timeWindow(Time.minutes(5))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counts.print();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 WordCount: FlatMap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57200" y="1474200"/>
            <a:ext cx="8229239" cy="49713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FlatMapFunction&lt;String, Tuple2&lt;String, Integer&gt;&gt;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flatMap(String value, </a:t>
            </a:r>
            <a:endParaRPr lang="en-US" sz="16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Collector&lt;Tuple2&lt;String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Integer&gt;&gt; out)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600" b="0" i="1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normalize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and split the line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String[] tokens = value.toLowerCase().split(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W+"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emit the pairs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(String token : tokens)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(token.length() &gt;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out.collect(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Integer&gt;(token,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WordCount: Interface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457200" y="1474200"/>
            <a:ext cx="8686439" cy="538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FlatMapFunction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&lt;String, Tuple2&lt;String, Integer&gt;&gt;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flatMap(String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Collector&lt;Tuple2&lt;String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Integer&gt;&gt; out)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600" b="0" i="1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normalize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and split the line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String[] tokens = value.toLowerCase().split(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W+"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emit the pairs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(String token : tokens)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(token.length() &gt;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out.collect(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Integer&gt;(token,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WordCount: Types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457200" y="1474200"/>
            <a:ext cx="8686439" cy="538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FlatMapFunction&lt;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flatMap(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Collector&lt;</a:t>
            </a:r>
            <a:r>
              <a:rPr lang="en" sz="1600" b="0" strike="noStrike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Tuple2&lt;String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Integer&gt;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out)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600" b="0" i="1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normalize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and split the line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String[] tokens = value.toLowerCase().split(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W+"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emit the pairs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token : tokens)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(token.length() &gt;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out.collect(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(token,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WordCount: Collector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457200" y="1474200"/>
            <a:ext cx="8686439" cy="53834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FlatMapFunction&lt;String, Tuple2&lt;String, Integer&gt;&gt;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flatMap(String value,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" sz="1600" b="0" strike="noStrike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Collector&lt;Tuple2&lt;String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Integer&gt;&gt;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out)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600" b="0" i="1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normalize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and split the line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String[] tokens = value.toLowerCase().split(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W+"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emit the pairs</a:t>
            </a:r>
            <a:b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(String token : tokens)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(token.length() &gt;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out.collect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Integer&gt;(token,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API: Data Types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kind of data can Flink handle?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" sz="2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aims to be able to process data of any type</a:t>
            </a: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DataStream APIs share the same type system</a:t>
            </a: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Types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String, Long, Integer, Boolean, … 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</a:p>
          <a:p>
            <a:pPr marL="285840" marR="0" lvl="0" indent="-285840" algn="l" rtl="0">
              <a:spcBef>
                <a:spcPts val="0"/>
              </a:spcBef>
              <a:buClr>
                <a:srgbClr val="34AD91"/>
              </a:buClr>
              <a:buFont typeface="Arial"/>
              <a:buNone/>
            </a:pPr>
            <a:endParaRPr sz="2400" b="0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Composite Types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Tuples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POJOs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 Case Classes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Tuples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57200" y="1474200"/>
            <a:ext cx="8229239" cy="5105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Easiest and most efficient way to encapsulate data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Scala: 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default Scala tuples (1 to 22 fields)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Java: Tuple1 up to Tuple25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Tuple2&lt;String, String&gt; person = 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" sz="1600" b="1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Tuple2&lt;&gt;(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"Max"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"Mustermann”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Tuple3&lt;String, String, Integer&gt; person = 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" sz="1600" b="1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Tuple3&lt;&gt;(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"Max"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"Mustermann"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Tuple4&lt;String, String, Integer, Boolean&gt; person = 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1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  new 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Tuple4&lt;&gt;(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"Max"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"Mustermann"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42, true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zero based index!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firstName = person.</a:t>
            </a:r>
            <a:r>
              <a:rPr lang="en" sz="1600" b="1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f0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secondName = person.</a:t>
            </a:r>
            <a:r>
              <a:rPr lang="en" sz="1600" b="1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f1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 age = person.</a:t>
            </a:r>
            <a:r>
              <a:rPr lang="en" sz="1600" b="1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f2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Boolean fired = person.</a:t>
            </a:r>
            <a:r>
              <a:rPr lang="en" sz="1600" b="1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f3</a:t>
            </a:r>
            <a:r>
              <a:rPr lang="en" sz="16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POJOs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57200" y="1474200"/>
            <a:ext cx="8419680" cy="52466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Java class that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an empty default constructor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publicly accessible fields</a:t>
            </a:r>
          </a:p>
          <a:p>
            <a:pPr marL="1200240" marR="0" lvl="2" indent="-28584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field or default getter &amp; setter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Person {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int id;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name;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Person()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{};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public Person(int id, String name) {…};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DataStream&lt;Person&gt; p =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env.fromElements(new Person(1, "Bob"));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 Processing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and Scala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examples here in Java for </a:t>
            </a:r>
            <a:r>
              <a:rPr lang="en" sz="32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"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Documentation available at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800"/>
              </a:spcBef>
              <a:buSzPct val="25000"/>
              <a:buNone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flink.apache.org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Classes (Scala)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 case classes are natively supported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case class Person(id: Int, name: String)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d: DataStream[Person] = 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   env.fromElements(Person(1, "Bob"))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API: Operators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36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Transformations: map &amp; flatMap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457200" y="1252079"/>
            <a:ext cx="8229239" cy="5298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integers = env.fromElements(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400" b="0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Regular Map - Takes one element and produces one element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doubleIntegers =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integers.map(</a:t>
            </a:r>
            <a:r>
              <a:rPr lang="en" sz="14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MapFunction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&lt;Integer, Integer&gt;()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strike="noStrike" dirty="0" smtClean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4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(Integer value)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strike="noStrik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4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 *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4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lang="en" sz="14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doubleIntegers.print();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2, 4, 6, 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Flat Map - Takes one element and produces zero, one, or more elements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doubleIntegers2 =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integers.flatMap(</a:t>
            </a:r>
            <a:r>
              <a:rPr lang="en" sz="14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FlatMapFunction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&lt;Integer, Integer&gt;()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 smtClean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4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flatMap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(Integer value, Collector&lt;Integer&gt; out)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out.collect(value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4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lang="en" sz="14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doubleIntegers2.print();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2, 4, 6, 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Transformations: Filter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457200" y="1474200"/>
            <a:ext cx="8032680" cy="49849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The DataStream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integers = env.fromElements(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filtered =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integers.filter(</a:t>
            </a:r>
            <a:r>
              <a:rPr lang="en" sz="16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FilterFunction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&lt;Integer&gt;()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 smtClean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strike="noStrike" dirty="0" smtClean="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(Integer value) {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1" strike="noStrike" dirty="0" smtClean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 != 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lang="en" sz="16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filtered.print();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2,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Transformations: KeyBy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457200" y="1474200"/>
            <a:ext cx="8229239" cy="16185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DataStream can be organized by a key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Partitions the data, i.e., all elements with the same key are processed by the same operator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Certain operators are key-aware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Operator state can be partitioned by key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457200" y="3248640"/>
            <a:ext cx="8229239" cy="13345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(name, age) of passengers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Integer&gt;&gt; passengers = 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key by second field (age)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dirty="0" smtClean="0">
                <a:latin typeface="Consolas"/>
                <a:ea typeface="Consolas"/>
                <a:cs typeface="Consolas"/>
                <a:sym typeface="Consolas"/>
              </a:rPr>
              <a:t>DataStream&lt;Tuple2&lt;String, Integer&gt;</a:t>
            </a:r>
            <a:r>
              <a:rPr lang="en-US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grouped = </a:t>
            </a:r>
            <a:r>
              <a:rPr lang="en" sz="1600" b="0" strike="noStrik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passengers.</a:t>
            </a:r>
            <a:r>
              <a:rPr lang="en" sz="1600" b="0" strike="noStrik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2" name="Shape 262"/>
          <p:cNvGraphicFramePr/>
          <p:nvPr/>
        </p:nvGraphicFramePr>
        <p:xfrm>
          <a:off x="538560" y="4723560"/>
          <a:ext cx="2046250" cy="37045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  <a:gridCol w="1023125"/>
              </a:tblGrid>
              <a:tr h="370450"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Stephan, 18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Fabian, 23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3" name="Shape 263"/>
          <p:cNvGraphicFramePr/>
          <p:nvPr/>
        </p:nvGraphicFramePr>
        <p:xfrm>
          <a:off x="538560" y="5451480"/>
          <a:ext cx="2046250" cy="37045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  <a:gridCol w="1023125"/>
              </a:tblGrid>
              <a:tr h="370450"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Julia, 27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Anna, 18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4" name="Shape 264"/>
          <p:cNvGraphicFramePr/>
          <p:nvPr/>
        </p:nvGraphicFramePr>
        <p:xfrm>
          <a:off x="1561679" y="6216119"/>
          <a:ext cx="1023125" cy="37080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</a:tblGrid>
              <a:tr h="370800"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Romeo, 27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5" name="Shape 265"/>
          <p:cNvGraphicFramePr/>
          <p:nvPr/>
        </p:nvGraphicFramePr>
        <p:xfrm>
          <a:off x="3825000" y="4723560"/>
          <a:ext cx="2046250" cy="37045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  <a:gridCol w="1023125"/>
              </a:tblGrid>
              <a:tr h="370450"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Anna, 18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Stephan, 18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6" name="Shape 266"/>
          <p:cNvGraphicFramePr/>
          <p:nvPr/>
        </p:nvGraphicFramePr>
        <p:xfrm>
          <a:off x="3825000" y="5451480"/>
          <a:ext cx="2046250" cy="37045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  <a:gridCol w="1023125"/>
              </a:tblGrid>
              <a:tr h="370450"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Julia, 27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Romeo, 27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Shape 267"/>
          <p:cNvGraphicFramePr/>
          <p:nvPr/>
        </p:nvGraphicFramePr>
        <p:xfrm>
          <a:off x="3825000" y="6181919"/>
          <a:ext cx="1023125" cy="370800"/>
        </p:xfrm>
        <a:graphic>
          <a:graphicData uri="http://schemas.openxmlformats.org/drawingml/2006/table">
            <a:tbl>
              <a:tblPr>
                <a:noFill/>
                <a:tableStyleId>{7B25087F-E5D8-4806-88D7-5616C97950A6}</a:tableStyleId>
              </a:tblPr>
              <a:tblGrid>
                <a:gridCol w="1023125"/>
              </a:tblGrid>
              <a:tr h="370800">
                <a:tc>
                  <a:txBody>
                    <a:bodyPr/>
                    <a:lstStyle/>
                    <a:p>
                      <a:pPr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b="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Fabian, 23</a:t>
                      </a: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  <p:sp>
        <p:nvSpPr>
          <p:cNvPr id="268" name="Shape 268"/>
          <p:cNvSpPr/>
          <p:nvPr/>
        </p:nvSpPr>
        <p:spPr>
          <a:xfrm>
            <a:off x="2584800" y="4903560"/>
            <a:ext cx="1239479" cy="146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69" name="Shape 269"/>
          <p:cNvSpPr/>
          <p:nvPr/>
        </p:nvSpPr>
        <p:spPr>
          <a:xfrm>
            <a:off x="2584800" y="4908960"/>
            <a:ext cx="1239479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70" name="Shape 270"/>
          <p:cNvSpPr/>
          <p:nvPr/>
        </p:nvSpPr>
        <p:spPr>
          <a:xfrm>
            <a:off x="2584800" y="5636880"/>
            <a:ext cx="1239479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71" name="Shape 271"/>
          <p:cNvSpPr/>
          <p:nvPr/>
        </p:nvSpPr>
        <p:spPr>
          <a:xfrm rot="10800000" flipH="1">
            <a:off x="2584800" y="5094359"/>
            <a:ext cx="1239479" cy="5421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72" name="Shape 272"/>
          <p:cNvSpPr/>
          <p:nvPr/>
        </p:nvSpPr>
        <p:spPr>
          <a:xfrm rot="10800000" flipH="1">
            <a:off x="2584800" y="5753519"/>
            <a:ext cx="1239479" cy="64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73" name="Shape 273"/>
          <p:cNvSpPr/>
          <p:nvPr/>
        </p:nvSpPr>
        <p:spPr>
          <a:xfrm rot="10800000" flipH="1">
            <a:off x="2584800" y="5165999"/>
            <a:ext cx="1311120" cy="123444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</a:t>
            </a:r>
            <a:r>
              <a:rPr lang="en" sz="4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(conceptually)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457200" y="1474200"/>
            <a:ext cx="8455624" cy="49849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Integer </a:t>
            </a:r>
            <a:r>
              <a:rPr lang="en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(Integer a, Integer b) {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a + b;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6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457200" y="2688057"/>
            <a:ext cx="8216147" cy="400109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2, 3, 4] </a:t>
            </a:r>
            <a:r>
              <a:rPr lang="en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➔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 means: (((1 + 2) + 3) + 4) = 10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</a:t>
            </a:r>
            <a:r>
              <a:rPr lang="en" sz="44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US" sz="44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44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</a:t>
            </a:r>
            <a:endParaRPr lang="en" sz="4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849620" y="2279805"/>
            <a:ext cx="7651911" cy="43085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Produce running sums of the even and odd integers.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List&lt;Tuple2&lt;String, Integer&gt;&gt;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data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new ArrayList&lt;Tuple2&lt;String, Integer&gt;&gt;();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data.add(new Tuple2&lt;&gt;("odd", 1));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data.add(new Tuple2&lt;&gt;("even", 2));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data.add(new Tuple2&lt;&gt;("odd", 3));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data.add(new Tuple2&lt;&gt;("even", 4));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Integer&gt;&gt;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tuples = env.fromCollection(data)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KeyedStream&lt;Tuple2&lt;String, Integer&gt;, Tuple&gt;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odd_and_evens = tuples.keyBy(0)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457200" y="1315465"/>
            <a:ext cx="803268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rgbClr val="2D9E7E"/>
              </a:buClr>
              <a:buSzPct val="100000"/>
              <a:buFont typeface="Noto Sans Symbols"/>
              <a:buChar char="▪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only be used with keyed or windowed streams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2D9E7E"/>
              </a:buClr>
              <a:buSzPct val="100000"/>
              <a:buFont typeface="Noto Sans Symbols"/>
              <a:buChar char="▪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with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a KeyedStream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on a KeyedStream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457200" y="1414767"/>
            <a:ext cx="8229239" cy="51852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DataStream&lt;Tuple2&lt;String, Integer&gt;&gt; sums =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odd_and_evens.</a:t>
            </a: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16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ReduceFunction</a:t>
            </a: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&lt;Tuple2&lt;String, Integer&gt;&gt;()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public Tuple2&lt;String, Integer&gt; 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Tuple2&lt;String, Integer&gt; t1,   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Tuple2&lt;String, Integer&gt; t2) throws Exception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 new Tuple2&lt;&gt;(t1.f0, t1.f1 + t2.f1)</a:t>
            </a: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 err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sums.print</a:t>
            </a:r>
            <a:r>
              <a:rPr lang="en" sz="16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</a:t>
            </a: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3&gt; (odd,1)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3&gt; (odd,4)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4&gt; (even,2)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4&gt; (even,6)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Specifying Keys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" sz="12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457200" y="334195"/>
            <a:ext cx="7474320" cy="8386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Keyed Streams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457200" y="1292218"/>
            <a:ext cx="8443440" cy="52466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keyBy</a:t>
            </a:r>
            <a:r>
              <a:rPr lang="en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 partitions </a:t>
            </a:r>
            <a:r>
              <a:rPr lang="en-US" sz="2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2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DataStream</a:t>
            </a:r>
          </a:p>
          <a:p>
            <a:pPr marL="800280" lvl="1" indent="-343079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a k</a:t>
            </a:r>
            <a:r>
              <a:rPr lang="en" sz="24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ey</a:t>
            </a:r>
            <a:r>
              <a:rPr lang="en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extracted from each element</a:t>
            </a:r>
            <a:endParaRPr lang="en-US" sz="2400" b="0" i="0" u="none" strike="noStrike" cap="non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lvl="1" indent="-343080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Basis of 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operating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in parallel</a:t>
            </a:r>
            <a:endParaRPr lang="en" sz="2800" dirty="0">
              <a:latin typeface="Calibri"/>
              <a:ea typeface="Calibri"/>
              <a:cs typeface="Calibri"/>
              <a:sym typeface="Calibri"/>
            </a:endParaRPr>
          </a:p>
          <a:p>
            <a:pPr marL="343080" lvl="1" indent="-343080">
              <a:buClr>
                <a:srgbClr val="34AD91"/>
              </a:buClr>
              <a:buSzPct val="100000"/>
              <a:buFont typeface="Noto Sans Symbols"/>
              <a:buChar char="▪"/>
            </a:pPr>
            <a:endParaRPr lang="en-US" sz="2800" dirty="0"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used </a:t>
            </a:r>
            <a:r>
              <a:rPr lang="en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keys</a:t>
            </a:r>
            <a:r>
              <a:rPr lang="en-US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must have valid implementations of </a:t>
            </a:r>
            <a:r>
              <a:rPr lang="en-US" sz="2800" b="0" strike="noStrike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hashCode</a:t>
            </a:r>
            <a:r>
              <a:rPr lang="en-US" sz="2800" b="0" strike="noStrike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()</a:t>
            </a:r>
            <a:r>
              <a:rPr lang="en-US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0" strike="noStrike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alibri"/>
              </a:rPr>
              <a:t>equals()</a:t>
            </a:r>
            <a:r>
              <a:rPr lang="en-US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which rules out arrays (for example)</a:t>
            </a:r>
            <a:endParaRPr lang="en"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3040" marR="0" lvl="1" indent="-285840" algn="l" rtl="0">
              <a:spcBef>
                <a:spcPts val="0"/>
              </a:spcBef>
              <a:buClr>
                <a:srgbClr val="34AD91"/>
              </a:buClr>
              <a:buFont typeface="Arial"/>
              <a:buNone/>
            </a:pPr>
            <a:endParaRPr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28584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2800" b="0" strike="noStrik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omposite </a:t>
            </a:r>
            <a:r>
              <a:rPr lang="en" sz="2800" b="0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can be used as keys</a:t>
            </a:r>
          </a:p>
          <a:p>
            <a:pPr marL="743040" marR="0" lvl="1" indent="-28584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fields must be key types</a:t>
            </a:r>
          </a:p>
          <a:p>
            <a:pPr marL="743040" marR="0" lvl="1" indent="-28584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▪"/>
            </a:pPr>
            <a:r>
              <a:rPr lang="en" sz="2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nested 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fields can also be used as keys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 by Example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Keys for Tuples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457200" y="1474200"/>
            <a:ext cx="8481599" cy="50965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keys by field position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DataStream&lt;Tuple3&lt;Integer, String, Double&gt;&gt; d = …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key stream by String field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d.keyBy(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field names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key stream by Double field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d.keyBy(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"f2"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Keys for POJOs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57200" y="1474200"/>
            <a:ext cx="8481599" cy="488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keys by field name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DataStream&lt;Person&gt; d = …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key stream by “name” field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Keys for Case Classes (Scala)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keys by field name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case class Person(id: Int, name: String)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d: DataStream[Person] = 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key stream by field “name”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name"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Working With Multiple Streams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Connected Streams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457200" y="1411559"/>
            <a:ext cx="8229239" cy="23016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 two streams to correlate them with each other</a:t>
            </a:r>
          </a:p>
          <a:p>
            <a:pPr marL="800280" marR="0" lvl="1" indent="-343079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Apply functions on connected streams to share state</a:t>
            </a:r>
          </a:p>
          <a:p>
            <a:pPr marL="800280" marR="0" lvl="1" indent="-343079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Typical use case is to use one stream for control and another for data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830867" y="3876523"/>
            <a:ext cx="7855572" cy="2409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control = 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data = 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result </a:t>
            </a:r>
            <a:r>
              <a:rPr lang="en" sz="20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20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control</a:t>
            </a:r>
            <a:endParaRPr lang="en-US" sz="20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b="0" strike="noStrike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" sz="20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" sz="20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flatMap</a:t>
            </a: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(new </a:t>
            </a:r>
            <a:r>
              <a:rPr lang="en" sz="20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MyCoFlatMap</a:t>
            </a: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FlatMap on Connected Streams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457200" y="1452600"/>
            <a:ext cx="8229239" cy="5161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 static final class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MyCoFlatMap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implements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CoFlatMapFunction&lt;String, String, String&gt; {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HashSet </a:t>
            </a:r>
            <a:r>
              <a:rPr lang="en" sz="1600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blacklist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HashSet();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flatMap1(String control_value, Collector&lt;String&gt; out) {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        blacklist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.add(control_value);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out.collect(</a:t>
            </a:r>
            <a:r>
              <a:rPr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"listed "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control_value);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flatMap2(String data_value, Collector&lt;String&gt; out) {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    if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blacklist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.contains(data_value)) {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out.collect(</a:t>
            </a:r>
            <a:r>
              <a:rPr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"skipped "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data_value);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lang="en" sz="1600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1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out.collect(</a:t>
            </a:r>
            <a:r>
              <a:rPr lang="en" sz="1600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"passed "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data_value);</a:t>
            </a:r>
            <a:r>
              <a:rPr lang="en" sz="1600" b="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 b="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 b="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FlatMap on Connected Streams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457200" y="1452600"/>
            <a:ext cx="8229239" cy="5161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StreamExecutionEnvironment.getExecutionEnvironment();</a:t>
            </a:r>
            <a:r>
              <a:rPr lang="en" sz="16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i="1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control 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env.fromElements(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"DROP"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"IGNORE"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env.fromElements(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"data"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"DROP"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"artisans"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"IGNORE"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result =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control</a:t>
            </a:r>
            <a:b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.broadcast()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.connect(data)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60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 b="1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MyCoFlatMap())</a:t>
            </a: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result.print();</a:t>
            </a:r>
            <a:b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env.execute();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FlatMap on Connected Streams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457200" y="1452600"/>
            <a:ext cx="8229239" cy="5161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control 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env.fromElements(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"DROP"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"IGNORE"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env.fromElements(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"data"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"DROP"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"artisans"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"IGNORE"</a:t>
            </a: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b="0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env.execute();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listed DROP​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listed IGNORE​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passed data​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skipped DROP​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passed artisans​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skipped IGNORE​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704897"/>
            <a:ext cx="8229600" cy="2421277"/>
          </a:xfrm>
        </p:spPr>
        <p:txBody>
          <a:bodyPr/>
          <a:lstStyle/>
          <a:p>
            <a:pPr indent="-274320"/>
            <a:r>
              <a:rPr lang="en-US" sz="2400" dirty="0" smtClean="0"/>
              <a:t>Events are replicated to all downstream operators</a:t>
            </a:r>
          </a:p>
          <a:p>
            <a:pPr indent="-274320"/>
            <a:r>
              <a:rPr lang="en-US" sz="2400" dirty="0" smtClean="0"/>
              <a:t>This is not a magical, managed, replicated state solution</a:t>
            </a:r>
          </a:p>
          <a:p>
            <a:pPr indent="-274320"/>
            <a:r>
              <a:rPr lang="en-US" sz="2400" dirty="0" smtClean="0"/>
              <a:t>And you have to consider the race condition implications</a:t>
            </a:r>
          </a:p>
        </p:txBody>
      </p:sp>
      <p:sp>
        <p:nvSpPr>
          <p:cNvPr id="4" name="Shape 371"/>
          <p:cNvSpPr/>
          <p:nvPr/>
        </p:nvSpPr>
        <p:spPr>
          <a:xfrm>
            <a:off x="1156138" y="1776669"/>
            <a:ext cx="7057336" cy="13238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DataStream&lt;String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result =</a:t>
            </a:r>
            <a: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control</a:t>
            </a:r>
            <a:b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" sz="2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broadcast</a:t>
            </a:r>
            <a: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400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.connect(data)</a:t>
            </a:r>
            <a:b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.flatMap(</a:t>
            </a:r>
            <a:r>
              <a:rPr lang="en" sz="240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400" b="1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b="0" strike="noStrik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MyCoFlatMap());</a:t>
            </a:r>
            <a:r>
              <a:rPr lang="en" sz="2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400" b="0" strike="noStrik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3173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also use </a:t>
            </a:r>
            <a:r>
              <a:rPr lang="en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Connected Streams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457200" y="1452600"/>
            <a:ext cx="8229239" cy="4738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strings = 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DataStream&lt;Integer&gt; ints = 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ints.connect(strings)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.map(</a:t>
            </a:r>
            <a:r>
              <a:rPr lang="en" sz="1800" b="1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CoMapFunction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&lt;Integer, String, Boolean&gt;()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public Boolean </a:t>
            </a:r>
            <a:r>
              <a:rPr lang="en" sz="18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map1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(Integer value)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1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            return true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@Override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public Boolean </a:t>
            </a:r>
            <a:r>
              <a:rPr lang="en" sz="18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map2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(String value)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1" strike="noStrike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            return false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 WordCount: main Method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230760" y="1270800"/>
            <a:ext cx="8791500" cy="523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    		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env.setStreamTimeCharacteristic(TimeCharacteristic.EventTime);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minutes</a:t>
            </a: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strike="noStrik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.timeWindow(Time.minutes(5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counts.print();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 Functions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Rich Functions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0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interfaces have only one method</a:t>
            </a:r>
          </a:p>
          <a:p>
            <a:pPr marL="800460" marR="0" lvl="1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abstract method (SAM)</a:t>
            </a:r>
          </a:p>
          <a:p>
            <a:pPr marL="800460" marR="0" lvl="1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for Java8 lambda functions</a:t>
            </a: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•"/>
            </a:pPr>
            <a:r>
              <a:rPr lang="en" sz="3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is a </a:t>
            </a:r>
            <a:r>
              <a:rPr lang="en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3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Rich</a:t>
            </a:r>
            <a:r>
              <a:rPr lang="en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variant of each function type</a:t>
            </a:r>
          </a:p>
          <a:p>
            <a:pPr marL="804672" marR="0" lvl="2" indent="-347472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RichFlatMapFunction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...</a:t>
            </a:r>
          </a:p>
          <a:p>
            <a:pPr marL="804672" marR="0" lvl="2" indent="-347472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Additional methods</a:t>
            </a:r>
          </a:p>
          <a:p>
            <a:pPr marL="1261872" marR="0" lvl="3" indent="-347472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200" b="0" i="0" u="none" strike="noStrike" cap="none" dirty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(Configuration c)</a:t>
            </a:r>
          </a:p>
          <a:p>
            <a:pPr marL="1261872" marR="0" lvl="3" indent="-347472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200" b="0" i="0" u="none" strike="noStrike" cap="none" dirty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1261872" marR="0" lvl="3" indent="-347472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200" b="0" i="0" u="none" strike="noStrike" cap="none" dirty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getRuntimeContext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36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Rich Functions &amp; RuntimeContext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0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RuntimeContext has useful methods</a:t>
            </a:r>
          </a:p>
          <a:p>
            <a:pPr marL="914759" marR="0" lvl="1" indent="-457559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getIndexOfThisSubtask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914759" marR="0" lvl="1" indent="-457559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getNumberOfParallelSubtasks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914759" marR="0" lvl="1" indent="-457559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getExecutionConfig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1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•"/>
            </a:pPr>
            <a:r>
              <a:rPr lang="en" sz="3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RuntimeContext also provides access to partitioned state (discussed later)</a:t>
            </a:r>
          </a:p>
          <a:p>
            <a:pPr marL="914759" marR="0" lvl="2" indent="-457559" algn="l" rtl="0"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rgbClr val="558ED5"/>
                </a:solidFill>
                <a:latin typeface="Consolas"/>
                <a:ea typeface="Consolas"/>
                <a:cs typeface="Consolas"/>
                <a:sym typeface="Consolas"/>
              </a:rPr>
              <a:t>getState</a:t>
            </a:r>
            <a:r>
              <a:rPr lang="en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1" strike="noStrik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Wrap-up</a:t>
            </a:r>
            <a:endParaRPr lang="en" sz="4000" b="1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</a:t>
            </a:r>
            <a:r>
              <a:rPr lang="en-US" sz="4400" dirty="0" smtClean="0">
                <a:latin typeface="Calibri"/>
                <a:ea typeface="Calibri"/>
                <a:cs typeface="Calibri"/>
                <a:sym typeface="Calibri"/>
              </a:rPr>
              <a:t>tips</a:t>
            </a:r>
            <a:endParaRPr lang="en" sz="4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457200" y="1474200"/>
            <a:ext cx="8229239" cy="488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" sz="2400" b="0" strike="noStrik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env.fromElements</a:t>
            </a:r>
            <a:r>
              <a:rPr lang="en" sz="2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(..)</a:t>
            </a: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" sz="2400" b="0" strike="noStrik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env.fromCollection</a:t>
            </a:r>
            <a:r>
              <a:rPr lang="en" sz="2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(..)</a:t>
            </a: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quickly </a:t>
            </a:r>
            <a:r>
              <a:rPr lang="en-US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DataStream to experiment 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" sz="2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print()</a:t>
            </a: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print a </a:t>
            </a:r>
            <a:r>
              <a:rPr lang="en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DataStream</a:t>
            </a:r>
            <a:endParaRPr lang="en-US" sz="3200" b="0" strike="noStrik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endParaRPr lang="en-US" sz="3200" dirty="0"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32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Lazy execution can make debugging tricky</a:t>
            </a:r>
            <a:r>
              <a:rPr lang="en-US" sz="3200" dirty="0" smtClean="0">
                <a:latin typeface="Calibri"/>
                <a:ea typeface="Calibri"/>
                <a:cs typeface="Calibri"/>
                <a:sym typeface="Calibri"/>
              </a:rPr>
              <a:t>, but you can use breakpoints in your IDE</a:t>
            </a:r>
            <a:endParaRPr lang="en-US" sz="3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 Execution Environment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    		</a:t>
            </a:r>
            <a:r>
              <a:rPr lang="en" sz="1400" b="0" strike="noStrike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env.setStreamTimeCharacteristic(TimeCharacteristic.EventTime);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timeWindow(Time.minutes(5))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counts.print();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    		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env.setStreamTimeCharacteristic(TimeCharacteristic.EventTime);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socketTextStream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timeWindow(Time.minutes(5))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counts.print();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    		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env.setStreamTimeCharacteristic(TimeCharacteristic.EventTime);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DataStream&lt;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Tuple2&lt;String, Integer&gt;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timeWindow(Time.minutes(5))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counts.print();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Transformations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    		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env.setStreamTimeCharacteristic(TimeCharacteristic.EventTime);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flatMap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Splitter())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keyBy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timeWindow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(Time.minutes(5))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counts.print();</a:t>
            </a:r>
            <a:b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b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functions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230760" y="1270800"/>
            <a:ext cx="8791560" cy="52383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throws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Exception {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set up the execution environment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			    		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StreamExecutionEnvironment.</a:t>
            </a:r>
            <a:r>
              <a:rPr lang="en" sz="1400" b="0" i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endParaRPr lang="en-US" sz="1400" b="0" strike="noStrike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i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0" i="1" strike="noStrike" dirty="0" smtClean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configure event time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env.setStreamTimeCharacteristic(TimeCharacteristic.EventTime);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DataStream&lt;Tuple2&lt;String, Integer&gt;&gt; counts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stream of words from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.socketTextStream(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split up the lines in tuples containing: (word,1)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.flatMap(</a:t>
            </a:r>
            <a:r>
              <a:rPr lang="en" sz="1400" b="1" strike="noStrike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400" b="0" strike="no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Splitter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    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key stream by the tuple field "0"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.keyBy(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i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compute counts every 5 minutes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4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timeWindow(Time.minutes(5))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//sum up tuple field "1"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     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.sum(</a:t>
            </a:r>
            <a:r>
              <a:rPr lang="en" sz="1400" b="0" strike="noStrik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print result in command line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 counts.print();</a:t>
            </a: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execute program</a:t>
            </a:r>
            <a: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b="0" i="1" strike="noStrik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0" i="1" strike="noStrike" dirty="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env.execute(</a:t>
            </a:r>
            <a:r>
              <a:rPr lang="en" sz="14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"Socket WordCount Example"</a:t>
            </a: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1232</Words>
  <Application>Microsoft Macintosh PowerPoint</Application>
  <PresentationFormat>On-screen Show (4:3)</PresentationFormat>
  <Paragraphs>430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Avenir</vt:lpstr>
      <vt:lpstr>Calibri</vt:lpstr>
      <vt:lpstr>Consolas</vt:lpstr>
      <vt:lpstr>Helvetica Neue</vt:lpstr>
      <vt:lpstr>Noto Sans Symbols</vt:lpstr>
      <vt:lpstr>Verdana</vt:lpstr>
      <vt:lpstr>Arial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Broadcast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Anderson</cp:lastModifiedBy>
  <cp:revision>23</cp:revision>
  <cp:lastPrinted>2017-06-19T15:54:14Z</cp:lastPrinted>
  <dcterms:modified xsi:type="dcterms:W3CDTF">2017-06-19T16:04:29Z</dcterms:modified>
</cp:coreProperties>
</file>