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00001E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3760267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5240883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60"/>
              </a:spcBef>
              <a:buClr>
                <a:srgbClr val="34AD9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2246105" y="-314530"/>
            <a:ext cx="465178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rgbClr val="34AD9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alibri"/>
              <a:buNone/>
              <a:defRPr b="1" i="0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34AD91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hape 3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Shape 41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34AD9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avatar_emerald_200.png"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Shape 52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34AD9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34AD9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34AD9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i.apache.org/projects/flink/flink-docs-release-1.2/dev/event_time.html" TargetMode="External"/><Relationship Id="rId4" Type="http://schemas.openxmlformats.org/officeDocument/2006/relationships/hyperlink" Target="https://ci.apache.org/projects/flink/flink-docs-release-1.2/dev/event_timestamps_watermarks.html" TargetMode="External"/><Relationship Id="rId9" Type="http://schemas.openxmlformats.org/officeDocument/2006/relationships/hyperlink" Target="http://data-artisans.com/session-windowing-in-flink/" TargetMode="External"/><Relationship Id="rId5" Type="http://schemas.openxmlformats.org/officeDocument/2006/relationships/hyperlink" Target="https://ci.apache.org/projects/flink/flink-docs-release-1.2/dev/windows.html" TargetMode="External"/><Relationship Id="rId6" Type="http://schemas.openxmlformats.org/officeDocument/2006/relationships/hyperlink" Target="http://flink.apache.org/news/2015/12/04/Introducing-windows.html" TargetMode="External"/><Relationship Id="rId7" Type="http://schemas.openxmlformats.org/officeDocument/2006/relationships/hyperlink" Target="http://data-artisans.com/how-apache-flink-enables-new-streaming-applications-part-1/" TargetMode="External"/><Relationship Id="rId8" Type="http://schemas.openxmlformats.org/officeDocument/2006/relationships/hyperlink" Target="https://www.mapr.com/blog/essential-guide-streaming-first-processing-apache-f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50" lIns="28550" rIns="28550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972795" y="5475925"/>
            <a:ext cx="29970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 v1.1.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.2016</a:t>
            </a:r>
            <a:br>
              <a:rPr b="0" i="0" lang="e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0114821" y="35266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50" lIns="28550" rIns="28550" tIns="2855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&amp; Time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Windowed Streams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9" name="Shape 159"/>
          <p:cNvSpPr txBox="1"/>
          <p:nvPr/>
        </p:nvSpPr>
        <p:spPr>
          <a:xfrm>
            <a:off x="457200" y="1452684"/>
            <a:ext cx="8229600" cy="36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(name, age) of passengers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passengers = …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passengers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group by second field (age)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windows that are 1 minute long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(Time.minutes(1))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apply a custom window function on window data</a:t>
            </a:r>
          </a:p>
          <a:p>
            <a:pPr indent="0" lvl="0" marL="0" marR="0" rtl="0" algn="l">
              <a:spcBef>
                <a:spcPts val="36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CountByAge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with a WindowFunction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474375"/>
            <a:ext cx="8229600" cy="4986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275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CountByAge </a:t>
            </a:r>
            <a:r>
              <a:rPr b="1" i="0" lang="en" sz="1275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b="0" i="0" lang="en" sz="1275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Tuple2&lt;String, Integer&gt;,        </a:t>
            </a:r>
            <a:r>
              <a:rPr b="0" i="0" lang="en" sz="1275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input 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Tuple3&lt;Integer, Long, Integer&gt;, </a:t>
            </a:r>
            <a:r>
              <a:rPr b="0" i="0" lang="en" sz="1275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output 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Tuple,                          </a:t>
            </a:r>
            <a:r>
              <a:rPr b="0" i="0" lang="en" sz="1275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TimeWindow&gt; {                   </a:t>
            </a:r>
            <a:r>
              <a:rPr b="0" i="0" lang="en" sz="1275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window type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275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b="0" i="0" lang="en" sz="1275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" sz="1275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en" sz="1275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Tuple key, 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TimeWindow window, 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Iterable&lt;Tuple2&lt;String, Integer&gt;&gt; persons,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Collector&lt;Tuple3&lt;Integer, Long, Integer&gt;&gt; out) {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int age = ((Tuple1&lt;Integer&gt;)key).f0;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int cnt = </a:t>
            </a:r>
            <a:r>
              <a:rPr b="0" i="0" lang="en" sz="1275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255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" sz="1275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(Tuple2&lt;String, Integer&gt; p : persons) {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cnt++;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" sz="1275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" sz="1275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Tuple3&lt;&gt;(age, window.getEnd(), cnt));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75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970804" y="2845775"/>
            <a:ext cx="767197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4" name="Shape 17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970803" y="2845775"/>
            <a:ext cx="2000996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3" name="Shape 18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4" name="Shape 18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970801" y="2845775"/>
            <a:ext cx="3262788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3" name="Shape 193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4" name="Shape 194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5" name="Shape 195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4" name="Shape 204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5" name="Shape 205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6" name="Shape 206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7" name="Shape 207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70801" y="2845775"/>
            <a:ext cx="4510585" cy="1108887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State during Aggregation 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6" name="Shape 216"/>
          <p:cNvSpPr/>
          <p:nvPr/>
        </p:nvSpPr>
        <p:spPr>
          <a:xfrm>
            <a:off x="1089815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7" name="Shape 217"/>
          <p:cNvSpPr/>
          <p:nvPr/>
        </p:nvSpPr>
        <p:spPr>
          <a:xfrm>
            <a:off x="2337297" y="312055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8" name="Shape 218"/>
          <p:cNvSpPr/>
          <p:nvPr/>
        </p:nvSpPr>
        <p:spPr>
          <a:xfrm>
            <a:off x="3584778" y="313470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9" name="Shape 219"/>
          <p:cNvSpPr/>
          <p:nvPr/>
        </p:nvSpPr>
        <p:spPr>
          <a:xfrm>
            <a:off x="4832262" y="313470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0" name="Shape 220"/>
          <p:cNvSpPr/>
          <p:nvPr/>
        </p:nvSpPr>
        <p:spPr>
          <a:xfrm>
            <a:off x="6098557" y="3235684"/>
            <a:ext cx="570954" cy="32622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178647" y="3125000"/>
            <a:ext cx="535997" cy="5475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787030" y="3120558"/>
            <a:ext cx="389049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034511" y="3101966"/>
            <a:ext cx="389049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281994" y="3116116"/>
            <a:ext cx="389049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570514" y="3668151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70801" y="2476443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Windowed Streams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reduce(reduceFunction)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 functional reduce function to the window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fold(initialVal, foldFunction)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 functional fold function with a specified initial value to the window</a:t>
            </a:r>
          </a:p>
          <a:p>
            <a:pPr indent="-342900" lvl="0" marL="342900" marR="0" rtl="0" algn="l">
              <a:spcBef>
                <a:spcPts val="28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functions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16666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sum()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min()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others</a:t>
            </a:r>
          </a:p>
          <a:p>
            <a:pPr indent="-342900" lvl="0" marL="342900" marR="0" rtl="0" algn="l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0" name="Shape 240"/>
          <p:cNvSpPr/>
          <p:nvPr/>
        </p:nvSpPr>
        <p:spPr>
          <a:xfrm>
            <a:off x="3098528" y="328524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8" name="Shape 248"/>
          <p:cNvSpPr/>
          <p:nvPr/>
        </p:nvSpPr>
        <p:spPr>
          <a:xfrm>
            <a:off x="3098528" y="328524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Windows and Aggregates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6" name="Shape 256"/>
          <p:cNvSpPr/>
          <p:nvPr/>
        </p:nvSpPr>
        <p:spPr>
          <a:xfrm>
            <a:off x="3098528" y="328524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4" name="Shape 264"/>
          <p:cNvSpPr/>
          <p:nvPr/>
        </p:nvSpPr>
        <p:spPr>
          <a:xfrm>
            <a:off x="3098528" y="328524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Aggregation </a:t>
            </a: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2" name="Shape 272"/>
          <p:cNvSpPr/>
          <p:nvPr/>
        </p:nvSpPr>
        <p:spPr>
          <a:xfrm>
            <a:off x="3098528" y="3285248"/>
            <a:ext cx="535997" cy="54759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73" name="Shape 273"/>
          <p:cNvSpPr/>
          <p:nvPr/>
        </p:nvSpPr>
        <p:spPr>
          <a:xfrm>
            <a:off x="4162569" y="3408505"/>
            <a:ext cx="570954" cy="32622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242658" y="3285248"/>
            <a:ext cx="535997" cy="5475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634526" y="3840971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trigger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3039022" y="2827175"/>
            <a:ext cx="655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Aggregation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90600" y="1232075"/>
            <a:ext cx="9053400" cy="53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passengers = …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passengers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.keyBy(1)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.timeWindow(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Time.minutes(1), Time.seconds(10)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Tuple3&lt;Integer,Long,Integer&gt;(0, 0L, 0),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 MyFoldFunction(), new MyWindowFunction()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1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MyFoldFunction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FoldFunction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&lt;Tuple2&lt;String, Integer&gt;, Tuple3&lt;Integer, Long, Integer&gt;&gt;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" sz="11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Tuple3&lt;Integer,Long,Integer&gt;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fold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(Tuple3&lt;Integer,Long,Integer&gt; acc, Tuple2&lt;String, Integer&gt; p)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Integer count = acc.getField(2);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acc.setField(2, count + 1);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acc;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1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MyWindowFunction 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WindowFunction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&lt;Tuple3&lt;Integer,Long,Integer&gt;, Tuple3&lt;Integer,Long,Integer&gt;, Integer, TimeWindow&gt;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" sz="11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(Integer age_key,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TimeWindow window,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Iterable&lt;Tuple3&lt;Integer,Long,Integer&gt;&gt; counts,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Collector&lt;Tuple3&lt;Integer,Long,Integer&gt;&gt; out)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Integer count = counts.iterator().next().getField(2);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Tuple3&lt;Integer,Long,Integer&gt;(age_key, window.getEnd(), count));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Window Aggregation</a:t>
            </a: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90600" y="1232075"/>
            <a:ext cx="9053400" cy="531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passengers = …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passengers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.keyBy(1)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.timeWindow(Time.minutes(1), Time.seconds(10))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.apply(new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(0, 0L, 0), new MyFoldFunction(), new MyWindowFunction())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MyFoldFunction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FoldFunction&lt;Tuple2&lt;String, Integer&gt;,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Tuple3&lt;Integer,Long,Integer&gt; fold(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acc, Tuple2&lt;String, Integer&gt; p)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Integer count = acc.getField(2);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acc.setField(2, count + 1);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return acc;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MyWindowFunction 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WindowFunction&lt;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Integer, TimeWindow&gt;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apply(Integer age_key,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TimeWindow window,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Iterable&lt;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counts,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Collector&lt;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out)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Integer count = counts.iterator().next().getField(2);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out.collect(new </a:t>
            </a:r>
            <a:r>
              <a:rPr b="0" i="0" lang="en" sz="1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Tuple3&lt;Integer,Long,Integer&gt;</a:t>
            </a: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(age_key, window.getEnd(), count));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window logic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b="0" i="0" lang="en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DataStream API allows you to define very custom window logic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Noto Sans Symbols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b="0" i="0" lang="en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GlobalWindows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flexible, low-level window assignment scheme that can be used to implement custom windowing behaviors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useful if you explicitly specify triggering, otherwise nothing will happen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Noto Sans Symbols"/>
              <a:buChar char="▪"/>
            </a:pPr>
            <a:r>
              <a:rPr b="0" i="0" lang="en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when to evaluate a window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34AD91"/>
              </a:buClr>
              <a:buSzPct val="97894"/>
              <a:buFont typeface="Arial"/>
              <a:buChar char="•"/>
            </a:pPr>
            <a:r>
              <a:rPr b="0" i="0" lang="en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to purge the window or not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34AD91"/>
              </a:buClr>
              <a:buSzPct val="98636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buClr>
                <a:srgbClr val="34AD91"/>
              </a:buClr>
              <a:buSzPct val="99200"/>
              <a:buFont typeface="Noto Sans Symbols"/>
              <a:buChar char="▪"/>
            </a:pPr>
            <a:r>
              <a:rPr b="0" i="1" lang="en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Careful!</a:t>
            </a:r>
            <a:r>
              <a:rPr b="0" i="0" lang="en" sz="2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part of the API requires a good understanding of the windowing mechanism!</a:t>
            </a: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Handling Time Explicitly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Shape 311"/>
          <p:cNvGrpSpPr/>
          <p:nvPr/>
        </p:nvGrpSpPr>
        <p:grpSpPr>
          <a:xfrm>
            <a:off x="1380694" y="2136610"/>
            <a:ext cx="6392090" cy="3136719"/>
            <a:chOff x="342287" y="1161296"/>
            <a:chExt cx="4726117" cy="2319196"/>
          </a:xfrm>
        </p:grpSpPr>
        <p:sp>
          <p:nvSpPr>
            <p:cNvPr id="312" name="Shape 312"/>
            <p:cNvSpPr/>
            <p:nvPr/>
          </p:nvSpPr>
          <p:spPr>
            <a:xfrm>
              <a:off x="1837609" y="1697211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837609" y="2434547"/>
              <a:ext cx="589548" cy="180474"/>
            </a:xfrm>
            <a:prstGeom prst="flowChartMagneticDrum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4" name="Shape 314"/>
            <p:cNvGrpSpPr/>
            <p:nvPr/>
          </p:nvGrpSpPr>
          <p:grpSpPr>
            <a:xfrm>
              <a:off x="568822" y="2168140"/>
              <a:ext cx="563127" cy="683393"/>
              <a:chOff x="1526586" y="2741362"/>
              <a:chExt cx="563127" cy="683393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776869" y="2915026"/>
                <a:ext cx="72232" cy="72232"/>
              </a:xfrm>
              <a:prstGeom prst="ellipse">
                <a:avLst/>
              </a:prstGeom>
              <a:solidFill>
                <a:srgbClr val="000000"/>
              </a:solidFill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6" name="Shape 316"/>
              <p:cNvCxnSpPr>
                <a:stCxn id="315" idx="4"/>
              </p:cNvCxnSpPr>
              <p:nvPr/>
            </p:nvCxnSpPr>
            <p:spPr>
              <a:xfrm>
                <a:off x="1812985" y="2987258"/>
                <a:ext cx="0" cy="11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7" name="Shape 317"/>
              <p:cNvCxnSpPr/>
              <p:nvPr/>
            </p:nvCxnSpPr>
            <p:spPr>
              <a:xfrm flipH="1">
                <a:off x="1673224" y="3077619"/>
                <a:ext cx="139761" cy="34713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8" name="Shape 318"/>
              <p:cNvCxnSpPr/>
              <p:nvPr/>
            </p:nvCxnSpPr>
            <p:spPr>
              <a:xfrm>
                <a:off x="1812985" y="3077619"/>
                <a:ext cx="139761" cy="34713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9" name="Shape 319"/>
              <p:cNvCxnSpPr/>
              <p:nvPr/>
            </p:nvCxnSpPr>
            <p:spPr>
              <a:xfrm>
                <a:off x="1757363" y="3206750"/>
                <a:ext cx="10715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0" name="Shape 320"/>
              <p:cNvCxnSpPr/>
              <p:nvPr/>
            </p:nvCxnSpPr>
            <p:spPr>
              <a:xfrm>
                <a:off x="1738313" y="3273425"/>
                <a:ext cx="15239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1" name="Shape 321"/>
              <p:cNvCxnSpPr/>
              <p:nvPr/>
            </p:nvCxnSpPr>
            <p:spPr>
              <a:xfrm>
                <a:off x="1714500" y="3330575"/>
                <a:ext cx="195263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2" name="Shape 322"/>
              <p:cNvCxnSpPr/>
              <p:nvPr/>
            </p:nvCxnSpPr>
            <p:spPr>
              <a:xfrm>
                <a:off x="1690688" y="3387725"/>
                <a:ext cx="25003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grpSp>
            <p:nvGrpSpPr>
              <p:cNvPr id="323" name="Shape 323"/>
              <p:cNvGrpSpPr/>
              <p:nvPr/>
            </p:nvGrpSpPr>
            <p:grpSpPr>
              <a:xfrm>
                <a:off x="1579915" y="2746167"/>
                <a:ext cx="509798" cy="393908"/>
                <a:chOff x="1579915" y="2746167"/>
                <a:chExt cx="509798" cy="393908"/>
              </a:xfrm>
            </p:grpSpPr>
            <p:sp>
              <p:nvSpPr>
                <p:cNvPr id="324" name="Shape 324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" name="Shape 327"/>
              <p:cNvGrpSpPr/>
              <p:nvPr/>
            </p:nvGrpSpPr>
            <p:grpSpPr>
              <a:xfrm rot="10800000">
                <a:off x="1526586" y="2741362"/>
                <a:ext cx="509798" cy="393908"/>
                <a:chOff x="1579915" y="2746167"/>
                <a:chExt cx="509798" cy="393908"/>
              </a:xfrm>
            </p:grpSpPr>
            <p:sp>
              <p:nvSpPr>
                <p:cNvPr id="328" name="Shape 328"/>
                <p:cNvSpPr/>
                <p:nvPr/>
              </p:nvSpPr>
              <p:spPr>
                <a:xfrm rot="2621956">
                  <a:off x="1637566" y="2803818"/>
                  <a:ext cx="278606" cy="278606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 rot="2621956">
                  <a:off x="1695510" y="2803818"/>
                  <a:ext cx="278606" cy="278606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 rot="2621956">
                  <a:off x="1753456" y="2803818"/>
                  <a:ext cx="278606" cy="278606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Calibri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1" name="Shape 331"/>
            <p:cNvGrpSpPr/>
            <p:nvPr/>
          </p:nvGrpSpPr>
          <p:grpSpPr>
            <a:xfrm>
              <a:off x="672703" y="1519147"/>
              <a:ext cx="360947" cy="529388"/>
              <a:chOff x="2063416" y="2412332"/>
              <a:chExt cx="360947" cy="529388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2063416" y="2412332"/>
                <a:ext cx="360947" cy="529388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2105025" y="2478505"/>
                <a:ext cx="277228" cy="45718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2105025" y="2544677"/>
                <a:ext cx="277228" cy="45718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2105025" y="2610850"/>
                <a:ext cx="277228" cy="45718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2105025" y="2677024"/>
                <a:ext cx="277228" cy="45718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Shape 337"/>
            <p:cNvSpPr txBox="1"/>
            <p:nvPr/>
          </p:nvSpPr>
          <p:spPr>
            <a:xfrm>
              <a:off x="342287" y="1230546"/>
              <a:ext cx="1005487" cy="204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 Producer</a:t>
              </a:r>
            </a:p>
          </p:txBody>
        </p:sp>
        <p:sp>
          <p:nvSpPr>
            <p:cNvPr id="338" name="Shape 338"/>
            <p:cNvSpPr txBox="1"/>
            <p:nvPr/>
          </p:nvSpPr>
          <p:spPr>
            <a:xfrm>
              <a:off x="1584333" y="1230546"/>
              <a:ext cx="1036113" cy="204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Message Queue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194943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2936501" y="1161296"/>
              <a:ext cx="841737" cy="34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Data Source</a:t>
              </a: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3791419" y="1161296"/>
              <a:ext cx="1132493" cy="34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Flink</a:t>
              </a:r>
              <a:b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" sz="12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Window Operator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3194943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4154950" y="1613750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4154950" y="2365093"/>
              <a:ext cx="324852" cy="32485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392110" y="1724025"/>
              <a:ext cx="45718" cy="10343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 flipH="1">
              <a:off x="4207641" y="1724025"/>
              <a:ext cx="45718" cy="10343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4392110" y="2479675"/>
              <a:ext cx="45718" cy="10343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 flipH="1">
              <a:off x="4207641" y="2479675"/>
              <a:ext cx="45718" cy="103430"/>
            </a:xfrm>
            <a:prstGeom prst="rightBracket">
              <a:avLst>
                <a:gd fmla="val 8333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287416" y="1690207"/>
              <a:ext cx="152399" cy="171064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287416" y="2442726"/>
              <a:ext cx="152399" cy="171064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Shape 351"/>
            <p:cNvCxnSpPr/>
            <p:nvPr/>
          </p:nvCxnSpPr>
          <p:spPr>
            <a:xfrm>
              <a:off x="1193800" y="1775739"/>
              <a:ext cx="5175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352" name="Shape 352"/>
            <p:cNvCxnSpPr/>
            <p:nvPr/>
          </p:nvCxnSpPr>
          <p:spPr>
            <a:xfrm>
              <a:off x="1193800" y="2525953"/>
              <a:ext cx="5175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353" name="Shape 353"/>
            <p:cNvCxnSpPr/>
            <p:nvPr/>
          </p:nvCxnSpPr>
          <p:spPr>
            <a:xfrm flipH="1" rot="10800000">
              <a:off x="1193800" y="1938602"/>
              <a:ext cx="542925" cy="50412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354" name="Shape 354"/>
            <p:cNvCxnSpPr/>
            <p:nvPr/>
          </p:nvCxnSpPr>
          <p:spPr>
            <a:xfrm>
              <a:off x="2562225" y="1775739"/>
              <a:ext cx="5175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355" name="Shape 355"/>
            <p:cNvCxnSpPr/>
            <p:nvPr/>
          </p:nvCxnSpPr>
          <p:spPr>
            <a:xfrm>
              <a:off x="2562225" y="2531390"/>
              <a:ext cx="5175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sp>
          <p:nvSpPr>
            <p:cNvPr id="356" name="Shape 356"/>
            <p:cNvSpPr txBox="1"/>
            <p:nvPr/>
          </p:nvSpPr>
          <p:spPr>
            <a:xfrm>
              <a:off x="1837436" y="1707383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i="1" lang="en" sz="8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1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1837436" y="2454446"/>
              <a:ext cx="560841" cy="159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i="1" lang="en" sz="80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partition  2</a:t>
              </a:r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3581400" y="1775739"/>
              <a:ext cx="5175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359" name="Shape 359"/>
            <p:cNvCxnSpPr/>
            <p:nvPr/>
          </p:nvCxnSpPr>
          <p:spPr>
            <a:xfrm>
              <a:off x="3581400" y="2531390"/>
              <a:ext cx="51752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360" name="Shape 360"/>
            <p:cNvCxnSpPr/>
            <p:nvPr/>
          </p:nvCxnSpPr>
          <p:spPr>
            <a:xfrm>
              <a:off x="3581400" y="1809318"/>
              <a:ext cx="573549" cy="60471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cxnSp>
          <p:nvCxnSpPr>
            <p:cNvPr id="361" name="Shape 361"/>
            <p:cNvCxnSpPr/>
            <p:nvPr/>
          </p:nvCxnSpPr>
          <p:spPr>
            <a:xfrm flipH="1" rot="10800000">
              <a:off x="3581400" y="1938603"/>
              <a:ext cx="542925" cy="56579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lg" w="lg" type="stealth"/>
            </a:ln>
          </p:spPr>
        </p:cxnSp>
        <p:grpSp>
          <p:nvGrpSpPr>
            <p:cNvPr id="362" name="Shape 362"/>
            <p:cNvGrpSpPr/>
            <p:nvPr/>
          </p:nvGrpSpPr>
          <p:grpSpPr>
            <a:xfrm>
              <a:off x="412308" y="2986087"/>
              <a:ext cx="184653" cy="184653"/>
              <a:chOff x="855221" y="3536950"/>
              <a:chExt cx="276727" cy="276727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4" name="Shape 364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65" name="Shape 365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366" name="Shape 366"/>
            <p:cNvGrpSpPr/>
            <p:nvPr/>
          </p:nvGrpSpPr>
          <p:grpSpPr>
            <a:xfrm>
              <a:off x="4240818" y="2986087"/>
              <a:ext cx="184653" cy="184653"/>
              <a:chOff x="855221" y="3536950"/>
              <a:chExt cx="276727" cy="276727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855221" y="3536950"/>
                <a:ext cx="276727" cy="276727"/>
              </a:xfrm>
              <a:prstGeom prst="ellipse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" name="Shape 368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grpSp>
          <p:nvGrpSpPr>
            <p:cNvPr id="370" name="Shape 370"/>
            <p:cNvGrpSpPr/>
            <p:nvPr/>
          </p:nvGrpSpPr>
          <p:grpSpPr>
            <a:xfrm>
              <a:off x="3020609" y="2986084"/>
              <a:ext cx="184653" cy="184653"/>
              <a:chOff x="855221" y="3536944"/>
              <a:chExt cx="276727" cy="276727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855221" y="3536944"/>
                <a:ext cx="276727" cy="276727"/>
              </a:xfrm>
              <a:prstGeom prst="ellipse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2" name="Shape 372"/>
              <p:cNvCxnSpPr/>
              <p:nvPr/>
            </p:nvCxnSpPr>
            <p:spPr>
              <a:xfrm rot="10800000">
                <a:off x="991541" y="3567113"/>
                <a:ext cx="0" cy="11668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73" name="Shape 373"/>
              <p:cNvCxnSpPr/>
              <p:nvPr/>
            </p:nvCxnSpPr>
            <p:spPr>
              <a:xfrm rot="10800000">
                <a:off x="991541" y="3683794"/>
                <a:ext cx="51596" cy="3724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374" name="Shape 374"/>
            <p:cNvSpPr txBox="1"/>
            <p:nvPr/>
          </p:nvSpPr>
          <p:spPr>
            <a:xfrm>
              <a:off x="3152550" y="3070883"/>
              <a:ext cx="707064" cy="34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Ingestion</a:t>
              </a:r>
              <a:b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566650" y="3070883"/>
              <a:ext cx="496059" cy="34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n" sz="120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Event</a:t>
              </a:r>
              <a:br>
                <a:rPr i="1" lang="en" sz="120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i="1" lang="en" sz="1200">
                  <a:solidFill>
                    <a:srgbClr val="6324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4290339" y="3002615"/>
              <a:ext cx="778066" cy="477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Window</a:t>
              </a:r>
              <a:b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Processing</a:t>
              </a:r>
              <a:b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i="1" lang="en" sz="1200">
                  <a:solidFill>
                    <a:srgbClr val="632523"/>
                  </a:solidFill>
                  <a:latin typeface="Verdana"/>
                  <a:ea typeface="Verdana"/>
                  <a:cs typeface="Verdana"/>
                  <a:sym typeface="Verdana"/>
                </a:rPr>
                <a:t>Time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3128785" y="1530629"/>
              <a:ext cx="1443213" cy="1226724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dot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8" name="Shape 378"/>
            <p:cNvCxnSpPr/>
            <p:nvPr/>
          </p:nvCxnSpPr>
          <p:spPr>
            <a:xfrm flipH="1" rot="10800000">
              <a:off x="715879" y="2730909"/>
              <a:ext cx="129548" cy="2589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sm" w="sm" type="oval"/>
            </a:ln>
          </p:spPr>
        </p:cxnSp>
        <p:cxnSp>
          <p:nvCxnSpPr>
            <p:cNvPr id="379" name="Shape 379"/>
            <p:cNvCxnSpPr/>
            <p:nvPr/>
          </p:nvCxnSpPr>
          <p:spPr>
            <a:xfrm flipH="1" rot="10800000">
              <a:off x="3303744" y="2652155"/>
              <a:ext cx="64774" cy="32485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sm" w="sm" type="oval"/>
            </a:ln>
          </p:spPr>
        </p:cxnSp>
        <p:cxnSp>
          <p:nvCxnSpPr>
            <p:cNvPr id="380" name="Shape 380"/>
            <p:cNvCxnSpPr/>
            <p:nvPr/>
          </p:nvCxnSpPr>
          <p:spPr>
            <a:xfrm rot="10800000">
              <a:off x="4331781" y="2615339"/>
              <a:ext cx="148021" cy="37074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sm" w="sm" type="oval"/>
            </a:ln>
          </p:spPr>
        </p:cxnSp>
      </p:grpSp>
      <p:sp>
        <p:nvSpPr>
          <p:cNvPr id="381" name="Shape 38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Notions of Time</a:t>
            </a: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457200" y="274637"/>
            <a:ext cx="8229600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Time vs Processing Time</a:t>
            </a: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9" name="Shape 389"/>
          <p:cNvSpPr/>
          <p:nvPr/>
        </p:nvSpPr>
        <p:spPr>
          <a:xfrm>
            <a:off x="622079" y="4084114"/>
            <a:ext cx="8228879" cy="35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390" name="Shape 390"/>
          <p:cNvSpPr/>
          <p:nvPr/>
        </p:nvSpPr>
        <p:spPr>
          <a:xfrm>
            <a:off x="60192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1977</a:t>
            </a:r>
          </a:p>
        </p:txBody>
      </p:sp>
      <p:sp>
        <p:nvSpPr>
          <p:cNvPr id="391" name="Shape 391"/>
          <p:cNvSpPr/>
          <p:nvPr/>
        </p:nvSpPr>
        <p:spPr>
          <a:xfrm>
            <a:off x="174275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1980</a:t>
            </a:r>
          </a:p>
        </p:txBody>
      </p:sp>
      <p:sp>
        <p:nvSpPr>
          <p:cNvPr id="392" name="Shape 392"/>
          <p:cNvSpPr/>
          <p:nvPr/>
        </p:nvSpPr>
        <p:spPr>
          <a:xfrm>
            <a:off x="2914200" y="424827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1983</a:t>
            </a:r>
          </a:p>
        </p:txBody>
      </p:sp>
      <p:sp>
        <p:nvSpPr>
          <p:cNvPr id="393" name="Shape 393"/>
          <p:cNvSpPr/>
          <p:nvPr/>
        </p:nvSpPr>
        <p:spPr>
          <a:xfrm>
            <a:off x="41274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1999</a:t>
            </a:r>
          </a:p>
        </p:txBody>
      </p:sp>
      <p:sp>
        <p:nvSpPr>
          <p:cNvPr id="394" name="Shape 394"/>
          <p:cNvSpPr/>
          <p:nvPr/>
        </p:nvSpPr>
        <p:spPr>
          <a:xfrm>
            <a:off x="5419800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2002</a:t>
            </a:r>
          </a:p>
        </p:txBody>
      </p:sp>
      <p:sp>
        <p:nvSpPr>
          <p:cNvPr id="395" name="Shape 395"/>
          <p:cNvSpPr/>
          <p:nvPr/>
        </p:nvSpPr>
        <p:spPr>
          <a:xfrm>
            <a:off x="64958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2005</a:t>
            </a:r>
          </a:p>
        </p:txBody>
      </p:sp>
      <p:sp>
        <p:nvSpPr>
          <p:cNvPr id="396" name="Shape 396"/>
          <p:cNvSpPr/>
          <p:nvPr/>
        </p:nvSpPr>
        <p:spPr>
          <a:xfrm>
            <a:off x="7716239" y="4258355"/>
            <a:ext cx="7599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</a:p>
        </p:txBody>
      </p:sp>
      <p:sp>
        <p:nvSpPr>
          <p:cNvPr id="397" name="Shape 397"/>
          <p:cNvSpPr/>
          <p:nvPr/>
        </p:nvSpPr>
        <p:spPr>
          <a:xfrm flipH="1" rot="10800000">
            <a:off x="991079" y="3919235"/>
            <a:ext cx="359" cy="32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398" name="Shape 398"/>
          <p:cNvSpPr/>
          <p:nvPr/>
        </p:nvSpPr>
        <p:spPr>
          <a:xfrm>
            <a:off x="355319" y="3322714"/>
            <a:ext cx="1270440" cy="577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IV</a:t>
            </a: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New Hope</a:t>
            </a:r>
          </a:p>
        </p:txBody>
      </p:sp>
      <p:sp>
        <p:nvSpPr>
          <p:cNvPr id="399" name="Shape 399"/>
          <p:cNvSpPr/>
          <p:nvPr/>
        </p:nvSpPr>
        <p:spPr>
          <a:xfrm flipH="1" rot="10800000">
            <a:off x="2110319" y="3907714"/>
            <a:ext cx="359" cy="32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400" name="Shape 400"/>
          <p:cNvSpPr/>
          <p:nvPr/>
        </p:nvSpPr>
        <p:spPr>
          <a:xfrm>
            <a:off x="1490040" y="3107434"/>
            <a:ext cx="1281240" cy="79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Empire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Strikes Back</a:t>
            </a:r>
          </a:p>
        </p:txBody>
      </p:sp>
      <p:sp>
        <p:nvSpPr>
          <p:cNvPr id="401" name="Shape 401"/>
          <p:cNvSpPr/>
          <p:nvPr/>
        </p:nvSpPr>
        <p:spPr>
          <a:xfrm>
            <a:off x="2693159" y="3107434"/>
            <a:ext cx="1258200" cy="79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of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Jedi</a:t>
            </a:r>
          </a:p>
        </p:txBody>
      </p:sp>
      <p:sp>
        <p:nvSpPr>
          <p:cNvPr id="402" name="Shape 402"/>
          <p:cNvSpPr/>
          <p:nvPr/>
        </p:nvSpPr>
        <p:spPr>
          <a:xfrm flipH="1" rot="10800000">
            <a:off x="3294360" y="3919235"/>
            <a:ext cx="359" cy="32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403" name="Shape 403"/>
          <p:cNvSpPr/>
          <p:nvPr/>
        </p:nvSpPr>
        <p:spPr>
          <a:xfrm>
            <a:off x="3863880" y="3107434"/>
            <a:ext cx="1363319" cy="79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Phantom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Menace</a:t>
            </a:r>
          </a:p>
        </p:txBody>
      </p:sp>
      <p:sp>
        <p:nvSpPr>
          <p:cNvPr id="404" name="Shape 404"/>
          <p:cNvSpPr/>
          <p:nvPr/>
        </p:nvSpPr>
        <p:spPr>
          <a:xfrm flipH="1" rot="10800000">
            <a:off x="4507560" y="3903755"/>
            <a:ext cx="359" cy="32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405" name="Shape 405"/>
          <p:cNvSpPr/>
          <p:nvPr/>
        </p:nvSpPr>
        <p:spPr>
          <a:xfrm>
            <a:off x="5183280" y="3118234"/>
            <a:ext cx="1166760" cy="79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Attach of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Clones</a:t>
            </a:r>
          </a:p>
        </p:txBody>
      </p:sp>
      <p:sp>
        <p:nvSpPr>
          <p:cNvPr id="406" name="Shape 406"/>
          <p:cNvSpPr/>
          <p:nvPr/>
        </p:nvSpPr>
        <p:spPr>
          <a:xfrm flipH="1" rot="10800000">
            <a:off x="5799960" y="3903755"/>
            <a:ext cx="359" cy="32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407" name="Shape 407"/>
          <p:cNvSpPr/>
          <p:nvPr/>
        </p:nvSpPr>
        <p:spPr>
          <a:xfrm>
            <a:off x="6265439" y="3107434"/>
            <a:ext cx="1252080" cy="79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III</a:t>
            </a: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Revenge of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Sith</a:t>
            </a:r>
          </a:p>
        </p:txBody>
      </p:sp>
      <p:sp>
        <p:nvSpPr>
          <p:cNvPr id="408" name="Shape 408"/>
          <p:cNvSpPr/>
          <p:nvPr/>
        </p:nvSpPr>
        <p:spPr>
          <a:xfrm flipH="1" rot="10800000">
            <a:off x="6876000" y="3907714"/>
            <a:ext cx="359" cy="32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409" name="Shape 409"/>
          <p:cNvSpPr/>
          <p:nvPr/>
        </p:nvSpPr>
        <p:spPr>
          <a:xfrm>
            <a:off x="7424639" y="3118234"/>
            <a:ext cx="1343520" cy="79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Episode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VII</a:t>
            </a:r>
            <a:r>
              <a:rPr b="0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Force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1" lang="en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Awakens</a:t>
            </a:r>
          </a:p>
        </p:txBody>
      </p:sp>
      <p:sp>
        <p:nvSpPr>
          <p:cNvPr id="410" name="Shape 410"/>
          <p:cNvSpPr/>
          <p:nvPr/>
        </p:nvSpPr>
        <p:spPr>
          <a:xfrm flipH="1" rot="10800000">
            <a:off x="8096760" y="3895835"/>
            <a:ext cx="359" cy="327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</p:sp>
      <p:sp>
        <p:nvSpPr>
          <p:cNvPr id="411" name="Shape 411"/>
          <p:cNvSpPr/>
          <p:nvPr/>
        </p:nvSpPr>
        <p:spPr>
          <a:xfrm rot="-5400000">
            <a:off x="4527000" y="-1307965"/>
            <a:ext cx="390959" cy="825696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6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 flipH="1" rot="-5400000">
            <a:off x="4527720" y="826835"/>
            <a:ext cx="390959" cy="825696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6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dir="5400000" dist="20160">
              <a:srgbClr val="000000">
                <a:alpha val="37647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3156480" y="2254234"/>
            <a:ext cx="3120479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b="1" lang="en" sz="1800" strike="noStrike">
                <a:solidFill>
                  <a:srgbClr val="2DA07E"/>
                </a:solidFill>
                <a:latin typeface="Calibri"/>
                <a:ea typeface="Calibri"/>
                <a:cs typeface="Calibri"/>
                <a:sym typeface="Calibri"/>
              </a:rPr>
              <a:t>event time</a:t>
            </a:r>
          </a:p>
        </p:txBody>
      </p:sp>
      <p:sp>
        <p:nvSpPr>
          <p:cNvPr id="414" name="Shape 414"/>
          <p:cNvSpPr/>
          <p:nvPr/>
        </p:nvSpPr>
        <p:spPr>
          <a:xfrm>
            <a:off x="2939759" y="5159794"/>
            <a:ext cx="35535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called </a:t>
            </a:r>
            <a:r>
              <a:rPr b="0" i="1" lang="en" sz="1800" strike="noStrike">
                <a:solidFill>
                  <a:srgbClr val="FDB212"/>
                </a:solidFill>
                <a:latin typeface="Calibri"/>
                <a:ea typeface="Calibri"/>
                <a:cs typeface="Calibri"/>
                <a:sym typeface="Calibri"/>
              </a:rPr>
              <a:t>processing time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79" y="1850315"/>
            <a:ext cx="1338120" cy="80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Setting the StreamTimeCharacteristic</a:t>
            </a: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StreamExecutionEnvironment env </a:t>
            </a: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indent="0" lvl="0" marL="0" marR="0" rtl="0" algn="l">
              <a:spcBef>
                <a:spcPts val="32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StreamExecutionEnvironment</a:t>
            </a: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setStreamTimeCharacteristic</a:t>
            </a: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TimeCharacteristic</a:t>
            </a: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EventTime</a:t>
            </a:r>
            <a:r>
              <a:rPr b="1" i="0" lang="en" sz="16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 u="none" cap="none" strike="noStrik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alternatively: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 u="none" cap="none" strike="noStrik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env.setStreamTimeCharacteristic(TimeCharacteristic.IngestionTime);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600" u="none" cap="none" strike="noStrike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env.setStreamTimeCharacteristic(TimeCharacteristic.ProcessingTime);</a:t>
            </a:r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Aggregations on DataStreams are different from aggregations on DataSets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count all records of an infinite stream</a:t>
            </a:r>
          </a:p>
          <a:p>
            <a: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DataStream aggregations make sense on windowed streams</a:t>
            </a:r>
          </a:p>
          <a:p>
            <a:pPr indent="-2857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subset of stream elements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Event Time has Consequences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working with event time, Flink needs to know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extract the timestamp from a stream element</a:t>
            </a:r>
          </a:p>
          <a:p>
            <a:pPr indent="-285750" lvl="1" marL="742950" marR="0" rtl="0" algn="l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enough event time has elapsed that a time window should be triggered</a:t>
            </a:r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Watermarks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457200" y="1474375"/>
            <a:ext cx="8372531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Watermarks flow with the data stream and carry a timestamp; they are crucial for handling out-of-order events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1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Watermark(t)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declaration that all events with a </a:t>
            </a:r>
            <a:r>
              <a:rPr b="0" i="1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&lt; t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occurred</a:t>
            </a:r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watermarks.png" id="439" name="Shape 439"/>
          <p:cNvPicPr preferRelativeResize="0"/>
          <p:nvPr/>
        </p:nvPicPr>
        <p:blipFill rotWithShape="1">
          <a:blip r:embed="rId3">
            <a:alphaModFix/>
          </a:blip>
          <a:srcRect b="-1" l="491" r="1812" t="1"/>
          <a:stretch/>
        </p:blipFill>
        <p:spPr>
          <a:xfrm>
            <a:off x="1035888" y="3382010"/>
            <a:ext cx="7219767" cy="2241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33333"/>
              </a:buClr>
              <a:buSzPct val="25000"/>
              <a:buFont typeface="Calibri"/>
              <a:buNone/>
            </a:pPr>
            <a:r>
              <a:rPr b="0" i="0" lang="en" sz="288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Timestamp Assigners / Watermark Generators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DataStream&lt;MyEvent&gt; stream = …</a:t>
            </a: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DataStream&lt;MyEvent&gt; withTimestampsAndWatermarks = stream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0" i="0" lang="en" sz="18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assignTimestampsAndWatermarks</a:t>
            </a: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b="0" i="0" lang="en" sz="1800" u="none" cap="none" strike="noStrik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MyTSExtractor</a:t>
            </a: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withTimestampsAndWatermarks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.keyBy(...)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</a:t>
            </a: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.addSink(...);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buClr>
                <a:srgbClr val="34AD91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333333"/>
              </a:buClr>
              <a:buSzPct val="25000"/>
              <a:buFont typeface="Calibri"/>
              <a:buNone/>
            </a:pPr>
            <a:r>
              <a:rPr b="0" i="0" lang="en" sz="29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Timestamp Assigners / Watermark Generators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Noto Sans Symbols"/>
              <a:buChar char="▪"/>
            </a:pPr>
            <a:r>
              <a:rPr b="0" i="0" lang="e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different types of timestamp extractors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Noto Sans Symbols"/>
              <a:buChar char="▪"/>
            </a:pPr>
            <a:r>
              <a:rPr b="0" i="0" lang="en" sz="29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BoundedOutOfOrdernessTimestampExtractor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Char char="•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Periodically emits watermarks that lag a fixed amount of time behind the max timestamp seen so far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34AD91"/>
              </a:buClr>
              <a:buSzPct val="98666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Char char="•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use, subclass and implement</a:t>
            </a:r>
            <a:b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850" u="none" cap="none" strike="noStrike">
                <a:solidFill>
                  <a:srgbClr val="353833"/>
                </a:solidFill>
                <a:latin typeface="Consolas"/>
                <a:ea typeface="Consolas"/>
                <a:cs typeface="Consolas"/>
                <a:sym typeface="Consolas"/>
              </a:rPr>
              <a:t>public abstract long extractTimestamp(T element)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34AD91"/>
              </a:buClr>
              <a:buSzPct val="97941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Arial"/>
              <a:buChar char="•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b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850" u="none" cap="none" strike="noStrike">
                <a:solidFill>
                  <a:srgbClr val="353833"/>
                </a:solidFill>
                <a:latin typeface="Consolas"/>
                <a:ea typeface="Consolas"/>
                <a:cs typeface="Consolas"/>
                <a:sym typeface="Consolas"/>
              </a:rPr>
              <a:t>public BoundedOutOfOrdernessTimestampExtractor(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370"/>
              </a:spcBef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850" u="none" cap="none" strike="noStrike">
                <a:solidFill>
                  <a:srgbClr val="353833"/>
                </a:solidFill>
                <a:latin typeface="Consolas"/>
                <a:ea typeface="Consolas"/>
                <a:cs typeface="Consolas"/>
                <a:sym typeface="Consolas"/>
              </a:rPr>
              <a:t>     Time maxOutOfOrderness)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r>
              <a:rPr b="0" i="0" lang="en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</a:p>
          <a:p>
            <a:pPr indent="-2730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>
                <a:solidFill>
                  <a:schemeClr val="hlink"/>
                </a:solidFill>
                <a:hlinkClick r:id="rId3"/>
              </a:rPr>
              <a:t>https://ci.apache.org/projects/flink/flink-docs-release-1.2/dev/event_time.html</a:t>
            </a:r>
          </a:p>
          <a:p>
            <a:pPr indent="-2730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>
                <a:solidFill>
                  <a:schemeClr val="hlink"/>
                </a:solidFill>
                <a:hlinkClick r:id="rId4"/>
              </a:rPr>
              <a:t>https://ci.apache.org/projects/flink/flink-docs-release-1.2/dev/event_timestamps_watermarks.html</a:t>
            </a:r>
          </a:p>
          <a:p>
            <a:pPr indent="-2730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lang="en" sz="1760" u="sng">
                <a:solidFill>
                  <a:schemeClr val="hlink"/>
                </a:solidFill>
                <a:hlinkClick r:id="rId5"/>
              </a:rPr>
              <a:t>https://ci.apache.org/projects/flink/flink-docs-release-1.2/dev/windows.html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34AD91"/>
              </a:buClr>
              <a:buSzPct val="101818"/>
              <a:buFont typeface="Noto Sans Symbols"/>
              <a:buChar char="▪"/>
            </a:pPr>
            <a:r>
              <a:rPr b="0" i="0" lang="en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posts</a:t>
            </a:r>
          </a:p>
          <a:p>
            <a:pPr indent="-2730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b="0" i="0" lang="en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http://flink.apache.org/news/2015/12/04/Introducing-windows.html</a:t>
            </a:r>
          </a:p>
          <a:p>
            <a:pPr indent="-2730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b="0" i="0" lang="en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http://data-artisans.com/how-apache-flink-enables-new-streaming-applications-part-1/</a:t>
            </a:r>
          </a:p>
          <a:p>
            <a:pPr indent="-2730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rgbClr val="34AD91"/>
              </a:buClr>
              <a:buSzPct val="97777"/>
              <a:buFont typeface="Arial"/>
              <a:buChar char="•"/>
            </a:pPr>
            <a:r>
              <a:rPr b="0" i="0" lang="en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https://www.mapr.com/blog/essential-guide-streaming-first-processing-apache-flink</a:t>
            </a:r>
          </a:p>
          <a:p>
            <a:pPr indent="-273050" lvl="1" marL="742950" marR="0" rtl="0" algn="l">
              <a:lnSpc>
                <a:spcPct val="80000"/>
              </a:lnSpc>
              <a:spcBef>
                <a:spcPts val="392"/>
              </a:spcBef>
              <a:buClr>
                <a:srgbClr val="34AD91"/>
              </a:buClr>
              <a:buSzPct val="97777"/>
              <a:buFont typeface="Arial"/>
              <a:buChar char="•"/>
            </a:pPr>
            <a:r>
              <a:rPr b="0" i="0" lang="en" sz="176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http://data-artisans.com/session-windowing-in-flink/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 Windows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762" y="1434245"/>
            <a:ext cx="7354630" cy="542375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Aligned, fixed length, non-overlapping windows.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ows in Flink.jpg"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669" y="1245063"/>
            <a:ext cx="7483913" cy="561293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Sliding Windows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Aligned, fixed length, overlapping windows.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Windows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reen Shot 2016-08-28 at 18.52.37 .png"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75" y="1911124"/>
            <a:ext cx="6461400" cy="4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57200" y="1500108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Non-aligned, variable length windows.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Specifying Windowing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8" name="Shape 138"/>
          <p:cNvSpPr txBox="1"/>
          <p:nvPr/>
        </p:nvSpPr>
        <p:spPr>
          <a:xfrm>
            <a:off x="457200" y="1452684"/>
            <a:ext cx="8229600" cy="36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(name, age) of passengers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passengers = …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passengers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   // group by second field (age)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    // window definition: tumbling window of 1 minute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Noto Sans Symbols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.timeWindow(Time.minutes(1))</a:t>
            </a:r>
          </a:p>
          <a:p>
            <a:pPr indent="0" lvl="0" marL="0" marR="0" rtl="0" algn="l">
              <a:spcBef>
                <a:spcPts val="360"/>
              </a:spcBef>
              <a:buClr>
                <a:srgbClr val="34AD91"/>
              </a:buClr>
              <a:buFont typeface="Noto Sans Symbols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Keyed Windows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 time window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.timeWindow(Time.minutes(1))</a:t>
            </a:r>
            <a:br>
              <a:rPr b="0" i="0" lang="en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Sliding time window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.timeWindow(Time.minutes(1), Time.seconds(10))</a:t>
            </a:r>
            <a:br>
              <a:rPr b="0" i="0" lang="en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Tumbling count window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.countWindow(100)</a:t>
            </a:r>
            <a:br>
              <a:rPr b="0" i="0" lang="en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Sliding count window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.countWindow(100, 10)</a:t>
            </a:r>
            <a:r>
              <a:rPr b="0" i="0" lang="en" sz="222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" sz="2035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34AD91"/>
              </a:buClr>
              <a:buSzPct val="99615"/>
              <a:buFont typeface="Noto Sans Symbols"/>
              <a:buChar char="▪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window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185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.window(SessionWindows.withGap(Time.minutes(30)))</a:t>
            </a:r>
          </a:p>
          <a:p>
            <a:pPr indent="0" lvl="1" marL="457200" marR="0" rtl="0" algn="l">
              <a:lnSpc>
                <a:spcPct val="80000"/>
              </a:lnSpc>
              <a:spcBef>
                <a:spcPts val="407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407"/>
              </a:spcBef>
              <a:buClr>
                <a:srgbClr val="34AD91"/>
              </a:buClr>
              <a:buSzPct val="25000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Non-keyed Windows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on non-keyed streams are not processed in parallel!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TimeWindow (tumbling, 10 seconds)</a:t>
            </a: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timeWindowAll</a:t>
            </a: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(Time.seconds(10))</a:t>
            </a: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CountWindow (sliding, 20/10)</a:t>
            </a:r>
          </a:p>
          <a:p>
            <a:pPr indent="0" lvl="1" marL="457200" marR="0" rtl="0" algn="l">
              <a:spcBef>
                <a:spcPts val="480"/>
              </a:spcBef>
              <a:buClr>
                <a:srgbClr val="34AD9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countWindowAll</a:t>
            </a:r>
            <a:r>
              <a:rPr b="0" i="0" lang="en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(20, 10)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