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356" r:id="rId3"/>
    <p:sldId id="355" r:id="rId4"/>
    <p:sldId id="357" r:id="rId5"/>
    <p:sldId id="273" r:id="rId6"/>
    <p:sldId id="358" r:id="rId7"/>
    <p:sldId id="275" r:id="rId8"/>
    <p:sldId id="332" r:id="rId9"/>
    <p:sldId id="329" r:id="rId10"/>
    <p:sldId id="343" r:id="rId11"/>
    <p:sldId id="344" r:id="rId12"/>
    <p:sldId id="330" r:id="rId13"/>
    <p:sldId id="333" r:id="rId14"/>
    <p:sldId id="331" r:id="rId15"/>
    <p:sldId id="279" r:id="rId16"/>
    <p:sldId id="359" r:id="rId17"/>
    <p:sldId id="280" r:id="rId18"/>
    <p:sldId id="281" r:id="rId19"/>
    <p:sldId id="283" r:id="rId20"/>
    <p:sldId id="276" r:id="rId21"/>
    <p:sldId id="277" r:id="rId22"/>
    <p:sldId id="278" r:id="rId23"/>
    <p:sldId id="345" r:id="rId24"/>
    <p:sldId id="34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94613"/>
  </p:normalViewPr>
  <p:slideViewPr>
    <p:cSldViewPr snapToGrid="0" snapToObjects="1">
      <p:cViewPr>
        <p:scale>
          <a:sx n="130" d="100"/>
          <a:sy n="130" d="100"/>
        </p:scale>
        <p:origin x="1112" y="6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A1DE-3765-3044-AB90-069FFF0A462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988F-957D-0140-8C45-20C24846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224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03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41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881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53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20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5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5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There’s also Kafka ingestion time (or stream storage time), which has the advantage (</a:t>
            </a:r>
            <a:r>
              <a:rPr lang="en-US" baseline="0" dirty="0" smtClean="0"/>
              <a:t>compared to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injestion</a:t>
            </a:r>
            <a:r>
              <a:rPr lang="en-US" baseline="0" dirty="0" smtClean="0"/>
              <a:t> time) of being consistent when replayed.</a:t>
            </a:r>
            <a:endParaRPr dirty="0"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26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57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01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89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53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33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74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3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7" y="205991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91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" y="4878390"/>
            <a:ext cx="327025" cy="301625"/>
          </a:xfrm>
        </p:spPr>
        <p:txBody>
          <a:bodyPr/>
          <a:lstStyle/>
          <a:p>
            <a:fld id="{86CB4B4D-7CA3-9044-876B-883B54F8677D}" type="slidenum">
              <a:rPr lang="uk-UA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1</a:t>
            </a:fld>
            <a:endParaRPr lang="uk-UA"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  <p:sp>
        <p:nvSpPr>
          <p:cNvPr id="10" name="Shape 128"/>
          <p:cNvSpPr>
            <a:spLocks noGrp="1"/>
          </p:cNvSpPr>
          <p:nvPr>
            <p:ph type="ctrTitle"/>
          </p:nvPr>
        </p:nvSpPr>
        <p:spPr>
          <a:xfrm>
            <a:off x="3757037" y="2279652"/>
            <a:ext cx="4741390" cy="1854199"/>
          </a:xfrm>
          <a:prstGeom prst="rect">
            <a:avLst/>
          </a:prstGeom>
        </p:spPr>
        <p:txBody>
          <a:bodyPr lIns="28572" tIns="28572" rIns="28572" bIns="28572">
            <a:norm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de-DE" sz="1800" dirty="0">
                <a:solidFill>
                  <a:schemeClr val="lt1"/>
                </a:solidFill>
                <a:latin typeface="Avenir Next Medium"/>
                <a:cs typeface="Avenir Next Medium"/>
              </a:rPr>
              <a:t>Apache Flink® Training</a:t>
            </a:r>
            <a:r>
              <a:rPr lang="de-DE" sz="1800" dirty="0">
                <a:solidFill>
                  <a:schemeClr val="lt1"/>
                </a:solidFill>
              </a:rPr>
              <a:t/>
            </a:r>
            <a:br>
              <a:rPr lang="de-DE" sz="1800" dirty="0">
                <a:solidFill>
                  <a:schemeClr val="lt1"/>
                </a:solidFill>
              </a:rPr>
            </a:br>
            <a: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Regular"/>
              <a:ea typeface="Helvetica Neue Medium"/>
              <a:cs typeface="Avenir Next Regular"/>
              <a:sym typeface="Helvetica Neue Medium"/>
            </a:endParaRPr>
          </a:p>
          <a:p>
            <a:pPr defTabSz="279285">
              <a:lnSpc>
                <a:spcPct val="130000"/>
              </a:lnSpc>
              <a:spcBef>
                <a:spcPts val="0"/>
              </a:spcBef>
              <a:defRPr sz="306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" sz="1600" dirty="0" err="1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Flink</a:t>
            </a:r>
            <a:r>
              <a:rPr lang="en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v1.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3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– 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9</a:t>
            </a:r>
            <a:r>
              <a:rPr lang="en-US" sz="160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.9.2017</a:t>
            </a:r>
            <a:endParaRPr kumimoji="0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ea typeface="Helvetica Neue Light"/>
              <a:cs typeface="Avenir Light"/>
              <a:sym typeface="Helvetica Neue Light"/>
            </a:endParaRPr>
          </a:p>
        </p:txBody>
      </p:sp>
      <p:sp>
        <p:nvSpPr>
          <p:cNvPr id="12" name="Shape 130"/>
          <p:cNvSpPr/>
          <p:nvPr/>
        </p:nvSpPr>
        <p:spPr>
          <a:xfrm>
            <a:off x="658783" y="659397"/>
            <a:ext cx="7839644" cy="1258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de-DE" sz="3600" dirty="0" err="1" smtClean="0">
                <a:solidFill>
                  <a:schemeClr val="lt1"/>
                </a:solidFill>
                <a:latin typeface="Avenir Next Demi Bold"/>
                <a:cs typeface="Avenir Next Demi Bold"/>
              </a:rPr>
              <a:t>DataStream</a:t>
            </a:r>
            <a:r>
              <a:rPr lang="de-DE" sz="3600" dirty="0" smtClean="0">
                <a:solidFill>
                  <a:schemeClr val="lt1"/>
                </a:solidFill>
                <a:latin typeface="Avenir Next Demi Bold"/>
                <a:cs typeface="Avenir Next Demi Bold"/>
              </a:rPr>
              <a:t> API</a:t>
            </a:r>
            <a:endParaRPr lang="de-DE" sz="2800" dirty="0" smtClean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  <a:p>
            <a:pPr lvl="0" algn="ctr">
              <a:lnSpc>
                <a:spcPct val="150000"/>
              </a:lnSpc>
            </a:pPr>
            <a:r>
              <a:rPr lang="de-DE" sz="2800" dirty="0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Time </a:t>
            </a:r>
            <a:r>
              <a:rPr lang="de-DE" sz="2800" dirty="0" err="1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and</a:t>
            </a:r>
            <a:r>
              <a:rPr lang="de-DE" sz="2800" dirty="0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 </a:t>
            </a:r>
            <a:r>
              <a:rPr lang="de-DE" sz="2800" dirty="0" err="1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Watermarks</a:t>
            </a:r>
            <a:endParaRPr lang="de-DE" sz="2800" dirty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</p:txBody>
      </p:sp>
      <p:pic>
        <p:nvPicPr>
          <p:cNvPr id="7" name="flink_squirrel_100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859" y="2313451"/>
            <a:ext cx="2144395" cy="2144396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Picture 7" descr="ew50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3932" y="3003659"/>
            <a:ext cx="2387600" cy="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events are out-of-order, we often assume there is some bound to how out-of-order they can be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10</a:t>
            </a:fld>
            <a:endParaRPr lang="en" dirty="0"/>
          </a:p>
        </p:txBody>
      </p:sp>
      <p:sp>
        <p:nvSpPr>
          <p:cNvPr id="87" name="Textfeld 24"/>
          <p:cNvSpPr txBox="1"/>
          <p:nvPr/>
        </p:nvSpPr>
        <p:spPr>
          <a:xfrm>
            <a:off x="3349326" y="4368182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events are out-of-order, we often assume there is some bound to how out-of-order they can be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11</a:t>
            </a:fld>
            <a:endParaRPr lang="en" dirty="0"/>
          </a:p>
        </p:txBody>
      </p:sp>
      <p:sp>
        <p:nvSpPr>
          <p:cNvPr id="87" name="Textfeld 24"/>
          <p:cNvSpPr txBox="1"/>
          <p:nvPr/>
        </p:nvSpPr>
        <p:spPr>
          <a:xfrm>
            <a:off x="3349326" y="4368182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feld 10"/>
          <p:cNvSpPr txBox="1"/>
          <p:nvPr/>
        </p:nvSpPr>
        <p:spPr>
          <a:xfrm>
            <a:off x="5484238" y="3633069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  <a:sym typeface="Calibri"/>
              </a:rPr>
              <a:t>Each time a new maximum timestamp arrives, we have enough info to emit a new Watermark</a:t>
            </a:r>
            <a:endParaRPr lang="en" sz="1800" dirty="0"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12</a:t>
            </a:fld>
            <a:endParaRPr lang="en" dirty="0"/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feld 11"/>
          <p:cNvSpPr txBox="1"/>
          <p:nvPr/>
        </p:nvSpPr>
        <p:spPr>
          <a:xfrm>
            <a:off x="2882680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062577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06793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How often to emit </a:t>
            </a: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?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  <a:sym typeface="Calibri"/>
              </a:rPr>
              <a:t>Here we are emitting an new Watermark as often as possible</a:t>
            </a:r>
          </a:p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  <a:sym typeface="Calibri"/>
              </a:rPr>
              <a:t>However, it’s best to avoid generating too many Watermarks</a:t>
            </a:r>
            <a:endParaRPr lang="en" sz="1800" dirty="0"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13</a:t>
            </a:fld>
            <a:endParaRPr lang="en" dirty="0"/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feld 11"/>
          <p:cNvSpPr txBox="1"/>
          <p:nvPr/>
        </p:nvSpPr>
        <p:spPr>
          <a:xfrm>
            <a:off x="2882680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062577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06793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9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 define Lateness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Elements where </a:t>
            </a:r>
            <a:r>
              <a:rPr lang="en-US" sz="1800" i="1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timestamp &lt;= </a:t>
            </a:r>
            <a:r>
              <a:rPr lang="en-US" sz="1800" i="1" dirty="0" err="1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currentWatermark</a:t>
            </a: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 are late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14</a:t>
            </a:fld>
            <a:endParaRPr lang="en" dirty="0"/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4" name="Textfeld 27"/>
          <p:cNvSpPr txBox="1"/>
          <p:nvPr/>
        </p:nvSpPr>
        <p:spPr>
          <a:xfrm>
            <a:off x="1123847" y="250459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 Event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5" name="Gerade Verbindung mit Pfeil 29"/>
          <p:cNvCxnSpPr/>
          <p:nvPr/>
        </p:nvCxnSpPr>
        <p:spPr>
          <a:xfrm>
            <a:off x="2045620" y="2744526"/>
            <a:ext cx="173672" cy="23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feld 11"/>
          <p:cNvSpPr txBox="1"/>
          <p:nvPr/>
        </p:nvSpPr>
        <p:spPr>
          <a:xfrm>
            <a:off x="2882680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062577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06793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marL="342900" indent="-342900"/>
            <a:r>
              <a:rPr lang="en-US" sz="2200" b="1" dirty="0"/>
              <a:t>Pre-defined</a:t>
            </a:r>
            <a:r>
              <a:rPr lang="en" sz="2200" b="1" dirty="0"/>
              <a:t> timestamp extractors</a:t>
            </a:r>
            <a:r>
              <a:rPr lang="en-US" sz="2200" b="1" dirty="0"/>
              <a:t> / watermark emitters</a:t>
            </a:r>
            <a:endParaRPr lang="en" sz="2200" b="1" dirty="0"/>
          </a:p>
        </p:txBody>
      </p:sp>
      <p:sp>
        <p:nvSpPr>
          <p:cNvPr id="454" name="Shape 4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spcBef>
                <a:spcPts val="444"/>
              </a:spcBef>
            </a:pPr>
            <a:r>
              <a:rPr lang="en-US" sz="2100" dirty="0" err="1">
                <a:solidFill>
                  <a:srgbClr val="558ED5"/>
                </a:solidFill>
              </a:rPr>
              <a:t>AscendingTimestampExtractor</a:t>
            </a:r>
            <a:endParaRPr lang="en-US" sz="2100" dirty="0">
              <a:solidFill>
                <a:srgbClr val="558ED5"/>
              </a:solidFill>
            </a:endParaRPr>
          </a:p>
          <a:p>
            <a:pPr marL="603504" lvl="1" indent="-260604">
              <a:spcBef>
                <a:spcPts val="444"/>
              </a:spcBef>
            </a:pPr>
            <a:r>
              <a:rPr lang="en-US" sz="1800" dirty="0"/>
              <a:t>For special case when timestamps are in ascending order</a:t>
            </a:r>
          </a:p>
          <a:p>
            <a:pPr marL="603504" lvl="1" indent="-260604">
              <a:spcBef>
                <a:spcPts val="444"/>
              </a:spcBef>
            </a:pPr>
            <a:endParaRPr lang="en-US" sz="1800" dirty="0"/>
          </a:p>
          <a:p>
            <a:pPr>
              <a:spcBef>
                <a:spcPts val="444"/>
              </a:spcBef>
            </a:pP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  <a:sym typeface="Calibri"/>
              </a:rPr>
              <a:t>B</a:t>
            </a:r>
            <a:r>
              <a:rPr lang="en" sz="2100" dirty="0">
                <a:solidFill>
                  <a:schemeClr val="tx2">
                    <a:lumMod val="60000"/>
                    <a:lumOff val="40000"/>
                  </a:schemeClr>
                </a:solidFill>
                <a:sym typeface="Calibri"/>
              </a:rPr>
              <a:t>oundedOutOfOrdernessTimestampExtractor</a:t>
            </a:r>
          </a:p>
          <a:p>
            <a:pPr marL="600075" lvl="1" indent="-257175">
              <a:spcBef>
                <a:spcPts val="389"/>
              </a:spcBef>
              <a:buSzPct val="99615"/>
            </a:pPr>
            <a:r>
              <a:rPr lang="en" sz="1800" dirty="0">
                <a:solidFill>
                  <a:schemeClr val="dk1"/>
                </a:solidFill>
                <a:sym typeface="Calibri"/>
              </a:rPr>
              <a:t>Periodically emits watermarks that lag a fixed amount of time behind the max timestamp seen so far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9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333333"/>
              </a:buClr>
              <a:buSzPct val="25000"/>
            </a:pPr>
            <a:r>
              <a:rPr lang="en-US" b="0" i="0" u="none" strike="noStrike" cap="none" dirty="0" smtClean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b="0" i="0" u="none" strike="noStrike" cap="none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idx="1"/>
          </p:nvPr>
        </p:nvSpPr>
        <p:spPr>
          <a:xfrm>
            <a:off x="457200" y="983226"/>
            <a:ext cx="8229600" cy="3611399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400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.keyBy(...)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.addSink(...);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4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-US" sz="14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 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BoundedOutOfOrdernessTimestampExtractor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TaxiRideTSExtractor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super(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Time.seconds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(MAX_EVENT_DELAY));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long </a:t>
            </a:r>
            <a:r>
              <a:rPr lang="en-US" sz="1400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extractTimestamp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ride) {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ride.startTime.getMillis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0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Styles of Watermark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5784"/>
            <a:ext cx="8317345" cy="34888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Periodic Watermarks</a:t>
            </a:r>
          </a:p>
          <a:p>
            <a:pPr lvl="1"/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Based on a timer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BoundedOutOfOrdernessGenerator</a:t>
            </a:r>
            <a:r>
              <a:rPr lang="en-US" sz="2000" dirty="0" smtClean="0"/>
              <a:t> is an example </a:t>
            </a: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ExecutionConfig.setAutoWatermarkInterval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msec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000" dirty="0" smtClean="0"/>
              <a:t>controls the interval at which your periodic watermark generator is called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Punctuated Watermarks</a:t>
            </a:r>
          </a:p>
          <a:p>
            <a:pPr lvl="1"/>
            <a:r>
              <a:rPr lang="en-US" sz="2000" dirty="0" smtClean="0"/>
              <a:t>Based on something in the event stream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152" y="463788"/>
            <a:ext cx="629687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err="1">
                <a:solidFill>
                  <a:srgbClr val="354175"/>
                </a:solidFill>
                <a:latin typeface="Menlo-Bold" charset="0"/>
              </a:rPr>
              <a:t>BoundedOutOfOrdernessGenerator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sz="1400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smtClean="0">
                <a:solidFill>
                  <a:srgbClr val="262626"/>
                </a:solidFill>
                <a:latin typeface="Menlo-Regular" charset="0"/>
              </a:rPr>
              <a:t>       </a:t>
            </a:r>
            <a:r>
              <a:rPr lang="en-US" sz="1400" dirty="0" err="1" smtClean="0">
                <a:solidFill>
                  <a:srgbClr val="262626"/>
                </a:solidFill>
                <a:latin typeface="Menlo-Regular" charset="0"/>
              </a:rPr>
              <a:t>AssignerWithPeriodicWatermarks</a:t>
            </a:r>
            <a:r>
              <a:rPr lang="en-US" sz="1400" b="1" dirty="0" smtClean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sz="1400" dirty="0" err="1" smtClean="0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final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118987"/>
                </a:solidFill>
                <a:latin typeface="Menlo-Regular" charset="0"/>
              </a:rPr>
              <a:t>3500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;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i="1" dirty="0">
                <a:solidFill>
                  <a:srgbClr val="878875"/>
                </a:solidFill>
                <a:latin typeface="Menlo-Italic" charset="0"/>
              </a:rPr>
              <a:t>// 3.5 seconds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timestamp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sz="1400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sz="1400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Math</a:t>
            </a:r>
            <a:r>
              <a:rPr lang="en-US" sz="1400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sz="1400" dirty="0" err="1">
                <a:solidFill>
                  <a:srgbClr val="0E6E6D"/>
                </a:solidFill>
                <a:latin typeface="Menlo-Regular" charset="0"/>
              </a:rPr>
              <a:t>max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sz="1400" dirty="0">
              <a:solidFill>
                <a:srgbClr val="262626"/>
              </a:solidFill>
              <a:latin typeface="Menlo-Regular" charset="0"/>
            </a:endParaRPr>
          </a:p>
          <a:p>
            <a:endParaRPr lang="mr-IN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Watermark </a:t>
            </a:r>
            <a:r>
              <a:rPr lang="en-US" sz="1400" b="1" dirty="0" err="1">
                <a:solidFill>
                  <a:srgbClr val="850002"/>
                </a:solidFill>
                <a:latin typeface="Menlo-Bold" charset="0"/>
              </a:rPr>
              <a:t>getCurrentWatermark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i="1" dirty="0">
                <a:solidFill>
                  <a:srgbClr val="878875"/>
                </a:solidFill>
                <a:latin typeface="Menlo-Italic" charset="0"/>
              </a:rPr>
              <a:t>// </a:t>
            </a:r>
            <a:r>
              <a:rPr lang="en-US" sz="1400" i="1" dirty="0" smtClean="0">
                <a:solidFill>
                  <a:srgbClr val="878875"/>
                </a:solidFill>
                <a:latin typeface="Menlo-Italic" charset="0"/>
              </a:rPr>
              <a:t>watermark is </a:t>
            </a:r>
            <a:r>
              <a:rPr lang="en-US" sz="1400" i="1" dirty="0">
                <a:solidFill>
                  <a:srgbClr val="878875"/>
                </a:solidFill>
                <a:latin typeface="Menlo-Italic" charset="0"/>
              </a:rPr>
              <a:t>current highest timestamp minus the out-of-</a:t>
            </a:r>
            <a:r>
              <a:rPr lang="en-US" sz="1400" i="1" dirty="0" err="1">
                <a:solidFill>
                  <a:srgbClr val="878875"/>
                </a:solidFill>
                <a:latin typeface="Menlo-Italic" charset="0"/>
              </a:rPr>
              <a:t>orderness</a:t>
            </a:r>
            <a:r>
              <a:rPr lang="en-US" sz="1400" i="1" dirty="0">
                <a:solidFill>
                  <a:srgbClr val="878875"/>
                </a:solidFill>
                <a:latin typeface="Menlo-Italic" charset="0"/>
              </a:rPr>
              <a:t> bound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-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36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43892"/>
            <a:ext cx="629687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err="1">
                <a:solidFill>
                  <a:srgbClr val="354175"/>
                </a:solidFill>
                <a:latin typeface="Menlo-Bold" charset="0"/>
              </a:rPr>
              <a:t>PunctuatedAssigner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AssignerWithPunctuatedWatermarks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@Override</a:t>
            </a: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sz="1400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sz="1400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@Override</a:t>
            </a: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Watermark </a:t>
            </a:r>
            <a:r>
              <a:rPr lang="en-US" sz="1400" b="1" dirty="0" err="1">
                <a:solidFill>
                  <a:srgbClr val="850002"/>
                </a:solidFill>
                <a:latin typeface="Menlo-Bold" charset="0"/>
              </a:rPr>
              <a:t>checkAndGetNextWatermark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sz="1400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Menlo-Regular" charset="0"/>
              </a:rPr>
              <a:t>                                             </a:t>
            </a:r>
            <a:r>
              <a:rPr lang="en-US" sz="1400" b="1" dirty="0" smtClean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Menlo-Bold" charset="0"/>
              </a:rPr>
              <a:t>{</a:t>
            </a: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sz="1400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sz="1400" dirty="0" err="1">
                <a:solidFill>
                  <a:srgbClr val="0E6E6D"/>
                </a:solidFill>
                <a:latin typeface="Menlo-Regular" charset="0"/>
              </a:rPr>
              <a:t>hasWatermarkMarker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?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sz="1400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Menlo-Regular" charset="0"/>
              </a:rPr>
              <a:t>                 </a:t>
            </a:r>
            <a:r>
              <a:rPr lang="en-US" sz="1400" b="1" dirty="0" smtClean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sz="14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: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null</a:t>
            </a:r>
            <a:r>
              <a:rPr lang="en-US" sz="1400" b="1" dirty="0" smtClean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2284" y="205978"/>
            <a:ext cx="7205816" cy="67380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Different Notions of Time</a:t>
            </a:r>
            <a:endParaRPr lang="en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057901" y="4767263"/>
            <a:ext cx="1600199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2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648929" y="1196786"/>
            <a:ext cx="7851301" cy="3394878"/>
            <a:chOff x="1409489" y="1387736"/>
            <a:chExt cx="6372272" cy="2755350"/>
          </a:xfrm>
        </p:grpSpPr>
        <p:sp>
          <p:nvSpPr>
            <p:cNvPr id="389" name="Shape 389"/>
            <p:cNvSpPr/>
            <p:nvPr/>
          </p:nvSpPr>
          <p:spPr>
            <a:xfrm>
              <a:off x="1609560" y="3063086"/>
              <a:ext cx="6171659" cy="2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390" name="Shape 390"/>
            <p:cNvSpPr/>
            <p:nvPr/>
          </p:nvSpPr>
          <p:spPr>
            <a:xfrm>
              <a:off x="1594440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1977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2450069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1980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3328650" y="318620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1983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4238550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1999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5207850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2002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6014879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2005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6930179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2015</a:t>
              </a: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1886310" y="293942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398" name="Shape 398"/>
            <p:cNvSpPr/>
            <p:nvPr/>
          </p:nvSpPr>
          <p:spPr>
            <a:xfrm>
              <a:off x="1409489" y="2492036"/>
              <a:ext cx="952830" cy="433079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 dirty="0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IV</a:t>
              </a: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 New Hope</a:t>
              </a:r>
            </a:p>
          </p:txBody>
        </p:sp>
        <p:sp>
          <p:nvSpPr>
            <p:cNvPr id="399" name="Shape 399"/>
            <p:cNvSpPr/>
            <p:nvPr/>
          </p:nvSpPr>
          <p:spPr>
            <a:xfrm rot="10800000" flipH="1">
              <a:off x="2725740" y="293078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0" name="Shape 400"/>
            <p:cNvSpPr/>
            <p:nvPr/>
          </p:nvSpPr>
          <p:spPr>
            <a:xfrm>
              <a:off x="2260530" y="2330576"/>
              <a:ext cx="96093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 dirty="0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Empire</a:t>
              </a:r>
            </a:p>
            <a:p>
              <a:pPr algn="ctr">
                <a:buSzPct val="25000"/>
              </a:pPr>
              <a:r>
                <a:rPr lang="en" sz="1200" i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Strikes Back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3162869" y="2330576"/>
              <a:ext cx="94365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VI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Return of 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Jedi</a:t>
              </a:r>
            </a:p>
          </p:txBody>
        </p:sp>
        <p:sp>
          <p:nvSpPr>
            <p:cNvPr id="402" name="Shape 402"/>
            <p:cNvSpPr/>
            <p:nvPr/>
          </p:nvSpPr>
          <p:spPr>
            <a:xfrm rot="10800000" flipH="1">
              <a:off x="3613771" y="293942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3" name="Shape 403"/>
            <p:cNvSpPr/>
            <p:nvPr/>
          </p:nvSpPr>
          <p:spPr>
            <a:xfrm>
              <a:off x="4040911" y="2330576"/>
              <a:ext cx="1022489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Phantom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Menace</a:t>
              </a: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4523671" y="292781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5" name="Shape 405"/>
            <p:cNvSpPr/>
            <p:nvPr/>
          </p:nvSpPr>
          <p:spPr>
            <a:xfrm>
              <a:off x="5030460" y="2338676"/>
              <a:ext cx="87507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 dirty="0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II</a:t>
              </a: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 dirty="0" err="1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Attac</a:t>
              </a:r>
              <a:r>
                <a:rPr lang="en-US" sz="1200" i="1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" sz="1200" i="1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</a:t>
              </a:r>
            </a:p>
            <a:p>
              <a:pPr algn="ctr">
                <a:buSzPct val="25000"/>
              </a:pPr>
              <a:r>
                <a:rPr lang="en" sz="1200" i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Clones</a:t>
              </a:r>
            </a:p>
          </p:txBody>
        </p:sp>
        <p:sp>
          <p:nvSpPr>
            <p:cNvPr id="406" name="Shape 406"/>
            <p:cNvSpPr/>
            <p:nvPr/>
          </p:nvSpPr>
          <p:spPr>
            <a:xfrm rot="10800000" flipH="1">
              <a:off x="5492971" y="292781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7" name="Shape 407"/>
            <p:cNvSpPr/>
            <p:nvPr/>
          </p:nvSpPr>
          <p:spPr>
            <a:xfrm>
              <a:off x="5842079" y="2330576"/>
              <a:ext cx="93906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III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Revenge of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Sith</a:t>
              </a:r>
            </a:p>
          </p:txBody>
        </p:sp>
        <p:sp>
          <p:nvSpPr>
            <p:cNvPr id="408" name="Shape 408"/>
            <p:cNvSpPr/>
            <p:nvPr/>
          </p:nvSpPr>
          <p:spPr>
            <a:xfrm rot="10800000" flipH="1">
              <a:off x="6300001" y="293078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9" name="Shape 409"/>
            <p:cNvSpPr/>
            <p:nvPr/>
          </p:nvSpPr>
          <p:spPr>
            <a:xfrm>
              <a:off x="6711479" y="2338676"/>
              <a:ext cx="100764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VII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Force 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Awakens</a:t>
              </a:r>
            </a:p>
          </p:txBody>
        </p:sp>
        <p:sp>
          <p:nvSpPr>
            <p:cNvPr id="410" name="Shape 410"/>
            <p:cNvSpPr/>
            <p:nvPr/>
          </p:nvSpPr>
          <p:spPr>
            <a:xfrm rot="10800000" flipH="1">
              <a:off x="7215571" y="292187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11" name="Shape 411"/>
            <p:cNvSpPr/>
            <p:nvPr/>
          </p:nvSpPr>
          <p:spPr>
            <a:xfrm rot="-5400000">
              <a:off x="4538251" y="-980974"/>
              <a:ext cx="293219" cy="61927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  <p:txBody>
            <a:bodyPr lIns="68569" tIns="68569" rIns="68569" bIns="68569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12" name="Shape 412"/>
            <p:cNvSpPr/>
            <p:nvPr/>
          </p:nvSpPr>
          <p:spPr>
            <a:xfrm rot="-5400000" flipH="1">
              <a:off x="4538791" y="620126"/>
              <a:ext cx="293219" cy="61927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  <p:txBody>
            <a:bodyPr lIns="68569" tIns="68569" rIns="68569" bIns="68569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510361" y="1690676"/>
              <a:ext cx="2340359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This is called </a:t>
              </a:r>
              <a:r>
                <a:rPr lang="en" sz="1600" b="1" dirty="0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event time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47819" y="3869846"/>
              <a:ext cx="26651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This is called </a:t>
              </a: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processing time</a:t>
              </a:r>
            </a:p>
          </p:txBody>
        </p:sp>
        <p:pic>
          <p:nvPicPr>
            <p:cNvPr id="415" name="Shape 4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09559" y="1387736"/>
              <a:ext cx="1003590" cy="6056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4259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Watermarks in Parallel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28354" y="1030297"/>
            <a:ext cx="7453646" cy="3586466"/>
            <a:chOff x="1233154" y="1180798"/>
            <a:chExt cx="6565503" cy="3302866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750966" y="1180798"/>
              <a:ext cx="5047691" cy="3302866"/>
              <a:chOff x="1293395" y="1272149"/>
              <a:chExt cx="4740111" cy="2930781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56042" y="2082184"/>
                <a:ext cx="430824" cy="17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B|31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C|30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D|15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E|30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G|18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H|20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K|35</a:t>
                </a:r>
              </a:p>
            </p:txBody>
          </p:sp>
          <p:sp>
            <p:nvSpPr>
              <p:cNvPr id="92" name="Textfeld 91"/>
              <p:cNvSpPr txBox="1"/>
              <p:nvPr/>
            </p:nvSpPr>
            <p:spPr>
              <a:xfrm>
                <a:off x="1950473" y="1378285"/>
                <a:ext cx="704793" cy="189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:r>
                  <a:rPr lang="en-US" sz="788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Watermark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93" name="Gerade Verbindung mit Pfeil 92"/>
              <p:cNvCxnSpPr>
                <a:stCxn id="92" idx="2"/>
              </p:cNvCxnSpPr>
              <p:nvPr/>
            </p:nvCxnSpPr>
            <p:spPr>
              <a:xfrm>
                <a:off x="2302869" y="1567810"/>
                <a:ext cx="68586" cy="24214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sp>
            <p:nvSpPr>
              <p:cNvPr id="94" name="Textfeld 93"/>
              <p:cNvSpPr txBox="1"/>
              <p:nvPr/>
            </p:nvSpPr>
            <p:spPr>
              <a:xfrm>
                <a:off x="5137537" y="3905816"/>
                <a:ext cx="895969" cy="2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ctr">
                  <a:defRPr sz="9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Event Time</a:t>
                </a:r>
              </a:p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at the operator</a:t>
                </a:r>
              </a:p>
            </p:txBody>
          </p:sp>
          <p:sp>
            <p:nvSpPr>
              <p:cNvPr id="95" name="Textfeld 94"/>
              <p:cNvSpPr txBox="1"/>
              <p:nvPr/>
            </p:nvSpPr>
            <p:spPr>
              <a:xfrm>
                <a:off x="3550721" y="1272149"/>
                <a:ext cx="856831" cy="29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ctr">
                  <a:defRPr sz="9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Event</a:t>
                </a:r>
              </a:p>
              <a:p>
                <a:pPr defTabSz="685800">
                  <a:defRPr/>
                </a:pPr>
                <a:r>
                  <a:rPr lang="en-US" sz="750" i="0" kern="0" dirty="0">
                    <a:solidFill>
                      <a:prstClr val="black"/>
                    </a:solidFill>
                  </a:rPr>
                  <a:t>[</a:t>
                </a:r>
                <a:r>
                  <a:rPr lang="en-US" sz="750" i="0" kern="0" dirty="0" err="1">
                    <a:solidFill>
                      <a:prstClr val="black"/>
                    </a:solidFill>
                  </a:rPr>
                  <a:t>id|timestamp</a:t>
                </a:r>
                <a:r>
                  <a:rPr lang="en-US" sz="750" i="0" kern="0" dirty="0">
                    <a:solidFill>
                      <a:prstClr val="black"/>
                    </a:solidFill>
                  </a:rPr>
                  <a:t>]</a:t>
                </a:r>
              </a:p>
            </p:txBody>
          </p:sp>
          <p:cxnSp>
            <p:nvCxnSpPr>
              <p:cNvPr id="96" name="Gerade Verbindung mit Pfeil 95"/>
              <p:cNvCxnSpPr/>
              <p:nvPr/>
            </p:nvCxnSpPr>
            <p:spPr>
              <a:xfrm flipH="1">
                <a:off x="3798469" y="1641481"/>
                <a:ext cx="20583" cy="20464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97" name="Gerade Verbindung mit Pfeil 96"/>
              <p:cNvCxnSpPr>
                <a:stCxn id="94" idx="0"/>
              </p:cNvCxnSpPr>
              <p:nvPr/>
            </p:nvCxnSpPr>
            <p:spPr>
              <a:xfrm flipH="1" flipV="1">
                <a:off x="5345530" y="3228405"/>
                <a:ext cx="239992" cy="67741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sp>
            <p:nvSpPr>
              <p:cNvPr id="98" name="Freihandform 97"/>
              <p:cNvSpPr/>
              <p:nvPr/>
            </p:nvSpPr>
            <p:spPr>
              <a:xfrm>
                <a:off x="3205163" y="3224213"/>
                <a:ext cx="1928812" cy="881062"/>
              </a:xfrm>
              <a:custGeom>
                <a:avLst/>
                <a:gdLst>
                  <a:gd name="connsiteX0" fmla="*/ 1928812 w 1928812"/>
                  <a:gd name="connsiteY0" fmla="*/ 881062 h 881062"/>
                  <a:gd name="connsiteX1" fmla="*/ 100012 w 1928812"/>
                  <a:gd name="connsiteY1" fmla="*/ 376237 h 881062"/>
                  <a:gd name="connsiteX2" fmla="*/ 0 w 1928812"/>
                  <a:gd name="connsiteY2" fmla="*/ 0 h 88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8812" h="881062">
                    <a:moveTo>
                      <a:pt x="1928812" y="881062"/>
                    </a:moveTo>
                    <a:lnTo>
                      <a:pt x="100012" y="376237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Textfeld 98"/>
              <p:cNvSpPr txBox="1"/>
              <p:nvPr/>
            </p:nvSpPr>
            <p:spPr>
              <a:xfrm>
                <a:off x="4945198" y="2431448"/>
                <a:ext cx="960698" cy="2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ctr">
                  <a:defRPr sz="9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Event Time</a:t>
                </a:r>
              </a:p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at input streams</a:t>
                </a:r>
              </a:p>
            </p:txBody>
          </p:sp>
          <p:cxnSp>
            <p:nvCxnSpPr>
              <p:cNvPr id="100" name="Gerade Verbindung mit Pfeil 99"/>
              <p:cNvCxnSpPr/>
              <p:nvPr/>
            </p:nvCxnSpPr>
            <p:spPr>
              <a:xfrm flipH="1">
                <a:off x="4795418" y="2794077"/>
                <a:ext cx="426181" cy="56892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101" name="Gerade Verbindung mit Pfeil 100"/>
              <p:cNvCxnSpPr/>
              <p:nvPr/>
            </p:nvCxnSpPr>
            <p:spPr>
              <a:xfrm flipH="1">
                <a:off x="4883017" y="2749140"/>
                <a:ext cx="305857" cy="17452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</p:grpSp>
        <p:sp>
          <p:nvSpPr>
            <p:cNvPr id="103" name="Can 36"/>
            <p:cNvSpPr/>
            <p:nvPr/>
          </p:nvSpPr>
          <p:spPr>
            <a:xfrm rot="5400000">
              <a:off x="1792994" y="1494986"/>
              <a:ext cx="295902" cy="1027652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68577" tIns="34289" rIns="68577" bIns="34289"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792994" y="3183733"/>
              <a:ext cx="295902" cy="1027652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68577" tIns="34289" rIns="68577" bIns="34289"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2965238" y="2550838"/>
              <a:ext cx="111316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Watermark</a:t>
              </a:r>
              <a:br>
                <a:rPr lang="en-US" sz="1350" dirty="0"/>
              </a:br>
              <a:r>
                <a:rPr lang="en-US" sz="1350" dirty="0"/>
                <a:t>Generation</a:t>
              </a:r>
            </a:p>
          </p:txBody>
        </p:sp>
        <p:sp>
          <p:nvSpPr>
            <p:cNvPr id="105" name="Pfeil nach rechts 104"/>
            <p:cNvSpPr/>
            <p:nvPr/>
          </p:nvSpPr>
          <p:spPr>
            <a:xfrm>
              <a:off x="2440955" y="1860860"/>
              <a:ext cx="294482" cy="311647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6" name="Pfeil nach rechts 105"/>
            <p:cNvSpPr/>
            <p:nvPr/>
          </p:nvSpPr>
          <p:spPr>
            <a:xfrm>
              <a:off x="2440955" y="3532341"/>
              <a:ext cx="294482" cy="311647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8" name="Abgerundetes Rechteck 107"/>
            <p:cNvSpPr/>
            <p:nvPr/>
          </p:nvSpPr>
          <p:spPr>
            <a:xfrm>
              <a:off x="2051097" y="1923851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M|39</a:t>
              </a:r>
            </a:p>
          </p:txBody>
        </p:sp>
        <p:sp>
          <p:nvSpPr>
            <p:cNvPr id="109" name="Abgerundetes Rechteck 108"/>
            <p:cNvSpPr/>
            <p:nvPr/>
          </p:nvSpPr>
          <p:spPr>
            <a:xfrm>
              <a:off x="1793820" y="1923851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1536543" y="1923851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Q|44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2051097" y="3607920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L|22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1793820" y="3607920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O|23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1536543" y="3607920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R|37</a:t>
              </a:r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>
              <a:off x="3329153" y="3005886"/>
              <a:ext cx="1631" cy="30833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 flipV="1">
              <a:off x="3333225" y="2249632"/>
              <a:ext cx="1" cy="30120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154" y="2608495"/>
              <a:ext cx="827780" cy="550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Per-Kafka-Partition </a:t>
            </a:r>
            <a:r>
              <a:rPr lang="en-US" dirty="0"/>
              <a:t>Watermarks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82517" y="1527242"/>
            <a:ext cx="7108538" cy="2464655"/>
            <a:chOff x="487986" y="1896619"/>
            <a:chExt cx="7669810" cy="3396719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511737" y="1923742"/>
              <a:ext cx="5646059" cy="3369596"/>
              <a:chOff x="1293395" y="1672886"/>
              <a:chExt cx="4338636" cy="1941990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161862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33</a:t>
                </a:r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1618624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51592" y="2082184"/>
                <a:ext cx="439728" cy="178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78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78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B|73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C|33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D|18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E|31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G|91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H|94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K|77</a:t>
                </a:r>
              </a:p>
            </p:txBody>
          </p:sp>
        </p:grpSp>
        <p:sp>
          <p:nvSpPr>
            <p:cNvPr id="103" name="Can 36"/>
            <p:cNvSpPr/>
            <p:nvPr/>
          </p:nvSpPr>
          <p:spPr>
            <a:xfrm rot="5400000">
              <a:off x="1146734" y="2038274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Can 36"/>
            <p:cNvSpPr/>
            <p:nvPr/>
          </p:nvSpPr>
          <p:spPr>
            <a:xfrm rot="5400000">
              <a:off x="1146734" y="4397198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Pfeil nach rechts 107"/>
            <p:cNvSpPr/>
            <p:nvPr/>
          </p:nvSpPr>
          <p:spPr>
            <a:xfrm>
              <a:off x="2098388" y="2183240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9" name="Pfeil nach rechts 108"/>
            <p:cNvSpPr/>
            <p:nvPr/>
          </p:nvSpPr>
          <p:spPr>
            <a:xfrm>
              <a:off x="2098388" y="4530043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580890" y="3268777"/>
              <a:ext cx="1220614" cy="80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Watermark</a:t>
              </a:r>
              <a:br>
                <a:rPr lang="en-US" sz="1350" dirty="0"/>
              </a:br>
              <a:r>
                <a:rPr lang="en-US" sz="1350" dirty="0"/>
                <a:t>Generation</a:t>
              </a:r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146734" y="149649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Can 36"/>
            <p:cNvSpPr/>
            <p:nvPr/>
          </p:nvSpPr>
          <p:spPr>
            <a:xfrm rot="5400000">
              <a:off x="1146734" y="389345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 flipH="1">
              <a:off x="2073917" y="4088526"/>
              <a:ext cx="88410" cy="4279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>
              <a:off x="2073918" y="4088527"/>
              <a:ext cx="162394" cy="9965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6" y="3232940"/>
              <a:ext cx="1011585" cy="708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Abgerundetes Rechteck 119"/>
            <p:cNvSpPr/>
            <p:nvPr/>
          </p:nvSpPr>
          <p:spPr>
            <a:xfrm>
              <a:off x="1571378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L|35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1220444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1220444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O|97</a:t>
              </a:r>
            </a:p>
          </p:txBody>
        </p:sp>
        <p:sp>
          <p:nvSpPr>
            <p:cNvPr id="123" name="Abgerundetes Rechteck 122"/>
            <p:cNvSpPr/>
            <p:nvPr/>
          </p:nvSpPr>
          <p:spPr>
            <a:xfrm>
              <a:off x="1571378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M|89</a:t>
              </a:r>
            </a:p>
          </p:txBody>
        </p:sp>
        <p:cxnSp>
          <p:nvCxnSpPr>
            <p:cNvPr id="112" name="Gerade Verbindung mit Pfeil 111"/>
            <p:cNvCxnSpPr/>
            <p:nvPr/>
          </p:nvCxnSpPr>
          <p:spPr>
            <a:xfrm flipH="1" flipV="1">
              <a:off x="2065226" y="2749192"/>
              <a:ext cx="107108" cy="42974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3" name="Gerade Verbindung mit Pfeil 112"/>
            <p:cNvCxnSpPr/>
            <p:nvPr/>
          </p:nvCxnSpPr>
          <p:spPr>
            <a:xfrm flipH="1" flipV="1">
              <a:off x="2090855" y="2183240"/>
              <a:ext cx="169148" cy="10245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124" name="Abgerundetes Rechteck 123"/>
            <p:cNvSpPr/>
            <p:nvPr/>
          </p:nvSpPr>
          <p:spPr>
            <a:xfrm>
              <a:off x="1571378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I|21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1220444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Q|23</a:t>
              </a: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1220444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T|99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1571378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S|97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6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Perfect</a:t>
            </a:r>
          </a:p>
          <a:p>
            <a:r>
              <a:rPr lang="en-US" dirty="0"/>
              <a:t> </a:t>
            </a:r>
            <a:r>
              <a:rPr lang="en-US" dirty="0" smtClean="0"/>
              <a:t>(Un)comfortably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bounded by fixed delay</a:t>
            </a:r>
          </a:p>
          <a:p>
            <a:pPr lvl="1"/>
            <a:r>
              <a:rPr lang="en-US" dirty="0" smtClean="0"/>
              <a:t>too slow: results are delayed</a:t>
            </a:r>
          </a:p>
          <a:p>
            <a:pPr lvl="1"/>
            <a:r>
              <a:rPr lang="en-US" dirty="0" smtClean="0"/>
              <a:t>too fast: some data is late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Heuristic</a:t>
            </a:r>
          </a:p>
          <a:p>
            <a:pPr marL="740664" lvl="1" indent="-283464">
              <a:lnSpc>
                <a:spcPct val="110000"/>
              </a:lnSpc>
            </a:pPr>
            <a:r>
              <a:rPr lang="en-US" dirty="0" smtClean="0"/>
              <a:t>allow windows to produce results as soon as meaningfully possible, and then continue with updates during the allowed lateness interval</a:t>
            </a:r>
          </a:p>
        </p:txBody>
      </p:sp>
    </p:spTree>
    <p:extLst>
      <p:ext uri="{BB962C8B-B14F-4D97-AF65-F5344CB8AC3E}">
        <p14:creationId xmlns:p14="http://schemas.microsoft.com/office/powerpoint/2010/main" val="11853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TimerService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645742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public interface </a:t>
            </a:r>
            <a:r>
              <a:rPr lang="en-US" sz="1600" dirty="0" err="1"/>
              <a:t>TimerService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   </a:t>
            </a:r>
            <a:r>
              <a:rPr lang="en-US" sz="1600" b="1" dirty="0"/>
              <a:t>long </a:t>
            </a:r>
            <a:r>
              <a:rPr lang="en-US" sz="1600" dirty="0" err="1"/>
              <a:t>currentProcessingTime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   </a:t>
            </a:r>
            <a:r>
              <a:rPr lang="en-US" sz="1600" b="1" dirty="0"/>
              <a:t>long </a:t>
            </a:r>
            <a:r>
              <a:rPr lang="en-US" sz="1600" dirty="0" err="1"/>
              <a:t>currentWatermark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 smtClean="0"/>
              <a:t>   </a:t>
            </a:r>
            <a:r>
              <a:rPr lang="en-US" sz="1600" b="1" dirty="0"/>
              <a:t>void </a:t>
            </a:r>
            <a:r>
              <a:rPr lang="en-US" sz="1600" dirty="0" err="1">
                <a:solidFill>
                  <a:srgbClr val="FF0000"/>
                </a:solidFill>
              </a:rPr>
              <a:t>registerProcessingTimeTimer</a:t>
            </a:r>
            <a:r>
              <a:rPr lang="en-US" sz="1600" dirty="0"/>
              <a:t>(</a:t>
            </a:r>
            <a:r>
              <a:rPr lang="en-US" sz="1600" b="1" dirty="0"/>
              <a:t>long </a:t>
            </a:r>
            <a:r>
              <a:rPr lang="en-US" sz="1600" dirty="0"/>
              <a:t>time);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 smtClean="0"/>
              <a:t>   </a:t>
            </a:r>
            <a:r>
              <a:rPr lang="en-US" sz="1600" b="1" dirty="0"/>
              <a:t>void </a:t>
            </a:r>
            <a:r>
              <a:rPr lang="en-US" sz="1600" dirty="0" err="1">
                <a:solidFill>
                  <a:srgbClr val="FF0000"/>
                </a:solidFill>
              </a:rPr>
              <a:t>registerEventTimeTimer</a:t>
            </a:r>
            <a:r>
              <a:rPr lang="en-US" sz="1600" dirty="0"/>
              <a:t>(</a:t>
            </a:r>
            <a:r>
              <a:rPr lang="en-US" sz="1600" b="1" dirty="0"/>
              <a:t>long </a:t>
            </a:r>
            <a:r>
              <a:rPr lang="en-US" sz="1600" dirty="0"/>
              <a:t>time);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37238" y="1200151"/>
            <a:ext cx="3249561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Timers can be scoped to a keyed and/or windowed </a:t>
            </a:r>
            <a:r>
              <a:rPr lang="en-US" sz="2400" i="1" dirty="0" smtClean="0"/>
              <a:t>context</a:t>
            </a:r>
          </a:p>
          <a:p>
            <a:endParaRPr lang="en-US" sz="2400" dirty="0" smtClean="0"/>
          </a:p>
          <a:p>
            <a:r>
              <a:rPr lang="en-US" sz="2400" dirty="0" smtClean="0"/>
              <a:t>That </a:t>
            </a:r>
            <a:r>
              <a:rPr lang="en-US" sz="2400" i="1" dirty="0" smtClean="0"/>
              <a:t>context</a:t>
            </a:r>
            <a:r>
              <a:rPr lang="en-US" sz="2400" dirty="0" smtClean="0"/>
              <a:t> will be active when the timer fires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3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1317522" y="1167898"/>
            <a:ext cx="6771706" cy="3345108"/>
            <a:chOff x="2178521" y="1602458"/>
            <a:chExt cx="4794068" cy="2352540"/>
          </a:xfrm>
        </p:grpSpPr>
        <p:sp>
          <p:nvSpPr>
            <p:cNvPr id="312" name="Shape 312"/>
            <p:cNvSpPr/>
            <p:nvPr/>
          </p:nvSpPr>
          <p:spPr>
            <a:xfrm>
              <a:off x="3695341" y="2146078"/>
              <a:ext cx="665453" cy="183069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695341" y="2894014"/>
              <a:ext cx="665453" cy="183069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2408313" y="2623777"/>
              <a:ext cx="571223" cy="693218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2513687" y="1965454"/>
              <a:ext cx="366137" cy="536999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2178521" y="1672704"/>
              <a:ext cx="1019944" cy="2077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20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3438425" y="1672704"/>
              <a:ext cx="1051010" cy="2077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5072191" y="2061417"/>
              <a:ext cx="329522" cy="32952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4810034" y="1602458"/>
              <a:ext cx="853839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5677243" y="1602458"/>
              <a:ext cx="1148776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5072191" y="2823562"/>
              <a:ext cx="329522" cy="32952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6001" y="2061417"/>
              <a:ext cx="329522" cy="32952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046001" y="2823562"/>
              <a:ext cx="329522" cy="32952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6286570" y="2173278"/>
              <a:ext cx="46376" cy="104917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6099449" y="2173278"/>
              <a:ext cx="46376" cy="104917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286570" y="2939791"/>
              <a:ext cx="46376" cy="104917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6099449" y="2939791"/>
              <a:ext cx="46376" cy="104917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5993" y="2138973"/>
              <a:ext cx="154590" cy="17352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165993" y="2902311"/>
              <a:ext cx="154590" cy="17352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3042276" y="2225735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3042276" y="2986734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 flipH="1">
              <a:off x="3042276" y="2390940"/>
              <a:ext cx="550731" cy="51137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4430376" y="2225735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4430376" y="2992250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3695167" y="2153315"/>
              <a:ext cx="641688" cy="1646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000" i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3695167" y="2902311"/>
              <a:ext cx="685468" cy="173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0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5464205" y="2225735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5464205" y="2992250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5464205" y="2259797"/>
              <a:ext cx="581795" cy="61341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 flipH="1">
              <a:off x="5464205" y="2390941"/>
              <a:ext cx="550731" cy="57392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2249549" y="3453484"/>
              <a:ext cx="187308" cy="187308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6133103" y="3453484"/>
              <a:ext cx="187308" cy="187308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4895351" y="3453481"/>
              <a:ext cx="187308" cy="187308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5029189" y="3539499"/>
              <a:ext cx="717230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i="1" dirty="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lang="en" sz="1200" i="1" dirty="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 dirty="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2406109" y="3539499"/>
              <a:ext cx="503192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6183336" y="3470250"/>
              <a:ext cx="789253" cy="484748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5005082" y="1977101"/>
              <a:ext cx="1463963" cy="124436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rot="10800000" flipH="1">
              <a:off x="2557484" y="3194637"/>
              <a:ext cx="131411" cy="26266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 rot="10800000" flipH="1">
              <a:off x="5182557" y="3114751"/>
              <a:ext cx="65705" cy="32952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6225375" y="3077405"/>
              <a:ext cx="150149" cy="37607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sp>
          <p:nvSpPr>
            <p:cNvPr id="74" name="Shape 375"/>
            <p:cNvSpPr txBox="1"/>
            <p:nvPr/>
          </p:nvSpPr>
          <p:spPr>
            <a:xfrm>
              <a:off x="3695166" y="3551583"/>
              <a:ext cx="601893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Storage</a:t>
              </a:r>
              <a: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/>
              </a:r>
              <a:b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grpSp>
          <p:nvGrpSpPr>
            <p:cNvPr id="77" name="Shape 370"/>
            <p:cNvGrpSpPr/>
            <p:nvPr/>
          </p:nvGrpSpPr>
          <p:grpSpPr>
            <a:xfrm>
              <a:off x="3579572" y="3424316"/>
              <a:ext cx="187308" cy="187308"/>
              <a:chOff x="855221" y="3536944"/>
              <a:chExt cx="276727" cy="276727"/>
            </a:xfrm>
          </p:grpSpPr>
          <p:sp>
            <p:nvSpPr>
              <p:cNvPr id="78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0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2947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25000"/>
            </a:pPr>
            <a:r>
              <a:rPr lang="en" sz="3200" b="1" dirty="0">
                <a:solidFill>
                  <a:srgbClr val="000000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Setting the </a:t>
            </a:r>
            <a:r>
              <a:rPr lang="en" sz="3200" b="1" dirty="0" err="1">
                <a:solidFill>
                  <a:srgbClr val="000000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StreamTimeCharacteristic</a:t>
            </a:r>
            <a:endParaRPr lang="en" sz="3200" b="1" dirty="0">
              <a:solidFill>
                <a:srgbClr val="000000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6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</a:t>
            </a:r>
            <a:r>
              <a:rPr lang="en" sz="16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indent="0">
              <a:spcBef>
                <a:spcPts val="240"/>
              </a:spcBef>
              <a:buSzPct val="25000"/>
              <a:buNone/>
            </a:pPr>
            <a:r>
              <a:rPr lang="en" sz="16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</a:t>
            </a:r>
            <a:r>
              <a:rPr lang="en" sz="1600" b="1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dirty="0" err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b="1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dirty="0" err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lang="en" sz="1600" b="1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dirty="0" err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i="1" dirty="0" err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</a:t>
            </a: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i="1" dirty="0" err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TimeCharacteristic.IngestionTime</a:t>
            </a: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i="1" dirty="0" err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</a:t>
            </a: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i="1" dirty="0" err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TimeCharacteristic.ProcessingTime</a:t>
            </a: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67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Watermarks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200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Working with </a:t>
            </a:r>
            <a:r>
              <a:rPr lang="en" sz="3200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Event Tim</a:t>
            </a:r>
            <a:r>
              <a:rPr lang="en-US" sz="3200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e</a:t>
            </a:r>
            <a:endParaRPr lang="en" sz="3200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SzPct val="100000"/>
              <a:buFont typeface="Noto Sans Symbols"/>
              <a:buChar char="▪"/>
            </a:pPr>
            <a:r>
              <a:rPr lang="en-US" sz="27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With </a:t>
            </a:r>
            <a:r>
              <a:rPr lang="en" sz="27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event time, Flink needs to know</a:t>
            </a:r>
          </a:p>
          <a:p>
            <a:pPr marL="557213" lvl="1" indent="-214313">
              <a:spcBef>
                <a:spcPts val="420"/>
              </a:spcBef>
              <a:buSzPct val="100000"/>
            </a:pPr>
            <a:endParaRPr lang="en-US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557213" lvl="1" indent="-214313">
              <a:spcBef>
                <a:spcPts val="420"/>
              </a:spcBef>
              <a:buSzPct val="100000"/>
            </a:pP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t</a:t>
            </a:r>
            <a:r>
              <a:rPr lang="en-US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he </a:t>
            </a:r>
            <a:r>
              <a:rPr lang="en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timestamp </a:t>
            </a:r>
            <a:r>
              <a:rPr lang="en-US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for each </a:t>
            </a:r>
            <a:r>
              <a:rPr lang="en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stream element</a:t>
            </a:r>
            <a:endParaRPr lang="en-US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557213" lvl="1" indent="-214313">
              <a:spcBef>
                <a:spcPts val="420"/>
              </a:spcBef>
              <a:buSzPct val="100000"/>
            </a:pPr>
            <a:endParaRPr lang="en-US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557213" lvl="1" indent="-214313">
              <a:spcBef>
                <a:spcPts val="420"/>
              </a:spcBef>
              <a:buSzPct val="100000"/>
            </a:pPr>
            <a:r>
              <a:rPr lang="en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</a:t>
            </a: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results are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ready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pPr lvl="2" indent="-214313">
              <a:spcBef>
                <a:spcPts val="420"/>
              </a:spcBef>
              <a:buClr>
                <a:srgbClr val="34AD91"/>
              </a:buClr>
            </a:pPr>
            <a:r>
              <a:rPr lang="en-US" sz="2100" dirty="0">
                <a:latin typeface="Avenir Next" charset="0"/>
                <a:ea typeface="Avenir Next" charset="0"/>
                <a:cs typeface="Avenir Next" charset="0"/>
              </a:rPr>
              <a:t>e</a:t>
            </a:r>
            <a:r>
              <a:rPr lang="en-US" sz="21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.g., </a:t>
            </a:r>
            <a:r>
              <a:rPr lang="en-US" sz="21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have </a:t>
            </a:r>
            <a:r>
              <a:rPr lang="en-US" sz="2100" dirty="0" smtClean="0">
                <a:latin typeface="Avenir Next" charset="0"/>
                <a:ea typeface="Avenir Next" charset="0"/>
                <a:cs typeface="Avenir Next" charset="0"/>
              </a:rPr>
              <a:t>all </a:t>
            </a:r>
            <a:r>
              <a:rPr lang="en-US" sz="2100" dirty="0">
                <a:latin typeface="Avenir Next" charset="0"/>
                <a:ea typeface="Avenir Next" charset="0"/>
                <a:cs typeface="Avenir Next" charset="0"/>
              </a:rPr>
              <a:t>events </a:t>
            </a:r>
            <a:r>
              <a:rPr lang="en-US" sz="2100" dirty="0" smtClean="0">
                <a:latin typeface="Avenir Next" charset="0"/>
                <a:ea typeface="Avenir Next" charset="0"/>
                <a:cs typeface="Avenir Next" charset="0"/>
              </a:rPr>
              <a:t>for the </a:t>
            </a:r>
            <a:r>
              <a:rPr lang="en-US" sz="2100" dirty="0">
                <a:latin typeface="Avenir Next" charset="0"/>
                <a:ea typeface="Avenir Next" charset="0"/>
                <a:cs typeface="Avenir Next" charset="0"/>
              </a:rPr>
              <a:t>3 </a:t>
            </a:r>
            <a:r>
              <a:rPr lang="en-US" sz="2100" dirty="0" smtClean="0">
                <a:latin typeface="Avenir Next" charset="0"/>
                <a:ea typeface="Avenir Next" charset="0"/>
                <a:cs typeface="Avenir Next" charset="0"/>
              </a:rPr>
              <a:t>– </a:t>
            </a:r>
            <a:r>
              <a:rPr lang="en-US" sz="2100" dirty="0">
                <a:latin typeface="Avenir Next" charset="0"/>
                <a:ea typeface="Avenir Next" charset="0"/>
                <a:cs typeface="Avenir Next" charset="0"/>
              </a:rPr>
              <a:t>4 </a:t>
            </a:r>
            <a:r>
              <a:rPr lang="en-US" sz="2100" dirty="0" smtClean="0">
                <a:latin typeface="Avenir Next" charset="0"/>
                <a:ea typeface="Avenir Next" charset="0"/>
                <a:cs typeface="Avenir Next" charset="0"/>
              </a:rPr>
              <a:t>pm window been received?</a:t>
            </a:r>
            <a:endParaRPr lang="en-US" sz="2100" dirty="0">
              <a:latin typeface="Avenir Next" charset="0"/>
              <a:ea typeface="Avenir Next" charset="0"/>
              <a:cs typeface="Avenir Next" charset="0"/>
            </a:endParaRPr>
          </a:p>
          <a:p>
            <a:pPr lvl="2" indent="-214313">
              <a:spcBef>
                <a:spcPts val="420"/>
              </a:spcBef>
              <a:buClr>
                <a:srgbClr val="34AD91"/>
              </a:buClr>
            </a:pPr>
            <a:endParaRPr lang="en-US" sz="21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850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2612998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3" y="402052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386390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3894679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0" y="4001718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4237645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Watermarks mark th</a:t>
            </a: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e progress of event time</a:t>
            </a:r>
            <a:endParaRPr lang="en-US"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They </a:t>
            </a:r>
            <a:r>
              <a:rPr lang="en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flow with the data stream and carry a timestamp</a:t>
            </a:r>
            <a:endParaRPr lang="en-US"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Watermarks </a:t>
            </a:r>
            <a:r>
              <a:rPr lang="en-US" sz="1800" i="1" dirty="0" smtClean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assert that </a:t>
            </a:r>
            <a:r>
              <a:rPr lang="en-US" sz="18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all earlier events have (probably) arrived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7</a:t>
            </a:fld>
            <a:endParaRPr lang="en" dirty="0"/>
          </a:p>
        </p:txBody>
      </p:sp>
      <p:sp>
        <p:nvSpPr>
          <p:cNvPr id="125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8" y="363306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feld 11"/>
          <p:cNvSpPr txBox="1"/>
          <p:nvPr/>
        </p:nvSpPr>
        <p:spPr>
          <a:xfrm>
            <a:off x="2842605" y="363306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333877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348895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2612998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3" y="402052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386390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3894679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0" y="4001718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4237645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Perfect </a:t>
            </a: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stream elements are in order (or in order by key), we can achieve perfect watermarking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8</a:t>
            </a:fld>
            <a:endParaRPr lang="en" dirty="0"/>
          </a:p>
        </p:txBody>
      </p:sp>
      <p:sp>
        <p:nvSpPr>
          <p:cNvPr id="125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8" y="363306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feld 11"/>
          <p:cNvSpPr txBox="1"/>
          <p:nvPr/>
        </p:nvSpPr>
        <p:spPr>
          <a:xfrm>
            <a:off x="2842605" y="363306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333877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348895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3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events are out-of-order, we often assume there is some bound to how out-of-order they can be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9</a:t>
            </a:fld>
            <a:endParaRPr lang="en" dirty="0"/>
          </a:p>
        </p:txBody>
      </p:sp>
      <p:sp>
        <p:nvSpPr>
          <p:cNvPr id="87" name="Textfeld 24"/>
          <p:cNvSpPr txBox="1"/>
          <p:nvPr/>
        </p:nvSpPr>
        <p:spPr>
          <a:xfrm>
            <a:off x="3349326" y="4368182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34061</TotalTime>
  <Words>979</Words>
  <Application>Microsoft Macintosh PowerPoint</Application>
  <PresentationFormat>On-screen Show (16:9)</PresentationFormat>
  <Paragraphs>418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Avenir Light</vt:lpstr>
      <vt:lpstr>Avenir Next</vt:lpstr>
      <vt:lpstr>Avenir Next Demi Bold</vt:lpstr>
      <vt:lpstr>Avenir Next Medium</vt:lpstr>
      <vt:lpstr>Avenir Next Regular</vt:lpstr>
      <vt:lpstr>Calibri</vt:lpstr>
      <vt:lpstr>Consolas</vt:lpstr>
      <vt:lpstr>Helvetica Light</vt:lpstr>
      <vt:lpstr>Helvetica Neue Light</vt:lpstr>
      <vt:lpstr>Helvetica Neue Medium</vt:lpstr>
      <vt:lpstr>Mangal</vt:lpstr>
      <vt:lpstr>Menlo-Bold</vt:lpstr>
      <vt:lpstr>Menlo-Italic</vt:lpstr>
      <vt:lpstr>Menlo-Regular</vt:lpstr>
      <vt:lpstr>Noto Sans Symbols</vt:lpstr>
      <vt:lpstr>Verdana</vt:lpstr>
      <vt:lpstr>Wingdings</vt:lpstr>
      <vt:lpstr>Arial</vt:lpstr>
      <vt:lpstr>1_Office Theme</vt:lpstr>
      <vt:lpstr>Apache Flink® Training   Flink v1.3 – 9.9.2017</vt:lpstr>
      <vt:lpstr>Different Notions of Time</vt:lpstr>
      <vt:lpstr>Different Notions of Time</vt:lpstr>
      <vt:lpstr>Setting the StreamTimeCharacteristic</vt:lpstr>
      <vt:lpstr>Generating Watermarks</vt:lpstr>
      <vt:lpstr>Working with Event Time</vt:lpstr>
      <vt:lpstr>Watermarks</vt:lpstr>
      <vt:lpstr>Perfect Watermarks</vt:lpstr>
      <vt:lpstr>Bounded out-of-orderness</vt:lpstr>
      <vt:lpstr>Bounded out-of-orderness</vt:lpstr>
      <vt:lpstr>Bounded out-of-orderness</vt:lpstr>
      <vt:lpstr>Bounded out-of-orderness</vt:lpstr>
      <vt:lpstr>How often to emit Watermarks?</vt:lpstr>
      <vt:lpstr>Watermarks define Lateness</vt:lpstr>
      <vt:lpstr>Pre-defined timestamp extractors / watermark emitters</vt:lpstr>
      <vt:lpstr>Example</vt:lpstr>
      <vt:lpstr>Two Styles of Watermark Generation</vt:lpstr>
      <vt:lpstr>PowerPoint Presentation</vt:lpstr>
      <vt:lpstr>PowerPoint Presentation</vt:lpstr>
      <vt:lpstr>Watermarks in Parallel</vt:lpstr>
      <vt:lpstr>Per-Kafka-Partition Watermarks</vt:lpstr>
      <vt:lpstr>Watermarking</vt:lpstr>
      <vt:lpstr>Timers</vt:lpstr>
      <vt:lpstr>TimerService</vt:lpstr>
    </vt:vector>
  </TitlesOfParts>
  <Company>data Artisans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Aljoscha Krettek</cp:lastModifiedBy>
  <cp:revision>575</cp:revision>
  <cp:lastPrinted>2017-03-28T18:43:30Z</cp:lastPrinted>
  <dcterms:created xsi:type="dcterms:W3CDTF">2016-10-01T19:14:09Z</dcterms:created>
  <dcterms:modified xsi:type="dcterms:W3CDTF">2017-09-11T09:47:27Z</dcterms:modified>
</cp:coreProperties>
</file>