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305" r:id="rId20"/>
    <p:sldId id="291" r:id="rId21"/>
    <p:sldId id="292" r:id="rId22"/>
    <p:sldId id="293" r:id="rId23"/>
    <p:sldId id="294" r:id="rId24"/>
    <p:sldId id="281" r:id="rId25"/>
    <p:sldId id="283" r:id="rId26"/>
    <p:sldId id="300" r:id="rId27"/>
    <p:sldId id="302" r:id="rId28"/>
    <p:sldId id="301" r:id="rId29"/>
    <p:sldId id="303" r:id="rId30"/>
    <p:sldId id="304" r:id="rId31"/>
    <p:sldId id="313" r:id="rId32"/>
    <p:sldId id="314" r:id="rId33"/>
    <p:sldId id="315" r:id="rId34"/>
    <p:sldId id="317" r:id="rId35"/>
    <p:sldId id="320" r:id="rId36"/>
    <p:sldId id="321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</a:t>
            </a:r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15th, </a:t>
            </a:r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0091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6964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  <a:solidFill>
            <a:srgbClr val="33AD90"/>
          </a:solidFill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7308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153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10015"/>
              </p:ext>
            </p:extLst>
          </p:nvPr>
        </p:nvGraphicFramePr>
        <p:xfrm>
          <a:off x="5591788" y="5820051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16849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91023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392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8129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3718" y="2722593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474" y="3568388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0362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994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6169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0260" y="4285649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300194" y="3072088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6169" y="4285649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269061" y="4267377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58008" y="4285649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33329" y="4285649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97412" y="4285649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769212" y="5608564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133329" y="5130588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33329" y="5282988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77504" y="512471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77504" y="527711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442364" y="3268894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331846" y="5130588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171554"/>
              <a:ext cx="1351832" cy="1411073"/>
              <a:chOff x="5343188" y="3469955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619802"/>
              <a:ext cx="1351832" cy="1411073"/>
              <a:chOff x="5343188" y="3469955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619802"/>
              <a:ext cx="1351832" cy="1411073"/>
              <a:chOff x="5343188" y="3469955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171554"/>
              <a:ext cx="1351832" cy="1411073"/>
              <a:chOff x="5343188" y="3469955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compared to other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Streaming projects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294582"/>
            <a:ext cx="7873087" cy="4831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Batch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Streaming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1" y="5249454"/>
            <a:ext cx="1401084" cy="1401084"/>
          </a:xfrm>
          <a:prstGeom prst="rect">
            <a:avLst/>
          </a:prstGeom>
        </p:spPr>
      </p:pic>
      <p:pic>
        <p:nvPicPr>
          <p:cNvPr id="6" name="Picture 5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1416355"/>
            <a:ext cx="1705897" cy="1276839"/>
          </a:xfrm>
          <a:prstGeom prst="rect">
            <a:avLst/>
          </a:prstGeom>
        </p:spPr>
      </p:pic>
      <p:pic>
        <p:nvPicPr>
          <p:cNvPr id="7" name="Picture 6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48" y="5603082"/>
            <a:ext cx="1970148" cy="1046163"/>
          </a:xfrm>
          <a:prstGeom prst="rect">
            <a:avLst/>
          </a:prstGeom>
        </p:spPr>
      </p:pic>
      <p:pic>
        <p:nvPicPr>
          <p:cNvPr id="8" name="Picture 7" descr="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3194554"/>
            <a:ext cx="1674468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2471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Map Reduce</a:t>
            </a:r>
          </a:p>
          <a:p>
            <a:pPr lvl="1"/>
            <a:r>
              <a:rPr lang="en-US" dirty="0" smtClean="0"/>
              <a:t>Low-Level API</a:t>
            </a:r>
          </a:p>
          <a:p>
            <a:pPr lvl="1"/>
            <a:r>
              <a:rPr lang="en-US" dirty="0" smtClean="0"/>
              <a:t>Batch data transfer</a:t>
            </a:r>
          </a:p>
          <a:p>
            <a:pPr lvl="1"/>
            <a:r>
              <a:rPr lang="en-US" dirty="0" smtClean="0"/>
              <a:t>Mainly disk based operations</a:t>
            </a:r>
          </a:p>
          <a:p>
            <a:pPr lvl="1"/>
            <a:r>
              <a:rPr lang="en-US" dirty="0" smtClean="0"/>
              <a:t>File system cached iterations</a:t>
            </a:r>
          </a:p>
          <a:p>
            <a:pPr lvl="1"/>
            <a:r>
              <a:rPr lang="en-US" dirty="0" smtClean="0"/>
              <a:t>Massive scale out parallelism</a:t>
            </a:r>
          </a:p>
          <a:p>
            <a:pPr lvl="1"/>
            <a:r>
              <a:rPr lang="en-US" dirty="0" smtClean="0"/>
              <a:t>External libraries</a:t>
            </a:r>
          </a:p>
          <a:p>
            <a:pPr lvl="1"/>
            <a:r>
              <a:rPr lang="en-US" dirty="0"/>
              <a:t>Task level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Batch data transfer</a:t>
            </a:r>
          </a:p>
          <a:p>
            <a:pPr lvl="1"/>
            <a:r>
              <a:rPr lang="en-US" dirty="0" smtClean="0"/>
              <a:t>JVM managed memory</a:t>
            </a:r>
          </a:p>
          <a:p>
            <a:pPr lvl="1"/>
            <a:r>
              <a:rPr lang="en-US" dirty="0" smtClean="0"/>
              <a:t>In memory cached iterations</a:t>
            </a:r>
          </a:p>
          <a:p>
            <a:pPr lvl="1"/>
            <a:r>
              <a:rPr lang="en-US" dirty="0" smtClean="0"/>
              <a:t>Interactive Data exploration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/>
              <a:t>Task level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/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Pipelined and batch data transfer</a:t>
            </a:r>
          </a:p>
          <a:p>
            <a:pPr lvl="1"/>
            <a:r>
              <a:rPr lang="en-US" dirty="0"/>
              <a:t>Active memory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Natively streamed </a:t>
            </a:r>
            <a:r>
              <a:rPr lang="en-US" dirty="0" smtClean="0"/>
              <a:t>iterations</a:t>
            </a:r>
          </a:p>
          <a:p>
            <a:pPr lvl="1"/>
            <a:r>
              <a:rPr lang="en-US" dirty="0" smtClean="0"/>
              <a:t>Heavy load backend jobs, iterative data flows</a:t>
            </a:r>
          </a:p>
          <a:p>
            <a:pPr lvl="1"/>
            <a:r>
              <a:rPr lang="en-US" dirty="0" smtClean="0"/>
              <a:t>Evolving libraries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level fault </a:t>
            </a:r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35" y="4919095"/>
            <a:ext cx="1089741" cy="1089741"/>
          </a:xfrm>
          <a:prstGeom prst="rect">
            <a:avLst/>
          </a:prstGeom>
        </p:spPr>
      </p:pic>
      <p:pic>
        <p:nvPicPr>
          <p:cNvPr id="11" name="Picture 10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3306384"/>
            <a:ext cx="1443096" cy="766295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77" y="1752292"/>
            <a:ext cx="1424597" cy="1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1474376"/>
            <a:ext cx="1392756" cy="1365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2471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“True” streaming</a:t>
            </a:r>
          </a:p>
          <a:p>
            <a:pPr lvl="1"/>
            <a:r>
              <a:rPr lang="en-US" dirty="0" smtClean="0"/>
              <a:t>Low-Level API</a:t>
            </a:r>
          </a:p>
          <a:p>
            <a:pPr lvl="1"/>
            <a:r>
              <a:rPr lang="en-US" dirty="0" smtClean="0"/>
              <a:t>Costly fault tolerance</a:t>
            </a:r>
          </a:p>
          <a:p>
            <a:pPr lvl="1"/>
            <a:r>
              <a:rPr lang="en-US" dirty="0" smtClean="0"/>
              <a:t>No built-in state handling</a:t>
            </a:r>
          </a:p>
          <a:p>
            <a:pPr lvl="1"/>
            <a:r>
              <a:rPr lang="en-US" dirty="0"/>
              <a:t>At least once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No built-in windowing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Medium throughput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Mini batch streaming</a:t>
            </a:r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RDD-based fault tolerance (lineage)</a:t>
            </a:r>
          </a:p>
          <a:p>
            <a:pPr lvl="1"/>
            <a:r>
              <a:rPr lang="en-US" dirty="0" smtClean="0"/>
              <a:t>External state handling</a:t>
            </a:r>
          </a:p>
          <a:p>
            <a:pPr lvl="1"/>
            <a:r>
              <a:rPr lang="en-US" dirty="0"/>
              <a:t>Exactly once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Restricted windowing</a:t>
            </a:r>
          </a:p>
          <a:p>
            <a:pPr lvl="1"/>
            <a:r>
              <a:rPr lang="en-US" dirty="0" smtClean="0"/>
              <a:t>Medium latency</a:t>
            </a:r>
          </a:p>
          <a:p>
            <a:pPr lvl="1"/>
            <a:r>
              <a:rPr lang="en-US" dirty="0" smtClean="0"/>
              <a:t>High throughput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 smtClean="0"/>
          </a:p>
          <a:p>
            <a:pPr lvl="1"/>
            <a:r>
              <a:rPr lang="en-US" dirty="0" smtClean="0"/>
              <a:t>“True” streaming</a:t>
            </a:r>
            <a:endParaRPr lang="en-US" dirty="0"/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Built-in operator state handling</a:t>
            </a:r>
          </a:p>
          <a:p>
            <a:pPr lvl="1"/>
            <a:r>
              <a:rPr lang="en-US" dirty="0" smtClean="0"/>
              <a:t>Exactly once semantics</a:t>
            </a:r>
          </a:p>
          <a:p>
            <a:pPr lvl="1"/>
            <a:r>
              <a:rPr lang="en-US" dirty="0" smtClean="0"/>
              <a:t>Flexible windowing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flink_squirrel_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35" y="4919095"/>
            <a:ext cx="1089741" cy="1089741"/>
          </a:xfrm>
          <a:prstGeom prst="rect">
            <a:avLst/>
          </a:prstGeom>
        </p:spPr>
      </p:pic>
      <p:pic>
        <p:nvPicPr>
          <p:cNvPr id="8" name="Picture 7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3306384"/>
            <a:ext cx="1443096" cy="7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9" name="Picture 8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4" y="1417484"/>
            <a:ext cx="1200836" cy="898808"/>
          </a:xfrm>
          <a:prstGeom prst="rect">
            <a:avLst/>
          </a:prstGeom>
        </p:spPr>
      </p:pic>
      <p:pic>
        <p:nvPicPr>
          <p:cNvPr id="10" name="Picture 9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7589"/>
              </p:ext>
            </p:extLst>
          </p:nvPr>
        </p:nvGraphicFramePr>
        <p:xfrm>
          <a:off x="457200" y="2627465"/>
          <a:ext cx="8229600" cy="3729458"/>
        </p:xfrm>
        <a:graphic>
          <a:graphicData uri="http://schemas.openxmlformats.org/drawingml/2006/table">
            <a:tbl>
              <a:tblPr firstRow="1" bandRow="1"/>
              <a:tblGrid>
                <a:gridCol w="2104931"/>
                <a:gridCol w="2018063"/>
                <a:gridCol w="2064774"/>
                <a:gridCol w="2041832"/>
              </a:tblGrid>
              <a:tr h="42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Transfer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pipelined &amp; 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Management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disk-based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JVM-managed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Active managed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Iterations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-memory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cached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Good at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massive scale out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exploration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backend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iterative jobs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Libraries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 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evolving 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8807"/>
              </p:ext>
            </p:extLst>
          </p:nvPr>
        </p:nvGraphicFramePr>
        <p:xfrm>
          <a:off x="457200" y="2656990"/>
          <a:ext cx="8229600" cy="3486790"/>
        </p:xfrm>
        <a:graphic>
          <a:graphicData uri="http://schemas.openxmlformats.org/drawingml/2006/table">
            <a:tbl>
              <a:tblPr firstRow="1" bandRow="1"/>
              <a:tblGrid>
                <a:gridCol w="1933206"/>
                <a:gridCol w="2083271"/>
                <a:gridCol w="2130323"/>
                <a:gridCol w="2082800"/>
              </a:tblGrid>
              <a:tr h="44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batches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tuple-level ACKs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RDD-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coarse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checkpointing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least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Windowing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Latency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pic>
        <p:nvPicPr>
          <p:cNvPr id="17" name="Picture 16" descr="st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2" y="1242918"/>
            <a:ext cx="1207983" cy="11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1668</Words>
  <Application>Microsoft Macintosh PowerPoint</Application>
  <PresentationFormat>On-screen Show (4:3)</PresentationFormat>
  <Paragraphs>690</Paragraphs>
  <Slides>37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Flink compared to other projects</vt:lpstr>
      <vt:lpstr>Batch &amp; Streaming projects</vt:lpstr>
      <vt:lpstr>Batch</vt:lpstr>
      <vt:lpstr>Streaming</vt:lpstr>
      <vt:lpstr>Batch comparison</vt:lpstr>
      <vt:lpstr>Streaming comparison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Fabian Hueske</cp:lastModifiedBy>
  <cp:revision>348</cp:revision>
  <dcterms:created xsi:type="dcterms:W3CDTF">2015-01-22T00:00:06Z</dcterms:created>
  <dcterms:modified xsi:type="dcterms:W3CDTF">2015-06-16T19:48:16Z</dcterms:modified>
  <cp:category/>
</cp:coreProperties>
</file>