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28"/>
  </p:notesMasterIdLst>
  <p:sldIdLst>
    <p:sldId id="281" r:id="rId4"/>
    <p:sldId id="259" r:id="rId5"/>
    <p:sldId id="260" r:id="rId6"/>
    <p:sldId id="261" r:id="rId7"/>
    <p:sldId id="262" r:id="rId8"/>
    <p:sldId id="279" r:id="rId9"/>
    <p:sldId id="280" r:id="rId10"/>
    <p:sldId id="265" r:id="rId11"/>
    <p:sldId id="267" r:id="rId12"/>
    <p:sldId id="268" r:id="rId13"/>
    <p:sldId id="283" r:id="rId14"/>
    <p:sldId id="28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63" r:id="rId24"/>
    <p:sldId id="276" r:id="rId25"/>
    <p:sldId id="278" r:id="rId26"/>
    <p:sldId id="258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an Hueske" initials="FH" lastIdx="3" clrIdx="0">
    <p:extLst/>
  </p:cmAuthor>
  <p:cmAuthor id="2" name="Lynn Anderson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59732-07FC-4A49-B88C-49A8EB1F4FC9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DBBFE-7864-B54C-9703-F2C41953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BBFE-7864-B54C-9703-F2C419531B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7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1657080" y="1473840"/>
            <a:ext cx="5829120" cy="46515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657080" y="1473840"/>
            <a:ext cx="5829120" cy="465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812730" y="1151931"/>
            <a:ext cx="5518547" cy="232172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812730" y="3536161"/>
            <a:ext cx="5518547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00"/>
            </a:lvl1pPr>
            <a:lvl2pPr marL="0" indent="128576" algn="ctr">
              <a:spcBef>
                <a:spcPts val="0"/>
              </a:spcBef>
              <a:buSzTx/>
              <a:buNone/>
              <a:defRPr sz="1600"/>
            </a:lvl2pPr>
            <a:lvl3pPr marL="0" indent="257153" algn="ctr">
              <a:spcBef>
                <a:spcPts val="0"/>
              </a:spcBef>
              <a:buSzTx/>
              <a:buNone/>
              <a:defRPr sz="1600"/>
            </a:lvl3pPr>
            <a:lvl4pPr marL="0" indent="385729" algn="ctr">
              <a:spcBef>
                <a:spcPts val="0"/>
              </a:spcBef>
              <a:buSzTx/>
              <a:buNone/>
              <a:defRPr sz="1600"/>
            </a:lvl4pPr>
            <a:lvl5pPr marL="0" indent="514306" algn="ctr">
              <a:spcBef>
                <a:spcPts val="0"/>
              </a:spcBef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8440963" y="6324303"/>
            <a:ext cx="327814" cy="40042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7831271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400"/>
            </a:lvl1pPr>
          </a:lstStyle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/>
            </a:lvl1pPr>
          </a:lstStyle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74320" cy="416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657080" y="1473840"/>
            <a:ext cx="5829120" cy="465156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1657080" y="1473840"/>
            <a:ext cx="5829120" cy="465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74320" cy="416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1657080" y="1473840"/>
            <a:ext cx="5829120" cy="46515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1657080" y="1473840"/>
            <a:ext cx="5829120" cy="465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74320" cy="416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Demi Bold"/>
              </a:rPr>
              <a:t>Click to edit Master title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alibri"/>
              </a:defRPr>
            </a:lvl1pPr>
          </a:lstStyle>
          <a:p>
            <a:pPr algn="r"/>
            <a:fld id="{D1E87D92-F725-4C21-9378-297ECDC92172}" type="slidenum">
              <a:rPr lang="en-US" sz="1200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</a:rPr>
              <a:pPr algn="r"/>
              <a:t>‹#›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3" name="Picture 6"/>
          <p:cNvPicPr/>
          <p:nvPr/>
        </p:nvPicPr>
        <p:blipFill>
          <a:blip r:embed="rId14"/>
          <a:stretch/>
        </p:blipFill>
        <p:spPr>
          <a:xfrm>
            <a:off x="8022960" y="382320"/>
            <a:ext cx="663480" cy="660240"/>
          </a:xfrm>
          <a:prstGeom prst="rect">
            <a:avLst/>
          </a:prstGeom>
          <a:ln>
            <a:noFill/>
          </a:ln>
        </p:spPr>
      </p:pic>
      <p:sp>
        <p:nvSpPr>
          <p:cNvPr id="44" name="Line 6"/>
          <p:cNvSpPr/>
          <p:nvPr/>
        </p:nvSpPr>
        <p:spPr>
          <a:xfrm>
            <a:off x="457200" y="1172880"/>
            <a:ext cx="8229600" cy="360"/>
          </a:xfrm>
          <a:prstGeom prst="line">
            <a:avLst/>
          </a:prstGeom>
          <a:ln>
            <a:solidFill>
              <a:srgbClr val="34AD9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alibr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Demi Bold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Seventh Outline LevelClick to edit Master text styles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alibri"/>
              </a:defRPr>
            </a:lvl1pPr>
          </a:lstStyle>
          <a:p>
            <a:pPr algn="r"/>
            <a:fld id="{84952C7E-BD20-4EB3-9340-39193782F009}" type="slidenum">
              <a:rPr lang="en-US" sz="1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pPr algn="r"/>
              <a:t>‹#›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ci.apache.org/projects/flink/flink-docs-release-1.1/apis/cluster_execution.html%23linking-with-modules-not-contained-in-the-binary-distribu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ci.apache.org/projects/flink/flink-docs-master/api/java/org/apache/flink/streaming/api/functions/source/SourceFunction.html" TargetMode="External"/><Relationship Id="rId3" Type="http://schemas.openxmlformats.org/officeDocument/2006/relationships/hyperlink" Target="https://ci.apache.org/projects/flink/flink-docs-master/api/java/org/apache/flink/streaming/api/functions/sink/SinkFunction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i.apache.org/projects/flink/flink-docs-release-1.1/apis/streaming/connectors/index.html" TargetMode="External"/><Relationship Id="rId4" Type="http://schemas.openxmlformats.org/officeDocument/2006/relationships/hyperlink" Target="http://data-artisans.com/kafka-flink-a-practical-how-to/" TargetMode="External"/><Relationship Id="rId5" Type="http://schemas.openxmlformats.org/officeDocument/2006/relationships/hyperlink" Target="https://www.elastic.co/blog/building-real-time-dashboard-applications-with-apache-flink-elasticsearch-and-kibana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ci.apache.org/projects/flink/flink-docs-release-1.1/apis/streaming/index.html%23data-sourc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flink_squirrel_10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7895" y="3670028"/>
            <a:ext cx="2594350" cy="2571707"/>
          </a:xfrm>
          <a:prstGeom prst="rect">
            <a:avLst/>
          </a:prstGeom>
          <a:ln w="3175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357204" y="719535"/>
            <a:ext cx="6429592" cy="19966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2" tIns="28572" rIns="28572" bIns="28572" anchor="ctr">
            <a:spAutoFit/>
          </a:bodyPr>
          <a:lstStyle/>
          <a:p>
            <a:pPr algn="ctr" defTabSz="328570" hangingPunct="0">
              <a:defRPr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5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DataStream API</a:t>
            </a:r>
          </a:p>
          <a:p>
            <a:pPr algn="ctr" defTabSz="328570" hangingPunct="0">
              <a:defRPr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 defTabSz="328570" hangingPunct="0">
              <a:defRPr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Connectors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Shape 128"/>
          <p:cNvSpPr>
            <a:spLocks noGrp="1"/>
          </p:cNvSpPr>
          <p:nvPr/>
        </p:nvSpPr>
        <p:spPr>
          <a:xfrm>
            <a:off x="4301985" y="4275872"/>
            <a:ext cx="4338621" cy="617497"/>
          </a:xfrm>
          <a:prstGeom prst="rect">
            <a:avLst/>
          </a:prstGeom>
        </p:spPr>
        <p:txBody>
          <a:bodyPr wrap="square" lIns="28572" tIns="28572" rIns="28572" bIns="28572" anchor="t" anchorCtr="0">
            <a:noAutofit/>
          </a:bodyPr>
          <a:lstStyle>
            <a:lvl1pPr>
              <a:defRPr>
                <a:latin typeface="Calibri"/>
                <a:cs typeface="Calibri"/>
              </a:defRPr>
            </a:lvl1pPr>
          </a:lstStyle>
          <a:p>
            <a:pPr algn="ctr" rtl="0"/>
            <a:r>
              <a:rPr lang="en-US" sz="2400" kern="1200">
                <a:solidFill>
                  <a:srgbClr val="FFFFFF"/>
                </a:solidFill>
              </a:rPr>
              <a:t>Apache Flink® Training</a:t>
            </a:r>
            <a:br>
              <a:rPr lang="en-US" sz="2400" kern="1200">
                <a:solidFill>
                  <a:srgbClr val="FFFFFF"/>
                </a:solidFill>
              </a:rPr>
            </a:br>
            <a:r>
              <a:rPr lang="en-US" sz="2400" kern="1200">
                <a:solidFill>
                  <a:srgbClr val="FFFFFF"/>
                </a:solidFill>
              </a:rPr>
              <a:t/>
            </a:r>
            <a:br>
              <a:rPr lang="en-US" sz="2400" kern="1200">
                <a:solidFill>
                  <a:srgbClr val="FFFFFF"/>
                </a:solidFill>
              </a:rPr>
            </a:br>
            <a:r>
              <a:rPr lang="en-US" sz="2400" dirty="0">
                <a:solidFill>
                  <a:schemeClr val="bg1"/>
                </a:solidFill>
                <a:latin typeface="Avenir Next Regular"/>
                <a:cs typeface="Avenir Next Regular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venir Next Regular"/>
                <a:cs typeface="Avenir Next Regular"/>
              </a:rPr>
            </a:br>
            <a:endParaRPr sz="24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/>
        </p:blipFill>
        <p:spPr>
          <a:xfrm>
            <a:off x="4870240" y="4783108"/>
            <a:ext cx="3202110" cy="500144"/>
          </a:xfrm>
          <a:prstGeom prst="rect">
            <a:avLst/>
          </a:prstGeom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5147280" y="5475914"/>
            <a:ext cx="27780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solidFill>
                  <a:schemeClr val="bg1"/>
                </a:solidFill>
              </a:rPr>
              <a:t>Flink v1.1.2 </a:t>
            </a:r>
            <a:r>
              <a:rPr lang="nb-NO" sz="2000">
                <a:solidFill>
                  <a:schemeClr val="bg1"/>
                </a:solidFill>
              </a:rPr>
              <a:t>– </a:t>
            </a:r>
            <a:r>
              <a:rPr lang="nb-NO" sz="2000" smtClean="0">
                <a:solidFill>
                  <a:schemeClr val="bg1"/>
                </a:solidFill>
              </a:rPr>
              <a:t>14.09.2016</a:t>
            </a:r>
            <a:r>
              <a:rPr lang="nb-NO" sz="2000" dirty="0">
                <a:solidFill>
                  <a:schemeClr val="bg1"/>
                </a:solidFill>
              </a:rPr>
              <a:t/>
            </a:r>
            <a:br>
              <a:rPr lang="nb-NO" sz="2000" dirty="0">
                <a:solidFill>
                  <a:schemeClr val="bg1"/>
                </a:solidFill>
              </a:rPr>
            </a:br>
            <a:endParaRPr lang="nb-NO" sz="2000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8402443"/>
      </p:ext>
    </p:extLst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</a:t>
            </a: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bundled Connectors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2C63774-9EC4-4865-B9E1-76254A3E55B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Linking with the 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Unbundled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Connectors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that many of the available streaming connectors are not bundled with Flink by default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prevents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dependency clashes with your code</a:t>
            </a:r>
          </a:p>
          <a:p>
            <a:pPr marL="360">
              <a:lnSpc>
                <a:spcPct val="100000"/>
              </a:lnSpc>
              <a:buClr>
                <a:srgbClr val="34AD91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use these modules, you can either</a:t>
            </a:r>
          </a:p>
          <a:p>
            <a:pPr marL="800280" lvl="1" indent="-342720">
              <a:buClr>
                <a:srgbClr val="34AD91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 the JAR files into the lib folder of each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TaskManager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280" lvl="1" indent="-342720">
              <a:buClr>
                <a:srgbClr val="34AD91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 package them with your code (recommended)</a:t>
            </a:r>
          </a:p>
          <a:p>
            <a:pPr marL="800280" lvl="1" indent="-342720">
              <a:buClr>
                <a:srgbClr val="34AD91"/>
              </a:buClr>
              <a:buFont typeface="Wingdings" charset="2"/>
              <a:buChar char="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Docs</a:t>
            </a:r>
          </a:p>
          <a:p>
            <a:pPr marL="457200">
              <a:buClr>
                <a:srgbClr val="34AD91"/>
              </a:buClr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https://ci.apache.org/projects/flink/flink-docs-release-1.1/apis/cluster_execution.html#linking-with-modules-not-contained-in-the-binary-distribution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8473E3F-45BF-4AB6-A270-D2E1F5E7D98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024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Connecting to Apache Kafka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2C63774-9EC4-4865-B9E1-76254A3E55B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942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Kafka and Flink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“Apache Kafka is a distributed, partitioned, replicated commit log service”</a:t>
            </a:r>
          </a:p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Kafka maintains feeds of messages in categories called topics</a:t>
            </a:r>
          </a:p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Flink can read a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Kafka topic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produce a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DataStream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write a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DataStream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Kafka topic</a:t>
            </a:r>
          </a:p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Flink coordinates with Kafka to provide recovery in the case of failures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8473E3F-45BF-4AB6-A270-D2E1F5E7D98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Reading Data from Kafka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474200"/>
            <a:ext cx="8229240" cy="4962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Aft>
                <a:spcPts val="600"/>
              </a:spcAft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 DataStream source from a Kafka topic</a:t>
            </a:r>
          </a:p>
          <a:p>
            <a:pPr marL="457200">
              <a:lnSpc>
                <a:spcPct val="100000"/>
              </a:lnSpc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 marL="457200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Properties props = </a:t>
            </a:r>
            <a:r>
              <a:rPr lang="en-US" b="1" strike="noStrike" spc="-1" dirty="0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Properties();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props.setProperty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b="1" strike="noStrike" spc="-1" dirty="0" err="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zookeeper.connect</a:t>
            </a:r>
            <a:r>
              <a:rPr lang="en-US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en-US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"localhost:2181"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props.setProperty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b="1" strike="noStrike" spc="-1" dirty="0" err="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bootstrap.servers</a:t>
            </a:r>
            <a:r>
              <a:rPr lang="en-US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en-US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"localhost:9092"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props.setProperty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b="1" strike="noStrike" spc="-1" dirty="0" err="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group.id</a:t>
            </a:r>
            <a:r>
              <a:rPr lang="en-US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en-US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b="1" strike="noStrike" spc="-1" dirty="0" err="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myGroup</a:t>
            </a:r>
            <a:r>
              <a:rPr lang="en-US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
</a:t>
            </a:r>
            <a:r>
              <a:rPr lang="en-U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create a data source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DataStream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&lt;String&gt; data=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env.addSource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b="1" strike="noStrike" spc="-1" dirty="0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b="1" strike="noStrike" spc="-1" dirty="0" smtClean="0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FlinkKafkaConsumer09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&lt;String&gt;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
    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b="1" strike="noStrike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b="1" strike="noStrike" spc="-1" dirty="0" err="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myTopic</a:t>
            </a:r>
            <a:r>
              <a:rPr lang="en-US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               </a:t>
            </a:r>
            <a:r>
              <a:rPr lang="en-US" spc="-1" dirty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Kafka topic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</a:t>
            </a:r>
            <a:r>
              <a:rPr lang="x-none" b="1" spc="-1" dirty="0" smtClean="0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new</a:t>
            </a:r>
            <a:r>
              <a:rPr lang="x-non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</a:t>
            </a:r>
            <a:r>
              <a:rPr lang="x-non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SimpleStringSchema()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en-US" spc="-1" dirty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deserialization schema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props)                    </a:t>
            </a:r>
            <a:r>
              <a:rPr lang="en-US" spc="-1" dirty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Consumer </a:t>
            </a:r>
            <a:r>
              <a:rPr lang="en-US" spc="-1" dirty="0" err="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config</a:t>
            </a:r>
            <a:endParaRPr lang="en-US" spc="-1" dirty="0">
              <a:solidFill>
                <a:schemeClr val="tx1">
                  <a:lumMod val="50000"/>
                  <a:lumOff val="50000"/>
                </a:schemeClr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 marL="457200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1BA77C2-3A4D-4FE5-962D-CD4EC8E96A3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Writing Data to Kafka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x-non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 Kafka sink to a DataStream by providing</a:t>
            </a: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x-non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lang="x-non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 broker address</a:t>
            </a:r>
            <a:endParaRPr lang="x-non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x-non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lang="x-non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 topic name</a:t>
            </a:r>
            <a:endParaRPr lang="x-non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x-non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lang="x-non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serialization schema</a:t>
            </a:r>
            <a:endParaRPr lang="x-non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/>
            <a:r>
              <a:rPr lang="x-non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DataStream&lt;String&gt; </a:t>
            </a:r>
            <a:r>
              <a:rPr lang="x-none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aStream</a:t>
            </a:r>
            <a:r>
              <a:rPr lang="x-non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= …</a:t>
            </a:r>
          </a:p>
          <a:p>
            <a:pPr marL="457200"/>
            <a:r>
              <a:rPr lang="x-non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aStream.addSink(</a:t>
            </a:r>
          </a:p>
          <a:p>
            <a:pPr marL="457200"/>
            <a:r>
              <a:rPr lang="x-none" b="1" strike="noStrike" spc="-1" dirty="0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	</a:t>
            </a:r>
            <a:r>
              <a:rPr lang="x-none" b="1" strike="noStrike" spc="-1" dirty="0" smtClean="0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new </a:t>
            </a:r>
            <a:r>
              <a:rPr lang="x-none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FlinkKafkaProducer09&lt;String</a:t>
            </a:r>
            <a:r>
              <a:rPr lang="x-non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&gt;(</a:t>
            </a:r>
          </a:p>
          <a:p>
            <a:pPr marL="457200"/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	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    </a:t>
            </a:r>
            <a:r>
              <a:rPr lang="x-none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"</a:t>
            </a:r>
            <a:r>
              <a:rPr lang="x-none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localhost:9092</a:t>
            </a:r>
            <a:r>
              <a:rPr lang="x-none" b="1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"</a:t>
            </a:r>
            <a:r>
              <a:rPr lang="x-non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, </a:t>
            </a:r>
            <a:r>
              <a:rPr lang="x-none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      </a:t>
            </a:r>
            <a:r>
              <a:rPr lang="x-none" b="0" strike="noStrike" spc="-1" dirty="0" smtClean="0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// </a:t>
            </a:r>
            <a:r>
              <a:rPr lang="x-none" b="0" strike="noStrike" spc="-1" dirty="0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default local broker</a:t>
            </a:r>
          </a:p>
          <a:p>
            <a:pPr marL="457200"/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	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    </a:t>
            </a:r>
            <a:r>
              <a:rPr lang="x-none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"</a:t>
            </a:r>
            <a:r>
              <a:rPr lang="x-none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myTopic</a:t>
            </a:r>
            <a:r>
              <a:rPr lang="x-none" b="1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"</a:t>
            </a:r>
            <a:r>
              <a:rPr lang="x-non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, </a:t>
            </a:r>
            <a:r>
              <a:rPr lang="x-none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             </a:t>
            </a:r>
            <a:r>
              <a:rPr lang="x-none" spc="-1" dirty="0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// Kafka topic</a:t>
            </a:r>
            <a:endParaRPr lang="x-none" spc="-1" dirty="0">
              <a:solidFill>
                <a:srgbClr val="7F7F7F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 marL="457200"/>
            <a:r>
              <a:rPr lang="x-none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        </a:t>
            </a:r>
            <a:r>
              <a:rPr lang="x-none" b="1" strike="noStrike" spc="-1" dirty="0" smtClean="0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new</a:t>
            </a:r>
            <a:r>
              <a:rPr lang="x-none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SimpleStringSchema()) </a:t>
            </a:r>
            <a:r>
              <a:rPr lang="x-none" spc="-1" dirty="0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// serialization schema</a:t>
            </a:r>
            <a:endParaRPr lang="x-none" spc="-1" dirty="0">
              <a:solidFill>
                <a:srgbClr val="7F7F7F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 marL="457200"/>
            <a:r>
              <a:rPr lang="x-non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);</a:t>
            </a: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B865D83-485B-47FC-AF82-D07C9AF6D04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Writing to Elasticsearch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B98BD80-0CE6-4427-9E6B-7F8EEB6DA23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Elasticsearch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istributed search engine, based on Apache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Lucene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34AD91"/>
              </a:buClr>
              <a:buFont typeface="Wingdings" charset="2"/>
              <a:buChar char="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 of an ecosystem that also includes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Kibana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for exploration and visualization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Often used to store and index JSON documents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 good defaults, but you can not modify an index mapping (schema) after inserting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34AD91"/>
              </a:buClr>
              <a:buFont typeface="Wingdings" charset="2"/>
              <a:buChar char="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Elasticsearch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has an HTTP-based REST API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B28B19B-848C-4C77-965A-F29C5BB4DFB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Elasticsearch and Flink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199" y="1474200"/>
            <a:ext cx="8140856" cy="465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Flink has separate Sink connectors for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/>
            </a:r>
            <a:b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Elasticsearch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1.x and 2.x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Flink connectors use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Transport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to send data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You’ll need to know your</a:t>
            </a:r>
          </a:p>
          <a:p>
            <a:pPr marL="997200" lvl="1" indent="-457200"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cluster’s network address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97200" lvl="1" indent="-457200"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 name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97200" lvl="1" indent="-457200"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 name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B28B19B-848C-4C77-965A-F29C5BB4DFB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997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Implementing Custom Connectors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B98BD80-0CE6-4427-9E6B-7F8EEB6DA23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042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Streaming Connectors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474199"/>
            <a:ext cx="8229240" cy="4983181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260" indent="-342900">
              <a:buClr>
                <a:srgbClr val="34AD91"/>
              </a:buClr>
              <a:buFont typeface="Wingdings" charset="2"/>
              <a:buChar char="§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</a:t>
            </a:r>
            <a:r>
              <a:rPr lang="x-none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sources</a:t>
            </a:r>
            <a:endParaRPr lang="x-none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roid Sans Fallback"/>
            </a:endParaRPr>
          </a:p>
          <a:p>
            <a:pPr marL="882900" lvl="1" indent="-342900">
              <a:buClr>
                <a:srgbClr val="34AD91"/>
              </a:buClr>
              <a:buSzPct val="75000"/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Collections</a:t>
            </a:r>
            <a:endParaRPr lang="x-non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roid Sans Fallback"/>
            </a:endParaRPr>
          </a:p>
          <a:p>
            <a:pPr marL="882900" lvl="1" indent="-342900">
              <a:buClr>
                <a:srgbClr val="34AD91"/>
              </a:buClr>
              <a:buSzPct val="75000"/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Sockets</a:t>
            </a:r>
            <a:endParaRPr lang="x-non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roid Sans Fallback"/>
            </a:endParaRPr>
          </a:p>
          <a:p>
            <a:pPr marL="882900" lvl="1" indent="-342900">
              <a:buClr>
                <a:srgbClr val="34AD91"/>
              </a:buClr>
              <a:buSzPct val="75000"/>
              <a:buFont typeface="Arial"/>
              <a:buChar char="•"/>
            </a:pPr>
            <a:r>
              <a:rPr lang="x-non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Filesystem</a:t>
            </a:r>
            <a:endParaRPr lang="en-US" sz="20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260" indent="-342900">
              <a:buClr>
                <a:srgbClr val="34AD91"/>
              </a:buClr>
              <a:buFont typeface="Wingdings" charset="2"/>
              <a:buChar char="§"/>
            </a:pPr>
            <a:r>
              <a:rPr lang="x-none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Queuing systems (sources and sinks)</a:t>
            </a:r>
            <a:endParaRPr lang="x-none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roid Sans Fallback"/>
            </a:endParaRPr>
          </a:p>
          <a:p>
            <a:pPr marL="882900" lvl="1" indent="-342900">
              <a:buClr>
                <a:srgbClr val="34AD91"/>
              </a:buClr>
              <a:buSzPct val="75000"/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Apache Kafka</a:t>
            </a:r>
            <a:endParaRPr lang="x-non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roid Sans Fallback"/>
            </a:endParaRPr>
          </a:p>
          <a:p>
            <a:pPr marL="882900" lvl="1" indent="-342900">
              <a:buClr>
                <a:srgbClr val="34AD91"/>
              </a:buClr>
              <a:buSzPct val="75000"/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Amazon Kinesis</a:t>
            </a:r>
            <a:endParaRPr lang="x-non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roid Sans Fallback"/>
            </a:endParaRPr>
          </a:p>
          <a:p>
            <a:pPr marL="882900" lvl="1" indent="-342900">
              <a:buClr>
                <a:srgbClr val="34AD91"/>
              </a:buClr>
              <a:buSzPct val="75000"/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RabbitMQ</a:t>
            </a:r>
            <a:endParaRPr lang="x-non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roid Sans Fallback"/>
            </a:endParaRPr>
          </a:p>
          <a:p>
            <a:pPr marL="882900" lvl="1" indent="-342900">
              <a:buClr>
                <a:srgbClr val="34AD91"/>
              </a:buClr>
              <a:buSzPct val="75000"/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Apache NiFi</a:t>
            </a:r>
            <a:endParaRPr lang="x-non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roid Sans Fallback"/>
            </a:endParaRPr>
          </a:p>
          <a:p>
            <a:pPr marL="343260" indent="-342900">
              <a:buClr>
                <a:srgbClr val="34AD91"/>
              </a:buClr>
              <a:buFont typeface="Wingdings" charset="2"/>
              <a:buChar char="§"/>
            </a:pPr>
            <a:r>
              <a:rPr lang="x-none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stores</a:t>
            </a:r>
            <a:r>
              <a:rPr lang="x-none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(sinks)</a:t>
            </a:r>
            <a:endParaRPr lang="x-none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roid Sans Fallback"/>
            </a:endParaRPr>
          </a:p>
          <a:p>
            <a:pPr marL="882900" lvl="1" indent="-342900">
              <a:buClr>
                <a:srgbClr val="34AD91"/>
              </a:buClr>
              <a:buSzPct val="75000"/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Rolling files (HDFS, S3, …)</a:t>
            </a:r>
            <a:endParaRPr lang="x-non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roid Sans Fallback"/>
            </a:endParaRPr>
          </a:p>
          <a:p>
            <a:pPr marL="882900" lvl="1" indent="-342900">
              <a:buClr>
                <a:srgbClr val="34AD91"/>
              </a:buClr>
              <a:buSzPct val="75000"/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Elasticsearch</a:t>
            </a:r>
            <a:endParaRPr lang="x-non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roid Sans Fallback"/>
            </a:endParaRPr>
          </a:p>
          <a:p>
            <a:pPr marL="882900" lvl="1" indent="-342900">
              <a:buClr>
                <a:srgbClr val="34AD91"/>
              </a:buClr>
              <a:buSzPct val="75000"/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Cassandra</a:t>
            </a:r>
            <a:endParaRPr lang="x-non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roid Sans Fallback"/>
            </a:endParaRPr>
          </a:p>
          <a:p>
            <a:pPr marL="882900" lvl="1" indent="-342900">
              <a:buClr>
                <a:srgbClr val="34AD91"/>
              </a:buClr>
              <a:buSzPct val="75000"/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Redis</a:t>
            </a:r>
          </a:p>
          <a:p>
            <a:pPr marL="425700" indent="-342900">
              <a:buClr>
                <a:srgbClr val="34AD91"/>
              </a:buClr>
              <a:buSzPct val="75000"/>
              <a:buFont typeface="Wingdings" charset="2"/>
              <a:buChar char="§"/>
            </a:pPr>
            <a:r>
              <a:rPr lang="x-none" sz="2000" b="1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Custom connectors</a:t>
            </a:r>
            <a:endParaRPr lang="en-US" sz="2000" b="1" strike="noStrike" spc="-1" dirty="0" err="1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97B1F3-E1B9-47A1-87B7-E187A8B5C14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x-non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Sources</a:t>
            </a:r>
          </a:p>
          <a:p>
            <a:pPr marL="800460" lvl="1" indent="-342900">
              <a:buClr>
                <a:srgbClr val="34AD91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http://ci.apache.org/projects/flink/flink-docs-master/api/java/org/apache/flink/streaming/api/functions/source/SourceFunction.html</a:t>
            </a:r>
            <a:endParaRPr lang="x-non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460" lvl="1" indent="-342900">
              <a:buClr>
                <a:srgbClr val="34AD91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Also RichSourceFunction, ParallelSourceFunction, and RichParallelSourceFunction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280" lvl="1" indent="-342720">
              <a:buClr>
                <a:srgbClr val="34AD91"/>
              </a:buClr>
              <a:buFont typeface="Wingdings" charset="2"/>
              <a:buChar char=""/>
            </a:pPr>
            <a:endParaRPr lang="en-US" sz="2000" b="0" strike="noStrike" spc="-1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34AD91"/>
              </a:buClr>
              <a:buFont typeface="Wingdings" charset="2"/>
              <a:buChar char=""/>
            </a:pPr>
            <a:r>
              <a:rPr lang="x-non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Sinks</a:t>
            </a:r>
            <a:endParaRPr lang="x-non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460" lvl="1" indent="-342900">
              <a:buClr>
                <a:srgbClr val="34AD91"/>
              </a:buClr>
              <a:buFont typeface="Arial"/>
              <a:buChar char="•"/>
            </a:pPr>
            <a:r>
              <a:rPr lang="x-non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https://ci.apache.org/projects/flink/flink-docs-master/api/java/org/apache/flink/streaming/api/functions/sink/SinkFunction.html</a:t>
            </a:r>
            <a:endParaRPr lang="x-none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460" lvl="1" indent="-342900">
              <a:buClr>
                <a:srgbClr val="34AD91"/>
              </a:buClr>
              <a:buFont typeface="Arial" panose="020B0604020202020204" pitchFamily="34" charset="0"/>
              <a:buChar char="•"/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34AD91"/>
              </a:buClr>
              <a:buFont typeface="Wingdings" charset="2"/>
              <a:buChar char=""/>
            </a:pPr>
            <a:r>
              <a:rPr lang="x-non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a real example, look at NifiSource and NifiSink 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B28B19B-848C-4C77-965A-F29C5BB4DFB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434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740448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Custom Connectors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287720"/>
            <a:ext cx="8229240" cy="4888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StreamExecutionEnvironment env =    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 StreamExecutionEnvironment.</a:t>
            </a: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getExecutionEnvironment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();
</a:t>
            </a: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// read data stream from custom source function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DataStream&lt;&lt;Tuple2&lt;Long, String&gt; stream = env</a:t>
            </a: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 .addSource(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new MySourceFunction()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);</a:t>
            </a:r>
          </a:p>
          <a:p>
            <a:pPr>
              <a:lnSpc>
                <a:spcPct val="100000"/>
              </a:lnSpc>
            </a:pP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2000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// emit data with a custom sink function</a:t>
            </a:r>
          </a:p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stream.addSink(</a:t>
            </a:r>
            <a:r>
              <a:rPr lang="en-US" sz="200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new MySinkFunction()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);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
</a:t>
            </a:r>
          </a:p>
        </p:txBody>
      </p:sp>
      <p:sp>
        <p:nvSpPr>
          <p:cNvPr id="14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B805D1E-48DD-4FE2-9433-C652788D7EC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x-non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Sources</a:t>
            </a:r>
            <a:endParaRPr lang="x-non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x-non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interface has four methods:</a:t>
            </a:r>
          </a:p>
          <a:p>
            <a:pPr marL="800460" lvl="1" indent="-342900">
              <a:buClr>
                <a:srgbClr val="34AD91"/>
              </a:buClr>
              <a:buFont typeface="Arial"/>
              <a:buChar char="•"/>
            </a:pPr>
            <a:r>
              <a:rPr lang="x-non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 – runs as long as necessary, emitting elements</a:t>
            </a:r>
          </a:p>
          <a:p>
            <a:pPr marL="800460" lvl="1" indent="-342900">
              <a:buClr>
                <a:srgbClr val="34AD91"/>
              </a:buClr>
              <a:buFont typeface="Arial"/>
              <a:buChar char="•"/>
            </a:pPr>
            <a:r>
              <a:rPr lang="x-non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ancel – called when run must stop</a:t>
            </a:r>
          </a:p>
          <a:p>
            <a:pPr marL="800460" lvl="1" indent="-342900">
              <a:buClr>
                <a:srgbClr val="34AD91"/>
              </a:buClr>
              <a:buFont typeface="Arial"/>
              <a:buChar char="•"/>
            </a:pPr>
            <a:r>
              <a:rPr lang="x-non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snapshotState – called during checkpointing</a:t>
            </a:r>
          </a:p>
          <a:p>
            <a:pPr marL="800460" lvl="1" indent="-342900">
              <a:buClr>
                <a:srgbClr val="34AD91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restoreState – called when rolling back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34AD91"/>
              </a:buClr>
              <a:buFont typeface="Wingdings" charset="2"/>
              <a:buChar char=""/>
            </a:pP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38328" indent="-338328">
              <a:buClr>
                <a:srgbClr val="34AD91"/>
              </a:buClr>
              <a:buFont typeface="Wingdings" charset="2"/>
              <a:buChar char="§"/>
            </a:pPr>
            <a:r>
              <a:rPr lang="x-none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Must not update state during checkpointing – a lock object is provided for this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38328" indent="-338328">
              <a:buClr>
                <a:srgbClr val="34AD91"/>
              </a:buClr>
              <a:buFont typeface="Wingdings" charset="2"/>
              <a:buChar char="§"/>
            </a:pPr>
            <a:endParaRPr lang="x-none" sz="32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38328" indent="-338328">
              <a:buClr>
                <a:srgbClr val="34AD91"/>
              </a:buClr>
              <a:buFont typeface="Wingdings" charset="2"/>
              <a:buChar char="§"/>
            </a:pPr>
            <a:r>
              <a:rPr lang="x-none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ParallelSourceFunction interface adds methods for coordination among multiple instances</a:t>
            </a:r>
          </a:p>
          <a:p>
            <a:pPr marL="338328" indent="-338328"/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B28B19B-848C-4C77-965A-F29C5BB4DFB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554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x-non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Sinks</a:t>
            </a:r>
          </a:p>
        </p:txBody>
      </p:sp>
      <p:sp>
        <p:nvSpPr>
          <p:cNvPr id="169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x-non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simple interface</a:t>
            </a:r>
          </a:p>
          <a:p>
            <a:pPr marL="914400" lvl="1" indent="-338328">
              <a:buClr>
                <a:srgbClr val="34AD91"/>
              </a:buClr>
              <a:buFont typeface="Arial"/>
              <a:buChar char="•"/>
            </a:pPr>
            <a:r>
              <a:rPr lang="x-none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invoke method is called for every record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280" lvl="1" indent="-342720">
              <a:buClr>
                <a:srgbClr val="34AD91"/>
              </a:buClr>
              <a:buFont typeface="Wingdings" charset="2"/>
              <a:buChar char=""/>
            </a:pPr>
            <a:endParaRPr lang="en-US" sz="2800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For exactly once end-to-end semantics either</a:t>
            </a:r>
          </a:p>
          <a:p>
            <a:pPr marL="914760" lvl="1" indent="-338328">
              <a:buClr>
                <a:srgbClr val="34AD91"/>
              </a:buClr>
              <a:buFont typeface="Arial"/>
              <a:buChar char="•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/>
              </a:rPr>
              <a:t>the underlying data store must support transactions, or</a:t>
            </a:r>
          </a:p>
          <a:p>
            <a:pPr marL="914760" lvl="1" indent="-338328">
              <a:buClr>
                <a:srgbClr val="34AD91"/>
              </a:buClr>
              <a:buFont typeface="Arial"/>
              <a:buChar char="•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the updates must be idempotent</a:t>
            </a:r>
          </a:p>
        </p:txBody>
      </p:sp>
      <p:sp>
        <p:nvSpPr>
          <p:cNvPr id="17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B28B19B-848C-4C77-965A-F29C5BB4DFB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2515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Documentation</a:t>
            </a:r>
          </a:p>
          <a:p>
            <a:pPr marL="886968" lvl="1" indent="-347472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https://ci.apache.org/projects/flink/flink-docs-release-1.1/apis/streaming/index.html#data-sources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86968" lvl="1" indent="-347472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https://ci.apache.org/projects/flink/flink-docs-release-1.1/apis/streaming/connectors/index.html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Blog posts</a:t>
            </a:r>
          </a:p>
          <a:p>
            <a:pPr marL="886968" lvl="1" indent="-347472"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http://data-artisans.com/kafka-flink-a-practical-how-to/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86968" lvl="1" indent="-347472"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https://www.elastic.co/blog/building-real-time-dashboard-applications-with-apache-flink-elasticsearch-and-kibana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1547D6C-CACD-424B-8307-4AB6392E0A5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Connectors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5648738-0734-4E77-8993-9D5972422EA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</a:t>
            </a: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Data Sources: Collections</a:t>
            </a:r>
          </a:p>
        </p:txBody>
      </p:sp>
      <p:sp>
        <p:nvSpPr>
          <p:cNvPr id="133" name="TextShape 2"/>
          <p:cNvSpPr txBox="1"/>
          <p:nvPr/>
        </p:nvSpPr>
        <p:spPr>
          <a:xfrm>
            <a:off x="457200" y="1287720"/>
            <a:ext cx="8229240" cy="4851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StreamExecutionEnvironment env = 	    </a:t>
            </a: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 StreamExecutionEnvironment.</a:t>
            </a:r>
            <a:r>
              <a:rPr lang="en-US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getExecutionEnvironment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();
</a:t>
            </a:r>
          </a:p>
          <a:p>
            <a:pPr>
              <a:lnSpc>
                <a:spcPct val="100000"/>
              </a:lnSpc>
            </a:pPr>
            <a:endParaRPr lang="en-US" b="0" strike="noStrike" spc="-1">
              <a:solidFill>
                <a:srgbClr val="6D6D6D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// read from elements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DataStream&lt;String&gt; names = </a:t>
            </a: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 </a:t>
            </a:r>
            <a:r>
              <a:rPr lang="en-US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env.fromElements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(</a:t>
            </a:r>
            <a:r>
              <a:rPr lang="en-US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"Some"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, </a:t>
            </a:r>
            <a:r>
              <a:rPr lang="en-US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"Example"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, </a:t>
            </a:r>
            <a:r>
              <a:rPr lang="en-US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"Strings"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);</a:t>
            </a:r>
          </a:p>
          <a:p>
            <a:pPr>
              <a:lnSpc>
                <a:spcPct val="100000"/>
              </a:lnSpc>
            </a:pP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b="0" strike="noStrike" spc="-1">
              <a:solidFill>
                <a:srgbClr val="6D6D6D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// read from Java collection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List&lt;String&gt; list = new ArrayList&lt;String&gt;(); </a:t>
            </a: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list.add(</a:t>
            </a:r>
            <a:r>
              <a:rPr lang="en-US" b="1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"Some"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); </a:t>
            </a: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list.add(</a:t>
            </a:r>
            <a:r>
              <a:rPr lang="en-US" b="1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"Example"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); </a:t>
            </a: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list.add(</a:t>
            </a:r>
            <a:r>
              <a:rPr lang="en-US" b="1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"Strings"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);</a:t>
            </a:r>
          </a:p>
          <a:p>
            <a:pPr>
              <a:lnSpc>
                <a:spcPct val="100000"/>
              </a:lnSpc>
            </a:pP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DataStream&lt;String&gt; names = </a:t>
            </a:r>
            <a:r>
              <a:rPr lang="en-US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env.fromCollection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(list);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F326FD0-5243-4013-B0A1-71F73C1C18D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740448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Data Sources: Sockets</a:t>
            </a:r>
          </a:p>
        </p:txBody>
      </p:sp>
      <p:sp>
        <p:nvSpPr>
          <p:cNvPr id="136" name="TextShape 2"/>
          <p:cNvSpPr txBox="1"/>
          <p:nvPr/>
        </p:nvSpPr>
        <p:spPr>
          <a:xfrm>
            <a:off x="457200" y="1287720"/>
            <a:ext cx="8229240" cy="4888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StreamExecutionEnvironment env =   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StreamExecutionEnvironment.</a:t>
            </a: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getExecutionEnvironment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
</a:t>
            </a: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read text socket from port
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DataStream&lt;String&gt; socketLines = env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.socketTextStream(</a:t>
            </a:r>
            <a:r>
              <a:rPr lang="en-US" sz="20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"localhost"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en-US" sz="20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9999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
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4584826-3EA9-4030-9AE5-D74DF3CB4BB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740448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Data Sources: Files</a:t>
            </a:r>
          </a:p>
        </p:txBody>
      </p:sp>
      <p:sp>
        <p:nvSpPr>
          <p:cNvPr id="136" name="TextShape 2"/>
          <p:cNvSpPr txBox="1"/>
          <p:nvPr/>
        </p:nvSpPr>
        <p:spPr>
          <a:xfrm>
            <a:off x="457200" y="1287720"/>
            <a:ext cx="8229240" cy="4888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StreamExecutionEnvironment env =    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StreamExecutionEnvironment.</a:t>
            </a:r>
            <a:r>
              <a:rPr lang="en-US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getExecutionEnvironment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
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DataStream&lt;String&gt; lines = env.readTextFile("file:///path");</a:t>
            </a: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DataStream&lt;String&gt; lines = 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env.readFile(inputFormat, "file:///path");</a:t>
            </a: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4584826-3EA9-4030-9AE5-D74DF3CB4BB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006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740448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Sources: Monitored Files &amp; Directories</a:t>
            </a:r>
          </a:p>
        </p:txBody>
      </p:sp>
      <p:sp>
        <p:nvSpPr>
          <p:cNvPr id="136" name="TextShape 2"/>
          <p:cNvSpPr txBox="1"/>
          <p:nvPr/>
        </p:nvSpPr>
        <p:spPr>
          <a:xfrm>
            <a:off x="457200" y="1287720"/>
            <a:ext cx="8229240" cy="40498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StreamExecutionEnvironment env =    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StreamExecutionEnvironment.</a:t>
            </a:r>
            <a:r>
              <a:rPr lang="en-US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getExecutionEnvironment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
</a:t>
            </a:r>
            <a:endParaRPr lang="en-US" b="0" i="1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monitor directory, checking for new files</a:t>
            </a:r>
          </a:p>
          <a:p>
            <a:pPr>
              <a:lnSpc>
                <a:spcPct val="100000"/>
              </a:lnSpc>
            </a:pPr>
            <a:r>
              <a:rPr lang="en-US" i="1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every 100 milliseconds
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TextInputFormat format = new TextInputFormat(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new org.apache.flink.core.fs.Path("file:///tmp/dir/"));</a:t>
            </a: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DataStream&lt;String&gt; inputStream = env.readFile(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format, 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"file:///tmp/dir/",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FileProcessingMode.PROCESS_CONTINUOUSLY, 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100, 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FilePathFilter.createDefaultFilter());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4584826-3EA9-4030-9AE5-D74DF3CB4BB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724508"/>
            <a:ext cx="822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Note:</a:t>
            </a:r>
            <a:r>
              <a:rPr lang="en-US" sz="2000" dirty="0"/>
              <a:t> if you modify a file (e.g. by appending to it), its entire contents will be reprocessed! This will break exactly-once semantics. </a:t>
            </a:r>
          </a:p>
        </p:txBody>
      </p:sp>
    </p:spTree>
    <p:extLst>
      <p:ext uri="{BB962C8B-B14F-4D97-AF65-F5344CB8AC3E}">
        <p14:creationId xmlns:p14="http://schemas.microsoft.com/office/powerpoint/2010/main" val="209427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Data Sinks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Print to the standard output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stream.print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text file using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toString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stream.writeAsText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/path/to/file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as CSV file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stream.writeAsCsv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/path/to/file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Emit 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socket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stream.writeToSocket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(host, port, </a:t>
            </a: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SerializationSchema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FE6E098-5659-49EB-8858-FB0D09683DF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28679" y="1474200"/>
            <a:ext cx="8442913" cy="4881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 in mind that programs are </a:t>
            </a:r>
            <a:r>
              <a:rPr lang="en-US" sz="3200" b="0" strike="noStrike" spc="-1">
                <a:solidFill>
                  <a:srgbClr val="34AD9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lazily executed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DataStream&lt;T&gt; result;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nothing happens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result.writeToSocket(</a:t>
            </a:r>
            <a:r>
              <a:rPr lang="en-US" sz="20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...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
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nothing happens
</a:t>
            </a:r>
            <a:r>
              <a:rPr lang="en-US" sz="2000" strike="noStrike" spc="-1">
                <a:uFill>
                  <a:solidFill>
                    <a:srgbClr val="FFFFFF"/>
                  </a:solidFill>
                </a:uFill>
                <a:latin typeface="Consolas"/>
              </a:rPr>
              <a:t>result.writeAsText("/path/to/file", "\n", "|");</a:t>
            </a:r>
            <a:endParaRPr lang="en-US" sz="2000" strike="noStrike" spc="-1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Execution really starts here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execute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C68D1A9-F0E5-4351-9604-9EA9557CFC0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12399</TotalTime>
  <Words>757</Words>
  <Application>Microsoft Macintosh PowerPoint</Application>
  <PresentationFormat>On-screen Show (4:3)</PresentationFormat>
  <Paragraphs>219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Kostas Tzoumas</dc:creator>
  <dc:description/>
  <cp:lastModifiedBy>Fabian Hueske</cp:lastModifiedBy>
  <cp:revision>789</cp:revision>
  <dcterms:created xsi:type="dcterms:W3CDTF">2015-01-22T00:00:06Z</dcterms:created>
  <dcterms:modified xsi:type="dcterms:W3CDTF">2016-09-09T20:40:01Z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data Artisans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