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76" r:id="rId2"/>
    <p:sldId id="384" r:id="rId3"/>
    <p:sldId id="390" r:id="rId4"/>
    <p:sldId id="407" r:id="rId5"/>
    <p:sldId id="394" r:id="rId6"/>
    <p:sldId id="395" r:id="rId7"/>
    <p:sldId id="392" r:id="rId8"/>
    <p:sldId id="388" r:id="rId9"/>
    <p:sldId id="389" r:id="rId10"/>
    <p:sldId id="379" r:id="rId11"/>
    <p:sldId id="402" r:id="rId12"/>
    <p:sldId id="378" r:id="rId13"/>
    <p:sldId id="380" r:id="rId14"/>
    <p:sldId id="381" r:id="rId15"/>
    <p:sldId id="382" r:id="rId16"/>
    <p:sldId id="403" r:id="rId17"/>
    <p:sldId id="404" r:id="rId18"/>
    <p:sldId id="405" r:id="rId19"/>
    <p:sldId id="406" r:id="rId20"/>
    <p:sldId id="369" r:id="rId21"/>
    <p:sldId id="387" r:id="rId22"/>
    <p:sldId id="3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7" clrIdx="0">
    <p:extLst/>
  </p:cmAuthor>
  <p:cmAuthor id="2" name="Lynn Anderso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10/09/16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apis/streaming/fault_tolerance.html%23restart-strategi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apis/streaming/state_backend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1/apis/streaming/state.html" TargetMode="External"/><Relationship Id="rId4" Type="http://schemas.openxmlformats.org/officeDocument/2006/relationships/hyperlink" Target="https://ci.apache.org/projects/flink/flink-docs-release-1.1/apis/streaming/fault_tolerance.html" TargetMode="External"/><Relationship Id="rId5" Type="http://schemas.openxmlformats.org/officeDocument/2006/relationships/hyperlink" Target="https://ci.apache.org/projects/flink/flink-docs-release-1.1/apis/streaming/savepoints.html" TargetMode="External"/><Relationship Id="rId6" Type="http://schemas.openxmlformats.org/officeDocument/2006/relationships/hyperlink" Target="https://ci.apache.org/projects/flink/flink-docs-release-1.1/apis/cli.html" TargetMode="External"/><Relationship Id="rId7" Type="http://schemas.openxmlformats.org/officeDocument/2006/relationships/hyperlink" Target="http://data-artisans.com/how-apache-flink-enables-new-streaming-applicati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internals/stream_checkpoint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Shape 130"/>
          <p:cNvSpPr/>
          <p:nvPr/>
        </p:nvSpPr>
        <p:spPr>
          <a:xfrm>
            <a:off x="1267034" y="733463"/>
            <a:ext cx="6609932" cy="1996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5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</a:t>
            </a: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&amp; Failure Recovery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147280" y="5475914"/>
            <a:ext cx="2778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– </a:t>
            </a:r>
            <a:r>
              <a:rPr lang="nb-NO" sz="2000" dirty="0" smtClean="0">
                <a:solidFill>
                  <a:schemeClr val="bg1"/>
                </a:solidFill>
              </a:rPr>
              <a:t>14.09.2016</a:t>
            </a:r>
            <a:r>
              <a:rPr lang="nb-NO" sz="2000" dirty="0">
                <a:solidFill>
                  <a:schemeClr val="bg1"/>
                </a:solidFill>
              </a:rPr>
              <a:t/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97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Checkpointing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399918" cy="4651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Checkpointing is disabled by </a:t>
            </a:r>
            <a:r>
              <a:rPr lang="en-US" sz="2400" dirty="0" smtClean="0"/>
              <a:t>default.</a:t>
            </a:r>
          </a:p>
          <a:p>
            <a:pPr lvl="1"/>
            <a:endParaRPr lang="en-US" sz="1600" dirty="0" smtClean="0"/>
          </a:p>
          <a:p>
            <a:r>
              <a:rPr lang="en-US" sz="2400" dirty="0" smtClean="0"/>
              <a:t>E</a:t>
            </a:r>
            <a:r>
              <a:rPr lang="x-none" sz="2400" dirty="0" smtClean="0"/>
              <a:t>nable </a:t>
            </a:r>
            <a:r>
              <a:rPr lang="x-none" sz="2400" dirty="0"/>
              <a:t>checkpointing with </a:t>
            </a:r>
            <a:r>
              <a:rPr lang="x-none" sz="2400" dirty="0" smtClean="0"/>
              <a:t>exactly once consistency:</a:t>
            </a:r>
            <a:br>
              <a:rPr lang="x-none" sz="2400" dirty="0" smtClean="0"/>
            </a:br>
            <a:r>
              <a:rPr lang="x-none" sz="2000" dirty="0" smtClean="0"/>
              <a:t/>
            </a:r>
            <a:br>
              <a:rPr lang="x-none" sz="2000" dirty="0" smtClean="0"/>
            </a:br>
            <a:r>
              <a:rPr lang="x-none" sz="16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checkpoint every 5 seconds</a:t>
            </a:r>
            <a:r>
              <a:rPr lang="x-none" sz="1600" dirty="0" smtClean="0">
                <a:latin typeface="Menlo Regular"/>
                <a:cs typeface="Menlo Regular"/>
              </a:rPr>
              <a:t/>
            </a:r>
            <a:br>
              <a:rPr lang="x-none" sz="1600" dirty="0" smtClean="0">
                <a:latin typeface="Menlo Regular"/>
                <a:cs typeface="Menlo Regular"/>
              </a:rPr>
            </a:br>
            <a:r>
              <a:rPr lang="x-none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x-none" sz="1600" dirty="0" smtClean="0">
                <a:latin typeface="Menlo Regular"/>
                <a:cs typeface="Menlo Regular"/>
              </a:rPr>
              <a:t>(5000</a:t>
            </a:r>
            <a:r>
              <a:rPr lang="x-none" sz="1600" dirty="0"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2000"/>
              </a:spcBef>
            </a:pPr>
            <a:r>
              <a:rPr lang="x-none" sz="2400" dirty="0" smtClean="0"/>
              <a:t>Configure at least once </a:t>
            </a:r>
            <a:r>
              <a:rPr lang="x-none" sz="2400" dirty="0"/>
              <a:t>consistency (for lower latency)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x-none" sz="1600" spc="-1" dirty="0" smtClean="0"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  <a:t>env.getCheckpointConfig()</a:t>
            </a:r>
            <a:br>
              <a:rPr lang="x-none" sz="1600" spc="-1" dirty="0" smtClean="0"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</a:br>
            <a:r>
              <a:rPr lang="x-none" sz="1600" spc="-1" dirty="0" smtClean="0"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  <a:t>   .</a:t>
            </a:r>
            <a:r>
              <a:rPr lang="x-none" sz="1600" spc="-1" dirty="0"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  <a:t>setCheckpointingMode</a:t>
            </a:r>
            <a:r>
              <a:rPr lang="x-none" sz="16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  <a:t>(</a:t>
            </a:r>
            <a:r>
              <a:rPr lang="x-none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  <a:t>CheckpointingMode.</a:t>
            </a:r>
            <a:r>
              <a:rPr lang="x-none" sz="1600" i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  <a:t>AT_LEAST_ONCE</a:t>
            </a:r>
            <a:r>
              <a:rPr lang="x-none" sz="16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Menlo Regular"/>
                <a:cs typeface="Menlo Regular"/>
              </a:rPr>
              <a:t>);</a:t>
            </a:r>
            <a:endParaRPr lang="en-US" sz="1600" dirty="0">
              <a:latin typeface="Menlo Regular"/>
              <a:cs typeface="Menlo Regular"/>
            </a:endParaRPr>
          </a:p>
          <a:p>
            <a:pPr>
              <a:spcBef>
                <a:spcPts val="2000"/>
              </a:spcBef>
            </a:pPr>
            <a:r>
              <a:rPr lang="x-none" sz="2400" dirty="0" smtClean="0"/>
              <a:t>Most applications perform well with a </a:t>
            </a:r>
            <a:r>
              <a:rPr lang="x-none" sz="2400" dirty="0"/>
              <a:t>few seconds </a:t>
            </a:r>
            <a:r>
              <a:rPr lang="x-none" sz="2400" dirty="0" smtClean="0"/>
              <a:t>checkpointing interval.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Restart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How often and fast does a job try to restart?</a:t>
            </a:r>
          </a:p>
          <a:p>
            <a:pPr lvl="1"/>
            <a:endParaRPr lang="en-US" sz="2600" dirty="0" smtClean="0"/>
          </a:p>
          <a:p>
            <a:r>
              <a:rPr lang="en-US" sz="3400" dirty="0" smtClean="0"/>
              <a:t>Available strategies</a:t>
            </a:r>
            <a:endParaRPr lang="en-US" sz="3400" dirty="0"/>
          </a:p>
          <a:p>
            <a:pPr lvl="1"/>
            <a:r>
              <a:rPr lang="en-US" sz="2900" dirty="0"/>
              <a:t>No restart (default)</a:t>
            </a:r>
          </a:p>
          <a:p>
            <a:pPr lvl="1"/>
            <a:r>
              <a:rPr lang="en-US" sz="2900" dirty="0" smtClean="0"/>
              <a:t>Fixed </a:t>
            </a:r>
            <a:r>
              <a:rPr lang="en-US" sz="2900" dirty="0"/>
              <a:t>delay</a:t>
            </a:r>
          </a:p>
          <a:p>
            <a:pPr lvl="1"/>
            <a:r>
              <a:rPr lang="en-US" sz="2900" dirty="0"/>
              <a:t>Failure rate</a:t>
            </a:r>
          </a:p>
          <a:p>
            <a:pPr marL="457200" lvl="1" indent="0">
              <a:buNone/>
            </a:pPr>
            <a:endParaRPr lang="en-US" sz="2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Fixed Delay restart strategy</a:t>
            </a:r>
          </a:p>
          <a:p>
            <a:pPr marL="457200" lvl="1" indent="0">
              <a:buNone/>
            </a:pPr>
            <a:r>
              <a:rPr lang="en-US" sz="2300" dirty="0" err="1" smtClean="0">
                <a:latin typeface="Menlo Regular"/>
                <a:cs typeface="Menlo Regular"/>
              </a:rPr>
              <a:t>env.setRestartStrategy</a:t>
            </a:r>
            <a:r>
              <a:rPr lang="en-US" sz="23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  </a:t>
            </a:r>
            <a:r>
              <a:rPr lang="en-US" sz="2300" dirty="0" err="1" smtClean="0">
                <a:latin typeface="Menlo Regular"/>
                <a:cs typeface="Menlo Regular"/>
              </a:rPr>
              <a:t>RestartStrategies.fixedDelayRestart</a:t>
            </a:r>
            <a:r>
              <a:rPr lang="en-US" sz="23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    3</a:t>
            </a:r>
            <a:r>
              <a:rPr lang="en-US" sz="2300" dirty="0">
                <a:latin typeface="Menlo Regular"/>
                <a:cs typeface="Menlo Regular"/>
              </a:rPr>
              <a:t>, </a:t>
            </a:r>
            <a:r>
              <a:rPr lang="en-US" sz="2300" dirty="0" smtClean="0">
                <a:latin typeface="Menlo Regular"/>
                <a:cs typeface="Menlo Regular"/>
              </a:rPr>
              <a:t>                           </a:t>
            </a:r>
            <a:r>
              <a:rPr lang="en-US" sz="23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300" dirty="0">
                <a:solidFill>
                  <a:srgbClr val="7F7F7F"/>
                </a:solidFill>
                <a:latin typeface="Menlo Regular"/>
                <a:cs typeface="Menlo Regular"/>
              </a:rPr>
              <a:t>/ </a:t>
            </a:r>
            <a:r>
              <a:rPr lang="en-US" sz="2300" dirty="0" smtClean="0">
                <a:solidFill>
                  <a:srgbClr val="7F7F7F"/>
                </a:solidFill>
                <a:latin typeface="Menlo Regular"/>
                <a:cs typeface="Menlo Regular"/>
              </a:rPr>
              <a:t>no </a:t>
            </a:r>
            <a:r>
              <a:rPr lang="en-US" sz="2300" dirty="0">
                <a:solidFill>
                  <a:srgbClr val="7F7F7F"/>
                </a:solidFill>
                <a:latin typeface="Menlo Regular"/>
                <a:cs typeface="Menlo Regular"/>
              </a:rPr>
              <a:t>of restart </a:t>
            </a:r>
            <a:r>
              <a:rPr lang="en-US" sz="2300" dirty="0" smtClean="0">
                <a:solidFill>
                  <a:srgbClr val="7F7F7F"/>
                </a:solidFill>
                <a:latin typeface="Menlo Regular"/>
                <a:cs typeface="Menlo Regular"/>
              </a:rPr>
              <a:t>attempts</a:t>
            </a:r>
          </a:p>
          <a:p>
            <a:pPr marL="457200" lvl="1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    </a:t>
            </a:r>
            <a:r>
              <a:rPr lang="en-US" sz="2300" dirty="0" err="1" smtClean="0">
                <a:latin typeface="Menlo Regular"/>
                <a:cs typeface="Menlo Regular"/>
              </a:rPr>
              <a:t>Time.of</a:t>
            </a:r>
            <a:r>
              <a:rPr lang="en-US" sz="2300" dirty="0">
                <a:latin typeface="Menlo Regular"/>
                <a:cs typeface="Menlo Regular"/>
              </a:rPr>
              <a:t>(10, </a:t>
            </a:r>
            <a:r>
              <a:rPr lang="en-US" sz="2300" dirty="0" err="1">
                <a:latin typeface="Menlo Regular"/>
                <a:cs typeface="Menlo Regular"/>
              </a:rPr>
              <a:t>TimeUnit.SECONDS</a:t>
            </a:r>
            <a:r>
              <a:rPr lang="en-US" sz="2300" dirty="0">
                <a:latin typeface="Menlo Regular"/>
                <a:cs typeface="Menlo Regular"/>
              </a:rPr>
              <a:t>) </a:t>
            </a:r>
            <a:r>
              <a:rPr lang="en-US" sz="2300" dirty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2300" dirty="0" smtClean="0">
                <a:solidFill>
                  <a:srgbClr val="7F7F7F"/>
                </a:solidFill>
                <a:latin typeface="Menlo Regular"/>
                <a:cs typeface="Menlo Regular"/>
              </a:rPr>
              <a:t>restart interval</a:t>
            </a:r>
          </a:p>
          <a:p>
            <a:pPr marL="457200" lvl="1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)</a:t>
            </a:r>
            <a:r>
              <a:rPr lang="en-US" sz="2300" dirty="0">
                <a:latin typeface="Menlo Regular"/>
                <a:cs typeface="Menlo Regular"/>
              </a:rPr>
              <a:t>);</a:t>
            </a:r>
            <a:endParaRPr lang="en-US" sz="2600" dirty="0" smtClean="0">
              <a:latin typeface="Menlo Regular"/>
              <a:cs typeface="Menlo Regular"/>
            </a:endParaRPr>
          </a:p>
          <a:p>
            <a:endParaRPr lang="en-US" sz="2600" dirty="0"/>
          </a:p>
          <a:p>
            <a:r>
              <a:rPr lang="en-US" sz="3400" dirty="0" smtClean="0"/>
              <a:t>See </a:t>
            </a:r>
            <a:r>
              <a:rPr lang="en-US" sz="3400" dirty="0"/>
              <a:t>the docs for </a:t>
            </a:r>
            <a:r>
              <a:rPr lang="en-US" sz="3400" dirty="0" smtClean="0"/>
              <a:t>details</a:t>
            </a:r>
            <a:br>
              <a:rPr lang="en-US" sz="3400" dirty="0" smtClean="0"/>
            </a:b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://ci.apache.org/projects/flink/flink-docs-release-1.1/apis/streaming/fault_tolerance.html#restart-strategies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3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US" dirty="0"/>
              <a:t>State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8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All DataStream functions can be </a:t>
            </a:r>
            <a:r>
              <a:rPr lang="en-US" sz="2600" dirty="0" err="1"/>
              <a:t>stateful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State is </a:t>
            </a:r>
            <a:r>
              <a:rPr lang="en-US" sz="2400" dirty="0" err="1"/>
              <a:t>checkpointed</a:t>
            </a:r>
            <a:r>
              <a:rPr lang="en-US" sz="2400" dirty="0"/>
              <a:t> and </a:t>
            </a:r>
            <a:r>
              <a:rPr lang="en-US" sz="2400" dirty="0" smtClean="0"/>
              <a:t>restored in </a:t>
            </a:r>
            <a:r>
              <a:rPr lang="en-US" sz="2400" dirty="0"/>
              <a:t>case of a failure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if </a:t>
            </a:r>
            <a:r>
              <a:rPr lang="en-US" sz="2400" dirty="0" err="1"/>
              <a:t>checkpointing</a:t>
            </a:r>
            <a:r>
              <a:rPr lang="en-US" sz="2400" dirty="0"/>
              <a:t> is enabled).</a:t>
            </a:r>
          </a:p>
          <a:p>
            <a:pPr lvl="1"/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600" dirty="0" smtClean="0"/>
              <a:t>Flink supports </a:t>
            </a:r>
            <a:r>
              <a:rPr lang="en-US" sz="2600" dirty="0"/>
              <a:t>two types of </a:t>
            </a:r>
            <a:r>
              <a:rPr lang="en-US" sz="2600" dirty="0" smtClean="0"/>
              <a:t>state: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600" dirty="0"/>
              <a:t>Local State: Functions can arrange for local variables to be </a:t>
            </a:r>
            <a:r>
              <a:rPr lang="en-US" sz="2600" dirty="0" err="1"/>
              <a:t>checkpointed</a:t>
            </a:r>
            <a:r>
              <a:rPr lang="en-US" sz="2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00000"/>
                </a:solidFill>
              </a:rPr>
              <a:t>Key-Partitioned State</a:t>
            </a:r>
            <a:r>
              <a:rPr lang="en-US" sz="2600" dirty="0"/>
              <a:t>:</a:t>
            </a:r>
            <a:r>
              <a:rPr lang="en-US" sz="2600" i="1" dirty="0"/>
              <a:t> </a:t>
            </a:r>
            <a:r>
              <a:rPr lang="en-US" sz="2600" dirty="0"/>
              <a:t>Functions on a keyed stream can access and update state scoped to the current key.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/>
              <a:t>Note</a:t>
            </a:r>
            <a:r>
              <a:rPr lang="en-US" sz="2600" dirty="0"/>
              <a:t>: </a:t>
            </a:r>
            <a:r>
              <a:rPr lang="en-US" sz="2600" dirty="0" smtClean="0"/>
              <a:t>This </a:t>
            </a:r>
            <a:r>
              <a:rPr lang="en-US" sz="2600" dirty="0"/>
              <a:t>mechanism scales </a:t>
            </a:r>
            <a:r>
              <a:rPr lang="en-US" sz="2600" dirty="0" smtClean="0"/>
              <a:t>better and should be preferred.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2295"/>
            <a:ext cx="8433010" cy="633866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DataStream&lt;String&gt;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aStream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DataStream&lt;Long&gt; lengths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aStream.map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(new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MapWithCounter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300" b="1" dirty="0">
              <a:solidFill>
                <a:srgbClr val="00008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 dirty="0">
              <a:solidFill>
                <a:srgbClr val="00008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static class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MapWithCounter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implements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MapFunction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&lt;String, Long&gt;,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Checkpointed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&lt;Long&gt; {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private long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300" dirty="0">
                <a:solidFill>
                  <a:srgbClr val="808000"/>
                </a:solidFill>
                <a:latin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map (String value)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	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value.length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solidFill>
                  <a:srgbClr val="000080"/>
                </a:solidFill>
                <a:latin typeface="Consolas"/>
              </a:rPr>
              <a:t>		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808000"/>
                </a:solidFill>
                <a:latin typeface="Consolas"/>
              </a:rPr>
              <a:t>	@Override</a:t>
            </a:r>
            <a:br>
              <a:rPr lang="en-US" sz="1300" dirty="0">
                <a:solidFill>
                  <a:srgbClr val="808000"/>
                </a:solidFill>
                <a:latin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Long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snapshotState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(long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cpId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long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cpTimestamp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808000"/>
                </a:solidFill>
                <a:latin typeface="Consolas"/>
              </a:rPr>
              <a:t>	@Override</a:t>
            </a:r>
            <a:br>
              <a:rPr lang="en-US" sz="1300" dirty="0">
                <a:solidFill>
                  <a:srgbClr val="808000"/>
                </a:solidFill>
                <a:latin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restoreState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(Long state) 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state;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2189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Key-Partitioned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</a:rPr>
              <a:t>DataStream&lt;Tuple2&lt;String, String&gt;&gt; strings = </a:t>
            </a:r>
            <a:r>
              <a:rPr lang="is-IS" sz="1200" dirty="0" smtClean="0">
                <a:latin typeface="Consolas"/>
              </a:rPr>
              <a:t>…</a:t>
            </a:r>
            <a:br>
              <a:rPr lang="is-IS" sz="1200" dirty="0" smtClean="0">
                <a:latin typeface="Consolas"/>
              </a:rPr>
            </a:br>
            <a:r>
              <a:rPr lang="is-IS" sz="1200" dirty="0" smtClean="0">
                <a:latin typeface="Consolas"/>
              </a:rPr>
              <a:t>DataStream&lt;Long&gt; lengths = strings</a:t>
            </a:r>
            <a:br>
              <a:rPr lang="is-IS" sz="1200" dirty="0" smtClean="0">
                <a:latin typeface="Consolas"/>
              </a:rPr>
            </a:br>
            <a:r>
              <a:rPr lang="is-IS" sz="1200" dirty="0" smtClean="0">
                <a:latin typeface="Consolas"/>
              </a:rPr>
              <a:t>  .keyBy(0)</a:t>
            </a:r>
            <a:br>
              <a:rPr lang="is-IS" sz="1200" dirty="0" smtClean="0">
                <a:latin typeface="Consolas"/>
              </a:rPr>
            </a:br>
            <a:r>
              <a:rPr lang="is-IS" sz="1200" dirty="0" smtClean="0">
                <a:latin typeface="Consolas"/>
              </a:rPr>
              <a:t>  .map(new MapWithCounter());</a:t>
            </a:r>
            <a:r>
              <a:rPr lang="en-US" sz="1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static class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MapWithCounter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RichMapFunction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&lt;Tuple2&lt;String, String&gt;, Long&gt;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   // state object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  private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ValueState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&lt;Long&gt;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totalLengthByKey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200" dirty="0">
                <a:solidFill>
                  <a:srgbClr val="808000"/>
                </a:solidFill>
                <a:latin typeface="Consolas"/>
              </a:rPr>
            </a:br>
            <a:r>
              <a:rPr lang="en-US" sz="1200" dirty="0">
                <a:solidFill>
                  <a:srgbClr val="808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(Configuration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7F7F7F"/>
                </a:solidFill>
                <a:latin typeface="Consolas"/>
              </a:rPr>
              <a:t>        // obtain state object</a:t>
            </a:r>
            <a:endParaRPr lang="en-US" sz="1200" dirty="0">
              <a:solidFill>
                <a:srgbClr val="7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ValueStateDescriptor&lt;Long&gt; descriptor = new ValueStateDescriptor&lt;&gt;(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/>
              </a:rPr>
              <a:t>            "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totalLengthByKey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",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Long.class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, 0L);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totalLengthByKey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getRuntimeContext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getState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(descriptor)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200" dirty="0">
                <a:solidFill>
                  <a:srgbClr val="808000"/>
                </a:solidFill>
                <a:latin typeface="Consolas"/>
              </a:rPr>
            </a:br>
            <a:r>
              <a:rPr lang="en-US" sz="1200" dirty="0">
                <a:solidFill>
                  <a:srgbClr val="808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(Tuple2&lt;String, String&gt; value)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Exception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long length =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totalLengthByKey.value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</a:t>
            </a:r>
            <a:r>
              <a:rPr lang="en-US" sz="1200" dirty="0" smtClean="0">
                <a:solidFill>
                  <a:srgbClr val="7F7F7F"/>
                </a:solidFill>
                <a:latin typeface="Consolas"/>
              </a:rPr>
              <a:t>// fetch state for current key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long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newTotalLength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length +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value.f1.length();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totalLengthByKey.update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newTotalLength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;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// update state of current key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totalLengthByKey.value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191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Backends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3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in Flink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There are several sources of state in Flink</a:t>
            </a:r>
          </a:p>
          <a:p>
            <a:pPr lvl="1"/>
            <a:r>
              <a:rPr lang="en-US" sz="2600" dirty="0" smtClean="0"/>
              <a:t>Windows </a:t>
            </a:r>
            <a:r>
              <a:rPr lang="en-US" sz="2600" dirty="0"/>
              <a:t>gather elements and aggregates until they are </a:t>
            </a:r>
            <a:r>
              <a:rPr lang="en-US" sz="2600" dirty="0" smtClean="0"/>
              <a:t>triggered</a:t>
            </a:r>
          </a:p>
          <a:p>
            <a:pPr lvl="1"/>
            <a:r>
              <a:rPr lang="en-US" sz="2600" dirty="0" smtClean="0"/>
              <a:t>User-functions use key-partitioned state or </a:t>
            </a:r>
            <a:br>
              <a:rPr lang="en-US" sz="2600" dirty="0" smtClean="0"/>
            </a:br>
            <a:r>
              <a:rPr lang="en-US" sz="2600" dirty="0" smtClean="0"/>
              <a:t>implement the </a:t>
            </a:r>
            <a:r>
              <a:rPr lang="en-US" sz="2200" dirty="0" err="1">
                <a:latin typeface="Menlo Regular"/>
                <a:cs typeface="Menlo Regular"/>
              </a:rPr>
              <a:t>Checkpointed</a:t>
            </a:r>
            <a:r>
              <a:rPr lang="en-US" sz="2600" dirty="0"/>
              <a:t> </a:t>
            </a:r>
            <a:r>
              <a:rPr lang="en-US" sz="2600" dirty="0" smtClean="0"/>
              <a:t>interface</a:t>
            </a:r>
          </a:p>
          <a:p>
            <a:pPr lvl="1"/>
            <a:r>
              <a:rPr lang="en-US" sz="2600" dirty="0" smtClean="0"/>
              <a:t>Sources and Sinks persist state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Which </a:t>
            </a:r>
            <a:r>
              <a:rPr lang="en-US" sz="2800" dirty="0" err="1" smtClean="0"/>
              <a:t>checkpointing</a:t>
            </a:r>
            <a:r>
              <a:rPr lang="en-US" sz="2800" dirty="0" smtClean="0"/>
              <a:t> enabled, state is persisted upon checkpoints.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Internal representation, storage location and method depends on the configured State Backend.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7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14970" cy="4651788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 smtClean="0"/>
              <a:t>MemoryStateBackend</a:t>
            </a:r>
            <a:r>
              <a:rPr lang="en-US" sz="3100" dirty="0" smtClean="0"/>
              <a:t> (default)</a:t>
            </a:r>
            <a:endParaRPr lang="en-US" sz="3100" dirty="0"/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State is </a:t>
            </a:r>
            <a:r>
              <a:rPr lang="en-US" sz="2500" dirty="0">
                <a:solidFill>
                  <a:srgbClr val="000000"/>
                </a:solidFill>
              </a:rPr>
              <a:t>hold as </a:t>
            </a:r>
            <a:r>
              <a:rPr lang="en-US" sz="2500" dirty="0" smtClean="0">
                <a:solidFill>
                  <a:srgbClr val="000000"/>
                </a:solidFill>
              </a:rPr>
              <a:t>objects on worker JVM heap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Checkpoints are stored on master JVM heap</a:t>
            </a:r>
            <a:endParaRPr lang="en-US" sz="2500" dirty="0">
              <a:solidFill>
                <a:srgbClr val="000000"/>
              </a:solidFill>
            </a:endParaRPr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Suitable </a:t>
            </a:r>
            <a:r>
              <a:rPr lang="en-US" sz="2500" dirty="0">
                <a:solidFill>
                  <a:srgbClr val="000000"/>
                </a:solidFill>
              </a:rPr>
              <a:t>for </a:t>
            </a:r>
            <a:r>
              <a:rPr lang="en-US" sz="2500" dirty="0" smtClean="0">
                <a:solidFill>
                  <a:srgbClr val="000000"/>
                </a:solidFill>
              </a:rPr>
              <a:t>development and tiny state. Not highly-available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3100" dirty="0" err="1"/>
              <a:t>FsStateBackend</a:t>
            </a:r>
            <a:endParaRPr lang="en-US" sz="2800" dirty="0"/>
          </a:p>
          <a:p>
            <a:pPr lvl="1"/>
            <a:r>
              <a:rPr lang="en-US" sz="2400" dirty="0" smtClean="0"/>
              <a:t>State is hold on worker JVM heap (limited by heap size)</a:t>
            </a:r>
          </a:p>
          <a:p>
            <a:pPr lvl="1"/>
            <a:r>
              <a:rPr lang="en-US" sz="2400" dirty="0" smtClean="0"/>
              <a:t>Checkpoints are written to a configured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URI (</a:t>
            </a:r>
            <a:r>
              <a:rPr lang="en-US" sz="2400" dirty="0" err="1" smtClean="0"/>
              <a:t>hdfs</a:t>
            </a:r>
            <a:r>
              <a:rPr lang="en-US" sz="2400" dirty="0" smtClean="0"/>
              <a:t>, s3, file)</a:t>
            </a:r>
            <a:endParaRPr lang="en-US" sz="2400" dirty="0"/>
          </a:p>
          <a:p>
            <a:pPr lvl="1"/>
            <a:r>
              <a:rPr lang="en-US" sz="2400" dirty="0" smtClean="0"/>
              <a:t>Suitable </a:t>
            </a:r>
            <a:r>
              <a:rPr lang="en-US" sz="2400" dirty="0"/>
              <a:t>for jobs with large state and/or high-availability </a:t>
            </a:r>
            <a:r>
              <a:rPr lang="en-US" sz="2400" dirty="0" smtClean="0"/>
              <a:t>requirements</a:t>
            </a:r>
          </a:p>
          <a:p>
            <a:pPr lvl="1"/>
            <a:endParaRPr lang="en-US" sz="2000" dirty="0"/>
          </a:p>
          <a:p>
            <a:r>
              <a:rPr lang="en-US" sz="3100" dirty="0" err="1"/>
              <a:t>RocksDBStateBackend</a:t>
            </a:r>
            <a:endParaRPr lang="en-US" sz="2800" dirty="0"/>
          </a:p>
          <a:p>
            <a:pPr lvl="1"/>
            <a:r>
              <a:rPr lang="en-US" sz="2400" dirty="0" smtClean="0"/>
              <a:t>State is hold in </a:t>
            </a:r>
            <a:r>
              <a:rPr lang="en-US" sz="2400" dirty="0" err="1" smtClean="0"/>
              <a:t>RocksDB</a:t>
            </a:r>
            <a:r>
              <a:rPr lang="en-US" sz="2400" dirty="0" smtClean="0"/>
              <a:t> instance on worker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(limited by disk size)</a:t>
            </a:r>
          </a:p>
          <a:p>
            <a:pPr lvl="1"/>
            <a:r>
              <a:rPr lang="en-US" sz="2400" dirty="0"/>
              <a:t>Checkpoints are written to a configured </a:t>
            </a:r>
            <a:r>
              <a:rPr lang="en-US" sz="2400" dirty="0" err="1"/>
              <a:t>filesystem</a:t>
            </a:r>
            <a:r>
              <a:rPr lang="en-US" sz="2400" dirty="0"/>
              <a:t> URI (</a:t>
            </a:r>
            <a:r>
              <a:rPr lang="en-US" sz="2400" dirty="0" err="1"/>
              <a:t>hdfs</a:t>
            </a:r>
            <a:r>
              <a:rPr lang="en-US" sz="2400" dirty="0"/>
              <a:t>, s3, file)</a:t>
            </a:r>
          </a:p>
          <a:p>
            <a:pPr lvl="1"/>
            <a:r>
              <a:rPr lang="en-US" sz="2400" dirty="0" smtClean="0"/>
              <a:t>Suitable </a:t>
            </a:r>
            <a:r>
              <a:rPr lang="en-US" sz="2400" dirty="0"/>
              <a:t>for jobs with </a:t>
            </a:r>
            <a:r>
              <a:rPr lang="en-US" sz="2400" i="1" dirty="0"/>
              <a:t>very</a:t>
            </a:r>
            <a:r>
              <a:rPr lang="en-US" sz="2400" dirty="0"/>
              <a:t> large state and/or high-availability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3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Backend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+mn-lt"/>
                <a:cs typeface="Consolas"/>
              </a:rPr>
              <a:t>Configuration of default state </a:t>
            </a:r>
            <a:r>
              <a:rPr lang="en-US" sz="2400" dirty="0">
                <a:latin typeface="+mn-lt"/>
                <a:cs typeface="Consolas"/>
              </a:rPr>
              <a:t>backend in </a:t>
            </a:r>
            <a:r>
              <a:rPr lang="en-US" sz="2400" dirty="0" smtClean="0">
                <a:latin typeface="+mn-lt"/>
                <a:cs typeface="Consolas"/>
              </a:rPr>
              <a:t/>
            </a:r>
            <a:br>
              <a:rPr lang="en-US" sz="2400" dirty="0" smtClean="0">
                <a:latin typeface="+mn-lt"/>
                <a:cs typeface="Consolas"/>
              </a:rPr>
            </a:br>
            <a:r>
              <a:rPr lang="en-US" sz="2400" dirty="0" smtClean="0">
                <a:latin typeface="+mn-lt"/>
                <a:cs typeface="Consolas"/>
              </a:rPr>
              <a:t> </a:t>
            </a:r>
            <a:r>
              <a:rPr lang="en-US" sz="1200" dirty="0" smtClean="0">
                <a:latin typeface="+mn-lt"/>
                <a:cs typeface="Consolas"/>
              </a:rPr>
              <a:t> </a:t>
            </a:r>
            <a:r>
              <a:rPr lang="en-US" sz="2400" dirty="0" smtClean="0">
                <a:latin typeface="+mn-lt"/>
                <a:cs typeface="Consolas"/>
              </a:rPr>
              <a:t/>
            </a:r>
            <a:br>
              <a:rPr lang="en-US" sz="2400" dirty="0" smtClean="0">
                <a:latin typeface="+mn-lt"/>
                <a:cs typeface="Consolas"/>
              </a:rPr>
            </a:br>
            <a:r>
              <a:rPr lang="en-US" sz="1800" dirty="0" smtClean="0">
                <a:latin typeface="Menlo Regular"/>
                <a:cs typeface="Menlo Regular"/>
              </a:rPr>
              <a:t>./</a:t>
            </a:r>
            <a:r>
              <a:rPr lang="en-US" sz="1800" dirty="0" err="1" smtClean="0">
                <a:latin typeface="Menlo Regular"/>
                <a:cs typeface="Menlo Regular"/>
              </a:rPr>
              <a:t>conf</a:t>
            </a:r>
            <a:r>
              <a:rPr lang="en-US" sz="1800" dirty="0" smtClean="0">
                <a:latin typeface="Menlo Regular"/>
                <a:cs typeface="Menlo Regular"/>
              </a:rPr>
              <a:t>/</a:t>
            </a:r>
            <a:r>
              <a:rPr lang="en-US" sz="1800" dirty="0" err="1" smtClean="0">
                <a:latin typeface="Menlo Regular"/>
                <a:cs typeface="Menlo Regular"/>
              </a:rPr>
              <a:t>flink</a:t>
            </a:r>
            <a:r>
              <a:rPr lang="en-US" sz="1800" dirty="0" err="1">
                <a:latin typeface="Menlo Regular"/>
                <a:cs typeface="Menlo Regular"/>
              </a:rPr>
              <a:t>-conf.yaml</a:t>
            </a:r>
            <a:endParaRPr lang="en-US" sz="1800" dirty="0">
              <a:latin typeface="Menlo Regular"/>
              <a:cs typeface="Menlo Regular"/>
            </a:endParaRPr>
          </a:p>
          <a:p>
            <a:pPr lvl="1"/>
            <a:endParaRPr lang="en-US" sz="2000" dirty="0" smtClean="0"/>
          </a:p>
          <a:p>
            <a:r>
              <a:rPr lang="en-US" sz="2400" dirty="0" smtClean="0"/>
              <a:t>State backend configuration in job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err="1" smtClean="0">
                <a:latin typeface="Menlo Regular"/>
                <a:cs typeface="Menlo Regular"/>
              </a:rPr>
              <a:t>env.setStateBackend</a:t>
            </a:r>
            <a:r>
              <a:rPr lang="en-US" sz="1800" dirty="0">
                <a:latin typeface="Menlo Regular"/>
                <a:cs typeface="Menlo Regular"/>
              </a:rPr>
              <a:t>(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800" dirty="0">
                <a:latin typeface="Menlo Regular"/>
                <a:cs typeface="Menlo Regular"/>
              </a:rPr>
              <a:t>  new </a:t>
            </a:r>
            <a:r>
              <a:rPr lang="en-US" sz="1800" dirty="0" err="1">
                <a:latin typeface="Menlo Regular"/>
                <a:cs typeface="Menlo Regular"/>
              </a:rPr>
              <a:t>FsStateBackend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br>
              <a:rPr lang="en-US" sz="1800" dirty="0" smtClean="0">
                <a:latin typeface="Menlo Regular"/>
                <a:cs typeface="Menlo Regular"/>
              </a:rPr>
            </a:br>
            <a:r>
              <a:rPr lang="en-US" sz="1800" dirty="0" smtClean="0">
                <a:latin typeface="Menlo Regular"/>
                <a:cs typeface="Menlo Regular"/>
              </a:rPr>
              <a:t>    "</a:t>
            </a:r>
            <a:r>
              <a:rPr lang="en-US" sz="1800" dirty="0" err="1">
                <a:latin typeface="Menlo Regular"/>
                <a:cs typeface="Menlo Regular"/>
              </a:rPr>
              <a:t>hdfs</a:t>
            </a:r>
            <a:r>
              <a:rPr lang="en-US" sz="1800" dirty="0">
                <a:latin typeface="Menlo Regular"/>
                <a:cs typeface="Menlo Regular"/>
              </a:rPr>
              <a:t>://namenode:40010/</a:t>
            </a:r>
            <a:r>
              <a:rPr lang="en-US" sz="1800" dirty="0" err="1">
                <a:latin typeface="Menlo Regular"/>
                <a:cs typeface="Menlo Regular"/>
              </a:rPr>
              <a:t>flink</a:t>
            </a:r>
            <a:r>
              <a:rPr lang="en-US" sz="1800" dirty="0">
                <a:latin typeface="Menlo Regular"/>
                <a:cs typeface="Menlo Regular"/>
              </a:rPr>
              <a:t>/</a:t>
            </a:r>
            <a:r>
              <a:rPr lang="en-US" sz="1800" dirty="0" smtClean="0">
                <a:latin typeface="Menlo Regular"/>
                <a:cs typeface="Menlo Regular"/>
              </a:rPr>
              <a:t>checkpoints”</a:t>
            </a:r>
            <a:br>
              <a:rPr lang="en-US" sz="1800" dirty="0" smtClean="0">
                <a:latin typeface="Menlo Regular"/>
                <a:cs typeface="Menlo Regular"/>
              </a:rPr>
            </a:br>
            <a:r>
              <a:rPr lang="en-US" sz="1800" dirty="0" smtClean="0">
                <a:latin typeface="Menlo Regular"/>
                <a:cs typeface="Menlo Regular"/>
              </a:rPr>
              <a:t>)</a:t>
            </a:r>
            <a:r>
              <a:rPr lang="en-US" sz="1800" dirty="0">
                <a:latin typeface="Menlo Regular"/>
                <a:cs typeface="Menlo Regula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/>
              <a:t>See the docs for details</a:t>
            </a:r>
          </a:p>
          <a:p>
            <a:pPr marL="400050" lvl="2" indent="0">
              <a:buClr>
                <a:srgbClr val="34AD92"/>
              </a:buClr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err="1">
                <a:hlinkClick r:id="rId2"/>
              </a:rPr>
              <a:t>ci.apache.org</a:t>
            </a:r>
            <a:r>
              <a:rPr lang="en-US" sz="1800" dirty="0">
                <a:hlinkClick r:id="rId2"/>
              </a:rPr>
              <a:t>/projects/</a:t>
            </a:r>
            <a:r>
              <a:rPr lang="en-US" sz="1800" dirty="0" err="1">
                <a:hlinkClick r:id="rId2"/>
              </a:rPr>
              <a:t>flink</a:t>
            </a:r>
            <a:r>
              <a:rPr lang="en-US" sz="1800" dirty="0">
                <a:hlinkClick r:id="rId2"/>
              </a:rPr>
              <a:t>/flink-docs-release-1.1/</a:t>
            </a:r>
            <a:r>
              <a:rPr lang="en-US" sz="1800" dirty="0" err="1">
                <a:hlinkClick r:id="rId2"/>
              </a:rPr>
              <a:t>apis</a:t>
            </a:r>
            <a:r>
              <a:rPr lang="en-US" sz="1800" dirty="0">
                <a:hlinkClick r:id="rId2"/>
              </a:rPr>
              <a:t>/streaming/</a:t>
            </a:r>
            <a:r>
              <a:rPr lang="en-US" sz="1800" dirty="0" err="1">
                <a:hlinkClick r:id="rId2"/>
              </a:rPr>
              <a:t>state_backends.html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4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and </a:t>
            </a:r>
            <a:r>
              <a:rPr lang="en-US" dirty="0" err="1" smtClean="0"/>
              <a:t>Checkpointing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8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 smtClean="0"/>
              <a:t>Savepoints</a:t>
            </a:r>
            <a:r>
              <a:rPr lang="en-US" sz="3000" dirty="0" smtClean="0"/>
              <a:t> are user-triggered, retained checkpoints.</a:t>
            </a:r>
          </a:p>
          <a:p>
            <a:pPr lvl="1"/>
            <a:endParaRPr lang="en-US" sz="2600" dirty="0" smtClean="0"/>
          </a:p>
          <a:p>
            <a:r>
              <a:rPr lang="en-US" sz="3000" dirty="0" smtClean="0"/>
              <a:t>A program can be started from a </a:t>
            </a:r>
            <a:r>
              <a:rPr lang="en-US" sz="3000" dirty="0" err="1" smtClean="0"/>
              <a:t>savepoint</a:t>
            </a:r>
            <a:r>
              <a:rPr lang="en-US" sz="3000" dirty="0" smtClean="0"/>
              <a:t>.</a:t>
            </a:r>
            <a:endParaRPr lang="en-US" sz="3000" dirty="0"/>
          </a:p>
          <a:p>
            <a:pPr lvl="1"/>
            <a:r>
              <a:rPr lang="en-US" sz="2600" dirty="0" smtClean="0"/>
              <a:t>Initializes the operator state</a:t>
            </a:r>
          </a:p>
          <a:p>
            <a:pPr lvl="1"/>
            <a:endParaRPr lang="en-US" sz="2600" dirty="0" smtClean="0"/>
          </a:p>
          <a:p>
            <a:r>
              <a:rPr lang="en-US" sz="3000" dirty="0" err="1" smtClean="0"/>
              <a:t>Savepoints</a:t>
            </a:r>
            <a:r>
              <a:rPr lang="en-US" sz="3000" dirty="0" smtClean="0"/>
              <a:t> are useful for</a:t>
            </a:r>
          </a:p>
          <a:p>
            <a:pPr lvl="1"/>
            <a:r>
              <a:rPr lang="en-US" sz="2600" dirty="0" smtClean="0"/>
              <a:t>Application updates</a:t>
            </a:r>
          </a:p>
          <a:p>
            <a:pPr lvl="1"/>
            <a:r>
              <a:rPr lang="en-US" sz="2600" dirty="0" smtClean="0"/>
              <a:t>Updating a Flink version</a:t>
            </a:r>
          </a:p>
          <a:p>
            <a:pPr lvl="1"/>
            <a:r>
              <a:rPr lang="en-US" sz="2600" dirty="0" smtClean="0"/>
              <a:t>Maintenance &amp; migration</a:t>
            </a:r>
          </a:p>
          <a:p>
            <a:pPr lvl="1"/>
            <a:r>
              <a:rPr lang="en-US" sz="2600" dirty="0" smtClean="0"/>
              <a:t>A/B testing</a:t>
            </a:r>
          </a:p>
          <a:p>
            <a:pPr lvl="1"/>
            <a:r>
              <a:rPr lang="en-US" sz="2600" dirty="0" smtClean="0"/>
              <a:t>Rescaling (in the future)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78475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Documentation</a:t>
            </a:r>
          </a:p>
          <a:p>
            <a:pPr lvl="1"/>
            <a:r>
              <a:rPr lang="en-US" sz="1500" dirty="0">
                <a:hlinkClick r:id="rId2"/>
              </a:rPr>
              <a:t>https://ci.apache.org/projects/flink/flink-docs-release-1.1/internals/stream_checkpointing.html</a:t>
            </a:r>
            <a:endParaRPr lang="en-US" sz="1500" dirty="0"/>
          </a:p>
          <a:p>
            <a:pPr lvl="1"/>
            <a:r>
              <a:rPr lang="en-US" sz="1500" dirty="0">
                <a:hlinkClick r:id="rId3"/>
              </a:rPr>
              <a:t>https://</a:t>
            </a:r>
            <a:r>
              <a:rPr lang="en-US" sz="1500" dirty="0" err="1">
                <a:hlinkClick r:id="rId3"/>
              </a:rPr>
              <a:t>ci.apache.org</a:t>
            </a:r>
            <a:r>
              <a:rPr lang="en-US" sz="1500" dirty="0">
                <a:hlinkClick r:id="rId3"/>
              </a:rPr>
              <a:t>/projects/</a:t>
            </a:r>
            <a:r>
              <a:rPr lang="en-US" sz="1500" dirty="0" err="1">
                <a:hlinkClick r:id="rId3"/>
              </a:rPr>
              <a:t>flink</a:t>
            </a:r>
            <a:r>
              <a:rPr lang="en-US" sz="1500" dirty="0">
                <a:hlinkClick r:id="rId3"/>
              </a:rPr>
              <a:t>/flink-docs-release-1.1/</a:t>
            </a:r>
            <a:r>
              <a:rPr lang="en-US" sz="1500" dirty="0" err="1">
                <a:hlinkClick r:id="rId3"/>
              </a:rPr>
              <a:t>apis</a:t>
            </a:r>
            <a:r>
              <a:rPr lang="en-US" sz="1500" dirty="0">
                <a:hlinkClick r:id="rId3"/>
              </a:rPr>
              <a:t>/streaming/</a:t>
            </a:r>
            <a:r>
              <a:rPr lang="en-US" sz="1500" dirty="0" err="1">
                <a:hlinkClick r:id="rId3"/>
              </a:rPr>
              <a:t>state.html</a:t>
            </a:r>
            <a:endParaRPr lang="en-US" sz="1500" dirty="0"/>
          </a:p>
          <a:p>
            <a:pPr lvl="1"/>
            <a:r>
              <a:rPr lang="en-US" sz="1500" dirty="0">
                <a:hlinkClick r:id="rId4"/>
              </a:rPr>
              <a:t>https://</a:t>
            </a:r>
            <a:r>
              <a:rPr lang="en-US" sz="1500" dirty="0" err="1">
                <a:hlinkClick r:id="rId4"/>
              </a:rPr>
              <a:t>ci.apache.org</a:t>
            </a:r>
            <a:r>
              <a:rPr lang="en-US" sz="1500" dirty="0">
                <a:hlinkClick r:id="rId4"/>
              </a:rPr>
              <a:t>/projects/</a:t>
            </a:r>
            <a:r>
              <a:rPr lang="en-US" sz="1500" dirty="0" err="1">
                <a:hlinkClick r:id="rId4"/>
              </a:rPr>
              <a:t>flink</a:t>
            </a:r>
            <a:r>
              <a:rPr lang="en-US" sz="1500" dirty="0">
                <a:hlinkClick r:id="rId4"/>
              </a:rPr>
              <a:t>/flink-docs-release-1.1/</a:t>
            </a:r>
            <a:r>
              <a:rPr lang="en-US" sz="1500" dirty="0" err="1">
                <a:hlinkClick r:id="rId4"/>
              </a:rPr>
              <a:t>apis</a:t>
            </a:r>
            <a:r>
              <a:rPr lang="en-US" sz="1500" dirty="0">
                <a:hlinkClick r:id="rId4"/>
              </a:rPr>
              <a:t>/streaming/</a:t>
            </a:r>
            <a:r>
              <a:rPr lang="en-US" sz="1500" dirty="0" err="1">
                <a:hlinkClick r:id="rId4"/>
              </a:rPr>
              <a:t>fault_tolerance.html</a:t>
            </a:r>
            <a:endParaRPr lang="en-US" sz="1500" dirty="0"/>
          </a:p>
          <a:p>
            <a:pPr lvl="1"/>
            <a:r>
              <a:rPr lang="en-US" sz="1500" dirty="0">
                <a:hlinkClick r:id="rId5"/>
              </a:rPr>
              <a:t>https://</a:t>
            </a:r>
            <a:r>
              <a:rPr lang="en-US" sz="1500" dirty="0" err="1">
                <a:hlinkClick r:id="rId5"/>
              </a:rPr>
              <a:t>ci.apache.org</a:t>
            </a:r>
            <a:r>
              <a:rPr lang="en-US" sz="1500" dirty="0">
                <a:hlinkClick r:id="rId5"/>
              </a:rPr>
              <a:t>/projects/</a:t>
            </a:r>
            <a:r>
              <a:rPr lang="en-US" sz="1500" dirty="0" err="1">
                <a:hlinkClick r:id="rId5"/>
              </a:rPr>
              <a:t>flink</a:t>
            </a:r>
            <a:r>
              <a:rPr lang="en-US" sz="1500" dirty="0">
                <a:hlinkClick r:id="rId5"/>
              </a:rPr>
              <a:t>/flink-docs-release-1.1/</a:t>
            </a:r>
            <a:r>
              <a:rPr lang="en-US" sz="1500" dirty="0" err="1">
                <a:hlinkClick r:id="rId5"/>
              </a:rPr>
              <a:t>apis</a:t>
            </a:r>
            <a:r>
              <a:rPr lang="en-US" sz="1500" dirty="0">
                <a:hlinkClick r:id="rId5"/>
              </a:rPr>
              <a:t>/streaming/</a:t>
            </a:r>
            <a:r>
              <a:rPr lang="en-US" sz="1500" dirty="0" err="1">
                <a:hlinkClick r:id="rId5"/>
              </a:rPr>
              <a:t>savepoints.html</a:t>
            </a:r>
            <a:endParaRPr lang="en-US" sz="1500" dirty="0" err="1"/>
          </a:p>
          <a:p>
            <a:pPr lvl="1"/>
            <a:r>
              <a:rPr lang="en-US" sz="1500" dirty="0">
                <a:hlinkClick r:id="rId6"/>
              </a:rPr>
              <a:t>https://ci.apache.org/projects/flink/flink-docs-release-1.1/apis/cli.html</a:t>
            </a:r>
            <a:endParaRPr lang="en-US" sz="1500" dirty="0"/>
          </a:p>
          <a:p>
            <a:endParaRPr lang="en-US" sz="2400" dirty="0"/>
          </a:p>
          <a:p>
            <a:r>
              <a:rPr lang="en-US" sz="2400" dirty="0"/>
              <a:t>Blog posts</a:t>
            </a:r>
          </a:p>
          <a:p>
            <a:pPr lvl="1"/>
            <a:r>
              <a:rPr lang="en-US" sz="1400" dirty="0">
                <a:hlinkClick r:id="rId7"/>
              </a:rPr>
              <a:t>http://data-</a:t>
            </a:r>
            <a:r>
              <a:rPr lang="en-US" sz="1400" dirty="0" err="1">
                <a:hlinkClick r:id="rId7"/>
              </a:rPr>
              <a:t>artisans.com</a:t>
            </a:r>
            <a:r>
              <a:rPr lang="en-US" sz="1400" dirty="0">
                <a:hlinkClick r:id="rId7"/>
              </a:rPr>
              <a:t>/how-apache-</a:t>
            </a:r>
            <a:r>
              <a:rPr lang="en-US" sz="1400" dirty="0" err="1">
                <a:hlinkClick r:id="rId7"/>
              </a:rPr>
              <a:t>flink</a:t>
            </a:r>
            <a:r>
              <a:rPr lang="en-US" sz="1400" dirty="0">
                <a:hlinkClick r:id="rId7"/>
              </a:rPr>
              <a:t>-enables-new-streaming-applications/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080" indent="-342360">
              <a:buFont typeface="Wingdings" charset="2"/>
              <a:buChar char="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What happens if a worker thread goes down?</a:t>
            </a:r>
          </a:p>
          <a:p>
            <a:pPr marL="343080" indent="-342360">
              <a:buFont typeface="Wingdings" charset="2"/>
              <a:buChar char=""/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buFont typeface="Wingdings" charset="2"/>
              <a:buChar char="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Flink supports different guarantee levels for failure recovery:</a:t>
            </a:r>
          </a:p>
          <a:p>
            <a:pPr marL="343080" indent="-342360">
              <a:buFont typeface="Wingdings" charset="2"/>
              <a:buChar char=""/>
            </a:pP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buFont typeface="Wingdings" charset="2"/>
              <a:buChar char="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Exactly once</a:t>
            </a:r>
          </a:p>
          <a:p>
            <a:pPr marL="743130" lvl="1" indent="-342360">
              <a:buFont typeface="Wingdings" charset="2"/>
              <a:buChar char="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Each event affects the declared state of a program exactly once.</a:t>
            </a:r>
          </a:p>
          <a:p>
            <a:pPr marL="743130" lvl="1" indent="-342360">
              <a:buFont typeface="Wingdings" charset="2"/>
              <a:buChar char=""/>
            </a:pP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</a:rPr>
              <a:t>Note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</a:rPr>
              <a:t>This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does </a:t>
            </a:r>
            <a:r>
              <a:rPr lang="en-US" sz="2000" i="1" spc="-1" dirty="0" smtClean="0">
                <a:uFill>
                  <a:solidFill>
                    <a:srgbClr val="FFFFFF"/>
                  </a:solidFill>
                </a:uFill>
              </a:rPr>
              <a:t>not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 mean that events are processed exactly once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</a:rPr>
              <a:t>!</a:t>
            </a:r>
          </a:p>
          <a:p>
            <a:pPr marL="343080" indent="-342360">
              <a:buFont typeface="Wingdings" charset="2"/>
              <a:buChar char=""/>
            </a:pPr>
            <a:endParaRPr lang="en-US" sz="1200" spc="-1" dirty="0" smtClean="0"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buFont typeface="Wingdings" charset="2"/>
              <a:buChar char="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</a:rPr>
              <a:t>At least once</a:t>
            </a:r>
            <a:endParaRPr lang="en-US" sz="2400" spc="-1" dirty="0">
              <a:uFill>
                <a:solidFill>
                  <a:srgbClr val="FFFFFF"/>
                </a:solidFill>
              </a:uFill>
            </a:endParaRPr>
          </a:p>
          <a:p>
            <a:pPr marL="743130" lvl="1" indent="-342360">
              <a:buFont typeface="Wingdings" charset="2"/>
              <a:buChar char="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Each event affects the declared state of a program at least once</a:t>
            </a:r>
          </a:p>
          <a:p>
            <a:pPr marL="343080" indent="-342360">
              <a:buFont typeface="Wingdings" charset="2"/>
              <a:buChar char=""/>
            </a:pPr>
            <a:endParaRPr lang="en-US" sz="1200" spc="-1" dirty="0" smtClean="0"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buFont typeface="Wingdings" charset="2"/>
              <a:buChar char="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</a:rPr>
              <a:t>Deactivated / None / At most once</a:t>
            </a:r>
          </a:p>
          <a:p>
            <a:pPr marL="743130" lvl="1" indent="-342360">
              <a:buFont typeface="Wingdings" charset="2"/>
              <a:buChar char="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All state is lost in case of a failure</a:t>
            </a:r>
            <a:endParaRPr lang="en-US" sz="16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&amp; Sink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“Exactly once” &amp; “at least once” guarantees </a:t>
            </a:r>
            <a:r>
              <a:rPr lang="en-US" sz="2400" dirty="0"/>
              <a:t>r</a:t>
            </a:r>
            <a:r>
              <a:rPr lang="en-US" sz="2400" dirty="0" smtClean="0"/>
              <a:t>equire </a:t>
            </a:r>
            <a:r>
              <a:rPr lang="en-US" sz="2400" dirty="0" err="1" smtClean="0"/>
              <a:t>replayable</a:t>
            </a:r>
            <a:r>
              <a:rPr lang="en-US" sz="2400" dirty="0" smtClean="0"/>
              <a:t> sources</a:t>
            </a:r>
          </a:p>
          <a:p>
            <a:pPr lvl="1"/>
            <a:r>
              <a:rPr lang="en-US" sz="2000" dirty="0" smtClean="0"/>
              <a:t>Data must be replayed in case of a failure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“End-to-End exactly once” guarantees require</a:t>
            </a:r>
          </a:p>
          <a:p>
            <a:pPr lvl="1"/>
            <a:r>
              <a:rPr lang="en-US" sz="2000" dirty="0" smtClean="0"/>
              <a:t>Transactional sinks, or</a:t>
            </a:r>
          </a:p>
          <a:p>
            <a:pPr lvl="1"/>
            <a:r>
              <a:rPr lang="en-US" sz="2000" dirty="0" smtClean="0"/>
              <a:t>Idempotent writes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5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Data 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96793"/>
              </p:ext>
            </p:extLst>
          </p:nvPr>
        </p:nvGraphicFramePr>
        <p:xfrm>
          <a:off x="457200" y="1483924"/>
          <a:ext cx="82238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6868">
                  <a:extLst>
                    <a:ext uri="{9D8B030D-6E8A-4147-A177-3AD203B41FA5}">
                      <a16:colId xmlns="" xmlns:a16="http://schemas.microsoft.com/office/drawing/2014/main" val="3948252118"/>
                    </a:ext>
                  </a:extLst>
                </a:gridCol>
                <a:gridCol w="4456981">
                  <a:extLst>
                    <a:ext uri="{9D8B030D-6E8A-4147-A177-3AD203B41FA5}">
                      <a16:colId xmlns="" xmlns:a16="http://schemas.microsoft.com/office/drawing/2014/main" val="163978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Guarantee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507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Apache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09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Kinesis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44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</a:t>
                      </a:r>
                      <a:r>
                        <a:rPr lang="en-US" dirty="0"/>
                        <a:t>(v 0.10) / Exactly once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23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Twitter Streaming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3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16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191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37676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Data Sinks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710087"/>
              </p:ext>
            </p:extLst>
          </p:nvPr>
        </p:nvGraphicFramePr>
        <p:xfrm>
          <a:off x="457200" y="1474788"/>
          <a:ext cx="822384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1245">
                  <a:extLst>
                    <a:ext uri="{9D8B030D-6E8A-4147-A177-3AD203B41FA5}">
                      <a16:colId xmlns="" xmlns:a16="http://schemas.microsoft.com/office/drawing/2014/main" val="1245826456"/>
                    </a:ext>
                  </a:extLst>
                </a:gridCol>
                <a:gridCol w="4442604">
                  <a:extLst>
                    <a:ext uri="{9D8B030D-6E8A-4147-A177-3AD203B41FA5}">
                      <a16:colId xmlns="" xmlns:a16="http://schemas.microsoft.com/office/drawing/2014/main" val="398957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Guarantee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50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 rolling sink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696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 </a:t>
                      </a:r>
                      <a:r>
                        <a:rPr lang="en-US" dirty="0" smtClean="0"/>
                        <a:t>(for </a:t>
                      </a:r>
                      <a:r>
                        <a:rPr lang="en-US" dirty="0"/>
                        <a:t>idempotent </a:t>
                      </a:r>
                      <a:r>
                        <a:rPr lang="en-US" dirty="0" smtClean="0"/>
                        <a:t>updates)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54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38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22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Kinesis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93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6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 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04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56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97416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1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Checkpointing in Flink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3080" indent="-342360">
              <a:buFont typeface="Wingdings" charset="2"/>
              <a:buChar char="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Asynchronous Barrier Snapshotting</a:t>
            </a:r>
          </a:p>
          <a:p>
            <a:pPr marL="800820" lvl="1" indent="-342900"/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checkpoint barriers are inserted into the stream and flow through the graph along with the data</a:t>
            </a:r>
          </a:p>
          <a:p>
            <a:pPr marL="800820" lvl="1" indent="-342900"/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 avoids a "global pause" during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checkpointing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820" lvl="1" indent="-342900"/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buFont typeface="Wingdings" charset="2"/>
              <a:buChar char="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Checkpoint barriers cause ...</a:t>
            </a:r>
          </a:p>
          <a:p>
            <a:pPr marL="804672" lvl="1" indent="-342900"/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replayable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sources to checkpoint their offsets</a:t>
            </a:r>
          </a:p>
          <a:p>
            <a:pPr marL="804672" lvl="1" indent="-342900"/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operators to checkpoint their state</a:t>
            </a:r>
          </a:p>
          <a:p>
            <a:pPr marL="804672" lvl="1" indent="-342900"/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sinks to commit open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transactions</a:t>
            </a:r>
          </a:p>
          <a:p>
            <a:pPr marL="804672" lvl="1" indent="-342900"/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04622"/>
            <a:r>
              <a:rPr lang="x-none" sz="2800" dirty="0" smtClean="0"/>
              <a:t>The program is rolled back to the latest completed checkpoint in </a:t>
            </a:r>
            <a:r>
              <a:rPr lang="x-none" sz="2800" dirty="0"/>
              <a:t>case of a </a:t>
            </a:r>
            <a:r>
              <a:rPr lang="x-none" sz="2800" dirty="0" smtClean="0"/>
              <a:t>failure.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8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Barriers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stream_barri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832" y="1910211"/>
            <a:ext cx="6920076" cy="25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Asynchronous Barrier Snapshotting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9-08 at 17.44.46 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" r="50425"/>
          <a:stretch/>
        </p:blipFill>
        <p:spPr>
          <a:xfrm>
            <a:off x="457200" y="1463489"/>
            <a:ext cx="6346659" cy="2338839"/>
          </a:xfrm>
          <a:prstGeom prst="rect">
            <a:avLst/>
          </a:prstGeom>
        </p:spPr>
      </p:pic>
      <p:pic>
        <p:nvPicPr>
          <p:cNvPr id="6" name="Picture 5" descr="Screen Shot 2016-09-08 at 17.44.46 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7" t="2771"/>
          <a:stretch/>
        </p:blipFill>
        <p:spPr>
          <a:xfrm>
            <a:off x="2245526" y="4062442"/>
            <a:ext cx="6441274" cy="236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12438</TotalTime>
  <Words>817</Words>
  <Application>Microsoft Macintosh PowerPoint</Application>
  <PresentationFormat>On-screen Show (4:3)</PresentationFormat>
  <Paragraphs>227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Fault Tolerance and Checkpointing</vt:lpstr>
      <vt:lpstr>Fault Tolerance</vt:lpstr>
      <vt:lpstr>Source &amp; Sink Requirements</vt:lpstr>
      <vt:lpstr>Guarantees of Data Sources</vt:lpstr>
      <vt:lpstr>Guarantees of Data Sinks</vt:lpstr>
      <vt:lpstr>Checkpointing in Flink</vt:lpstr>
      <vt:lpstr>Checkpoint Barriers</vt:lpstr>
      <vt:lpstr>Asynchronous Barrier Snapshotting</vt:lpstr>
      <vt:lpstr>Enabling Checkpointing</vt:lpstr>
      <vt:lpstr>Restart Strategies</vt:lpstr>
      <vt:lpstr>Operator State </vt:lpstr>
      <vt:lpstr>Stateful Functions</vt:lpstr>
      <vt:lpstr>Using Local State</vt:lpstr>
      <vt:lpstr>Using Key-Partitioned State</vt:lpstr>
      <vt:lpstr>State Backends</vt:lpstr>
      <vt:lpstr>State in Flink</vt:lpstr>
      <vt:lpstr>State Backends</vt:lpstr>
      <vt:lpstr>State Backend Configuration</vt:lpstr>
      <vt:lpstr>Savepoints</vt:lpstr>
      <vt:lpstr>Savepoints</vt:lpstr>
      <vt:lpstr>References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805</cp:revision>
  <dcterms:created xsi:type="dcterms:W3CDTF">2015-01-22T00:00:06Z</dcterms:created>
  <dcterms:modified xsi:type="dcterms:W3CDTF">2016-09-09T23:00:10Z</dcterms:modified>
</cp:coreProperties>
</file>