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396" r:id="rId2"/>
    <p:sldId id="380" r:id="rId3"/>
    <p:sldId id="314" r:id="rId4"/>
    <p:sldId id="390" r:id="rId5"/>
    <p:sldId id="389" r:id="rId6"/>
    <p:sldId id="384" r:id="rId7"/>
    <p:sldId id="315" r:id="rId8"/>
    <p:sldId id="320" r:id="rId9"/>
    <p:sldId id="374" r:id="rId10"/>
    <p:sldId id="325" r:id="rId11"/>
    <p:sldId id="327" r:id="rId12"/>
    <p:sldId id="412" r:id="rId13"/>
    <p:sldId id="435" r:id="rId14"/>
    <p:sldId id="434" r:id="rId15"/>
    <p:sldId id="433" r:id="rId16"/>
    <p:sldId id="432" r:id="rId17"/>
    <p:sldId id="326" r:id="rId18"/>
    <p:sldId id="427" r:id="rId19"/>
    <p:sldId id="431" r:id="rId20"/>
    <p:sldId id="430" r:id="rId21"/>
    <p:sldId id="429" r:id="rId22"/>
    <p:sldId id="428" r:id="rId23"/>
    <p:sldId id="388" r:id="rId24"/>
    <p:sldId id="394" r:id="rId25"/>
    <p:sldId id="375" r:id="rId26"/>
    <p:sldId id="312" r:id="rId27"/>
    <p:sldId id="381" r:id="rId28"/>
    <p:sldId id="385" r:id="rId29"/>
    <p:sldId id="386" r:id="rId30"/>
    <p:sldId id="393" r:id="rId31"/>
    <p:sldId id="395" r:id="rId32"/>
    <p:sldId id="410" r:id="rId33"/>
    <p:sldId id="411" r:id="rId34"/>
    <p:sldId id="37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an Hueske" initials="FH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3B4"/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7" autoAdjust="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2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0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0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28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8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8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4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i.apache.org/projects/flink/flink-docs-release-1.1/apis/streaming/event_timestamps_watermarks.html" TargetMode="External"/><Relationship Id="rId4" Type="http://schemas.openxmlformats.org/officeDocument/2006/relationships/hyperlink" Target="https://ci.apache.org/projects/flink/flink-docs-release-1.1/apis/streaming/windows.html" TargetMode="External"/><Relationship Id="rId5" Type="http://schemas.openxmlformats.org/officeDocument/2006/relationships/hyperlink" Target="http://flink.apache.org/news/2015/12/04/Introducing-windows.html" TargetMode="External"/><Relationship Id="rId6" Type="http://schemas.openxmlformats.org/officeDocument/2006/relationships/hyperlink" Target="http://data-artisans.com/how-apache-flink-enables-new-streaming-applications-part-1/" TargetMode="External"/><Relationship Id="rId7" Type="http://schemas.openxmlformats.org/officeDocument/2006/relationships/hyperlink" Target="https://www.mapr.com/blog/essential-guide-streaming-first-processing-apache-flink" TargetMode="External"/><Relationship Id="rId8" Type="http://schemas.openxmlformats.org/officeDocument/2006/relationships/hyperlink" Target="http://data-artisans.com/session-windowing-in-flink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.apache.org/projects/flink/flink-docs-release-1.1/apis/streaming/event_tim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flink_squirrel_10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7895" y="3670028"/>
            <a:ext cx="2594350" cy="2571707"/>
          </a:xfrm>
          <a:prstGeom prst="rect">
            <a:avLst/>
          </a:prstGeom>
          <a:ln w="3175">
            <a:miter lim="400000"/>
          </a:ln>
        </p:spPr>
      </p:pic>
      <p:sp>
        <p:nvSpPr>
          <p:cNvPr id="14" name="Shape 128"/>
          <p:cNvSpPr>
            <a:spLocks noGrp="1"/>
          </p:cNvSpPr>
          <p:nvPr/>
        </p:nvSpPr>
        <p:spPr>
          <a:xfrm>
            <a:off x="4301985" y="4275872"/>
            <a:ext cx="4338621" cy="617497"/>
          </a:xfrm>
          <a:prstGeom prst="rect">
            <a:avLst/>
          </a:prstGeom>
        </p:spPr>
        <p:txBody>
          <a:bodyPr wrap="square" lIns="28572" tIns="28572" rIns="28572" bIns="28572" anchor="t" anchorCtr="0">
            <a:noAutofit/>
          </a:bodyPr>
          <a:lstStyle>
            <a:lvl1pPr>
              <a:defRPr>
                <a:latin typeface="Calibri"/>
                <a:cs typeface="Calibri"/>
              </a:defRPr>
            </a:lvl1pPr>
          </a:lstStyle>
          <a:p>
            <a:pPr algn="ctr" rtl="0"/>
            <a:r>
              <a:rPr lang="en-US" sz="2400" kern="1200">
                <a:solidFill>
                  <a:srgbClr val="FFFFFF"/>
                </a:solidFill>
              </a:rPr>
              <a:t>Apache Flink® Training</a:t>
            </a:r>
            <a:br>
              <a:rPr lang="en-US" sz="2400" kern="1200">
                <a:solidFill>
                  <a:srgbClr val="FFFFFF"/>
                </a:solidFill>
              </a:rPr>
            </a:br>
            <a:r>
              <a:rPr lang="en-US" sz="2400" kern="1200">
                <a:solidFill>
                  <a:srgbClr val="FFFFFF"/>
                </a:solidFill>
              </a:rPr>
              <a:t/>
            </a:r>
            <a:br>
              <a:rPr lang="en-US" sz="2400" kern="1200">
                <a:solidFill>
                  <a:srgbClr val="FFFFFF"/>
                </a:solidFill>
              </a:rPr>
            </a:br>
            <a:r>
              <a:rPr lang="en-US" sz="2400" dirty="0">
                <a:solidFill>
                  <a:schemeClr val="bg1"/>
                </a:solidFill>
                <a:latin typeface="Avenir Next Regular"/>
                <a:cs typeface="Avenir Next Regular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venir Next Regular"/>
                <a:cs typeface="Avenir Next Regular"/>
              </a:rPr>
            </a:br>
            <a:endParaRPr sz="24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/>
          <a:stretch/>
        </p:blipFill>
        <p:spPr>
          <a:xfrm>
            <a:off x="4870240" y="4783108"/>
            <a:ext cx="3202110" cy="500144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147280" y="5475914"/>
            <a:ext cx="27780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solidFill>
                  <a:schemeClr val="bg1"/>
                </a:solidFill>
              </a:rPr>
              <a:t>Flink v1.1.2 – </a:t>
            </a:r>
            <a:r>
              <a:rPr lang="nb-NO" sz="2000" dirty="0" smtClean="0">
                <a:solidFill>
                  <a:schemeClr val="bg1"/>
                </a:solidFill>
              </a:rPr>
              <a:t>14.09.2016</a:t>
            </a:r>
            <a:r>
              <a:rPr lang="nb-NO" sz="2000" dirty="0">
                <a:solidFill>
                  <a:schemeClr val="bg1"/>
                </a:solidFill>
              </a:rPr>
              <a:t/>
            </a:r>
            <a:br>
              <a:rPr lang="nb-NO" sz="2000" dirty="0">
                <a:solidFill>
                  <a:schemeClr val="bg1"/>
                </a:solidFill>
              </a:rPr>
            </a:br>
            <a:endParaRPr lang="nb-NO" sz="2000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0114822" y="35266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hape 130"/>
          <p:cNvSpPr/>
          <p:nvPr/>
        </p:nvSpPr>
        <p:spPr>
          <a:xfrm>
            <a:off x="1357204" y="719535"/>
            <a:ext cx="6429592" cy="19966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2" tIns="28572" rIns="28572" bIns="28572" anchor="ctr">
            <a:spAutoFit/>
          </a:bodyPr>
          <a:lstStyle/>
          <a:p>
            <a:pPr algn="ctr" defTabSz="328570" hangingPunct="0">
              <a:defRPr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5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DataStream API</a:t>
            </a:r>
          </a:p>
          <a:p>
            <a:pPr algn="ctr" defTabSz="328570" hangingPunct="0">
              <a:defRPr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 defTabSz="328570" hangingPunct="0">
              <a:defRPr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Windows &amp; Time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180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Aggregations on Windowed Streams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52685"/>
            <a:ext cx="8229600" cy="3627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6D6D6D"/>
                </a:solidFill>
                <a:latin typeface="Consolas"/>
                <a:cs typeface="Calibri"/>
              </a:rPr>
              <a:t>// (name, age) of passengers</a:t>
            </a:r>
            <a:endParaRPr lang="en-US" sz="1800" dirty="0">
              <a:latin typeface="Consolas"/>
              <a:cs typeface="Calibri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Consolas"/>
                <a:cs typeface="Calibri"/>
              </a:rPr>
              <a:t>DataStream&lt;Tuple2&lt;String, 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8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alibri"/>
              </a:rPr>
              <a:t>passengers</a:t>
            </a:r>
            <a:br>
              <a:rPr lang="en-US" sz="1800" dirty="0">
                <a:latin typeface="Consolas"/>
                <a:cs typeface="Calibri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	</a:t>
            </a:r>
            <a:r>
              <a:rPr lang="en-US" sz="1800" dirty="0">
                <a:solidFill>
                  <a:srgbClr val="6D6D6D"/>
                </a:solidFill>
                <a:latin typeface="Consolas"/>
                <a:cs typeface="Calibri"/>
              </a:rPr>
              <a:t>// group by second field (age)</a:t>
            </a:r>
            <a:endParaRPr lang="en-US" sz="18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alibri"/>
              </a:rPr>
              <a:t>	.</a:t>
            </a:r>
            <a:r>
              <a:rPr lang="en-US" sz="1800" dirty="0" err="1">
                <a:solidFill>
                  <a:srgbClr val="000000"/>
                </a:solidFill>
                <a:latin typeface="Consolas"/>
                <a:cs typeface="Calibri"/>
              </a:rPr>
              <a:t>keyBy</a:t>
            </a:r>
            <a:r>
              <a:rPr lang="en-US" sz="1800" dirty="0">
                <a:latin typeface="Consolas"/>
                <a:cs typeface="Calibri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  <a:cs typeface="Calibri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)</a:t>
            </a:r>
            <a:endParaRPr lang="en-US" sz="18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	</a:t>
            </a:r>
            <a:r>
              <a:rPr lang="en-US" sz="1800" dirty="0">
                <a:solidFill>
                  <a:srgbClr val="6D6D6D"/>
                </a:solidFill>
                <a:latin typeface="Consolas"/>
                <a:cs typeface="Calibri"/>
              </a:rPr>
              <a:t>// windows that are 1 minute long</a:t>
            </a:r>
            <a:endParaRPr lang="en-US" sz="18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	.</a:t>
            </a:r>
            <a:r>
              <a:rPr lang="en-US" sz="1800" dirty="0" err="1">
                <a:latin typeface="Consolas"/>
                <a:cs typeface="Calibri"/>
              </a:rPr>
              <a:t>timeWindow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(Time.minutes(1))</a:t>
            </a:r>
            <a:endParaRPr lang="en-US" sz="18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	</a:t>
            </a:r>
            <a:r>
              <a:rPr lang="en-US" sz="1800" dirty="0">
                <a:solidFill>
                  <a:srgbClr val="6D6D6D"/>
                </a:solidFill>
                <a:latin typeface="Consolas"/>
                <a:cs typeface="Calibri"/>
              </a:rPr>
              <a:t>// apply a custom window function on window data</a:t>
            </a:r>
            <a:endParaRPr lang="en-US" sz="1800" dirty="0">
              <a:latin typeface="Consolas"/>
              <a:cs typeface="Calibri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	.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alibri"/>
              </a:rPr>
              <a:t>apply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(new </a:t>
            </a:r>
            <a:r>
              <a:rPr lang="en-US" sz="1800" dirty="0" err="1">
                <a:solidFill>
                  <a:srgbClr val="FF0000"/>
                </a:solidFill>
                <a:latin typeface="Consolas"/>
                <a:cs typeface="Calibri"/>
              </a:rPr>
              <a:t>CountByAge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());</a:t>
            </a:r>
            <a:endParaRPr lang="en-US" sz="1800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719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Aggregation with a </a:t>
            </a:r>
            <a:r>
              <a:rPr lang="x-none" sz="3600" dirty="0" err="1"/>
              <a:t>WindowFunction</a:t>
            </a:r>
            <a:endParaRPr lang="en-US" sz="3600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498609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500" b="1" dirty="0">
                <a:solidFill>
                  <a:srgbClr val="000080"/>
                </a:solidFill>
                <a:latin typeface="Consolas"/>
              </a:rPr>
              <a:t>public static class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CountByAge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nsolas"/>
              </a:rPr>
              <a:t>implements </a:t>
            </a:r>
            <a:r>
              <a:rPr lang="en-US" sz="1500" dirty="0" err="1">
                <a:solidFill>
                  <a:srgbClr val="FF0000"/>
                </a:solidFill>
                <a:latin typeface="Consolas"/>
              </a:rPr>
              <a:t>WindowFunction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&lt;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	Tuple2&lt;String, Integer&gt;,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500" dirty="0" smtClean="0">
                <a:solidFill>
                  <a:srgbClr val="6D6D6D"/>
                </a:solidFill>
                <a:latin typeface="Consolas"/>
              </a:rPr>
              <a:t>/</a:t>
            </a:r>
            <a:r>
              <a:rPr lang="en-US" sz="1500" dirty="0">
                <a:solidFill>
                  <a:srgbClr val="6D6D6D"/>
                </a:solidFill>
                <a:latin typeface="Consolas"/>
              </a:rPr>
              <a:t>/ input type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	Tuple3&lt;Integer, Long, Integer&gt;, </a:t>
            </a:r>
            <a:r>
              <a:rPr lang="en-US" sz="1500" dirty="0">
                <a:solidFill>
                  <a:srgbClr val="6D6D6D"/>
                </a:solidFill>
                <a:latin typeface="Consolas"/>
              </a:rPr>
              <a:t>// output type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	Tuple,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                   </a:t>
            </a:r>
            <a:r>
              <a:rPr lang="en-US" sz="1500" dirty="0" smtClean="0">
                <a:solidFill>
                  <a:srgbClr val="6D6D6D"/>
                </a:solidFill>
                <a:latin typeface="Consolas"/>
              </a:rPr>
              <a:t>/</a:t>
            </a:r>
            <a:r>
              <a:rPr lang="en-US" sz="1500" dirty="0">
                <a:solidFill>
                  <a:srgbClr val="6D6D6D"/>
                </a:solidFill>
                <a:latin typeface="Consolas"/>
              </a:rPr>
              <a:t>/ key type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TimeWindow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&gt; {                   </a:t>
            </a:r>
            <a:r>
              <a:rPr lang="en-US" sz="1500" dirty="0" smtClean="0">
                <a:solidFill>
                  <a:srgbClr val="6D6D6D"/>
                </a:solidFill>
                <a:latin typeface="Consolas"/>
              </a:rPr>
              <a:t>/</a:t>
            </a:r>
            <a:r>
              <a:rPr lang="en-US" sz="1500" dirty="0">
                <a:solidFill>
                  <a:srgbClr val="6D6D6D"/>
                </a:solidFill>
                <a:latin typeface="Consolas"/>
              </a:rPr>
              <a:t>/ window </a:t>
            </a:r>
            <a:r>
              <a:rPr lang="en-US" sz="1500" dirty="0" smtClean="0">
                <a:solidFill>
                  <a:srgbClr val="6D6D6D"/>
                </a:solidFill>
                <a:latin typeface="Consolas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Consolas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Consolas"/>
              </a:rPr>
            </a:br>
            <a:r>
              <a:rPr lang="en-US" sz="1500" dirty="0">
                <a:solidFill>
                  <a:srgbClr val="808000"/>
                </a:solidFill>
                <a:latin typeface="Consolas"/>
              </a:rPr>
              <a:t>	</a:t>
            </a:r>
            <a:r>
              <a:rPr lang="en-US" sz="1500" b="1" dirty="0">
                <a:solidFill>
                  <a:srgbClr val="000080"/>
                </a:solidFill>
                <a:latin typeface="Consolas"/>
              </a:rPr>
              <a:t>public void </a:t>
            </a:r>
            <a:r>
              <a:rPr lang="en-US" sz="1500" dirty="0">
                <a:solidFill>
                  <a:srgbClr val="FF0000"/>
                </a:solidFill>
                <a:latin typeface="Consolas"/>
              </a:rPr>
              <a:t>apply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		Tuple key, 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TimeWindow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window, 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Iterable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&lt;Tuple2&lt;String, Integer&gt;&gt; persons,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		Collector&lt;Tuple3&lt;Integer, Long, Integer&gt;&gt; out) {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age = ((Tuple1&lt;Integer&gt;)key).f0;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500" b="1" dirty="0">
                <a:solidFill>
                  <a:srgbClr val="000080"/>
                </a:solidFill>
                <a:latin typeface="Consolas"/>
              </a:rPr>
              <a:t>for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(Tuple2&lt;String, Integer&gt; p : persons) {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++;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		}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500" dirty="0" err="1">
                <a:solidFill>
                  <a:srgbClr val="FF0000"/>
                </a:solidFill>
                <a:latin typeface="Consolas"/>
              </a:rPr>
              <a:t>out.collect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b="1" dirty="0">
                <a:solidFill>
                  <a:srgbClr val="000080"/>
                </a:solidFill>
                <a:latin typeface="Consolas"/>
              </a:rPr>
              <a:t>new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Tuple3&lt;&gt;(age,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window.getEnd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));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	}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91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70804" y="2845776"/>
            <a:ext cx="767198" cy="1108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 charset="0"/>
              </a:rPr>
              <a:t>Window State during Aggregation 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9815" y="312055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802" y="2476444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13930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70803" y="2845776"/>
            <a:ext cx="2000997" cy="1108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 charset="0"/>
              </a:rPr>
              <a:t>Window State during Aggregation 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9815" y="312055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7297" y="312055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802" y="2476444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78852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70802" y="2845776"/>
            <a:ext cx="3262789" cy="1108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 charset="0"/>
              </a:rPr>
              <a:t>Window State during Aggregation 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9815" y="312055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7297" y="312055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4779" y="313470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802" y="2476444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9709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70802" y="2845776"/>
            <a:ext cx="4510585" cy="1108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 charset="0"/>
              </a:rPr>
              <a:t>Window State during Aggregation 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9815" y="312055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7297" y="312055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4779" y="313470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832263" y="313470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802" y="2476444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43727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70802" y="2845776"/>
            <a:ext cx="4510585" cy="1108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 charset="0"/>
              </a:rPr>
              <a:t>Window State during Aggregation 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9815" y="312055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7297" y="312055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4779" y="313470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832263" y="313470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Notched Right Arrow 10"/>
          <p:cNvSpPr/>
          <p:nvPr/>
        </p:nvSpPr>
        <p:spPr>
          <a:xfrm>
            <a:off x="6098558" y="3235685"/>
            <a:ext cx="570954" cy="326225"/>
          </a:xfrm>
          <a:prstGeom prst="notched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78648" y="3125001"/>
            <a:ext cx="535997" cy="547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87030" y="3120559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34512" y="3101967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1994" y="3116117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70515" y="366815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window trigger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802" y="2476444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510852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Operations on Windowed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x-none" sz="2400" dirty="0">
                <a:latin typeface="Consolas"/>
                <a:cs typeface="Consolas"/>
              </a:rPr>
              <a:t>reduce(</a:t>
            </a:r>
            <a:r>
              <a:rPr lang="x-none" sz="2400" dirty="0" err="1">
                <a:latin typeface="Consolas"/>
                <a:cs typeface="Consolas"/>
              </a:rPr>
              <a:t>reduceFunction</a:t>
            </a:r>
            <a:r>
              <a:rPr lang="x-none" sz="2400" dirty="0">
                <a:latin typeface="Consolas"/>
                <a:cs typeface="Consolas"/>
              </a:rPr>
              <a:t>)</a:t>
            </a:r>
          </a:p>
          <a:p>
            <a:pPr lvl="1"/>
            <a:r>
              <a:rPr lang="x-none" dirty="0"/>
              <a:t>Apply a functional reduce function to the window</a:t>
            </a:r>
          </a:p>
          <a:p>
            <a:endParaRPr lang="en-US" sz="2400" dirty="0">
              <a:latin typeface="Consolas"/>
              <a:cs typeface="Consolas"/>
            </a:endParaRPr>
          </a:p>
          <a:p>
            <a:r>
              <a:rPr lang="x-none" sz="2400" dirty="0">
                <a:latin typeface="Consolas"/>
                <a:cs typeface="Consolas"/>
              </a:rPr>
              <a:t>fold(initialVal, </a:t>
            </a:r>
            <a:r>
              <a:rPr lang="x-none" sz="2400" dirty="0" err="1">
                <a:latin typeface="Consolas"/>
                <a:cs typeface="Consolas"/>
              </a:rPr>
              <a:t>foldFunction</a:t>
            </a:r>
            <a:r>
              <a:rPr lang="x-none" sz="2400" dirty="0">
                <a:latin typeface="Consolas"/>
                <a:cs typeface="Consolas"/>
              </a:rPr>
              <a:t>)</a:t>
            </a:r>
          </a:p>
          <a:p>
            <a:pPr lvl="1"/>
            <a:r>
              <a:rPr lang="x-none" dirty="0"/>
              <a:t>Apply a functional fold function with a specified initial value to the window</a:t>
            </a:r>
            <a:endParaRPr lang="en-US" dirty="0"/>
          </a:p>
          <a:p>
            <a:pPr>
              <a:spcBef>
                <a:spcPts val="2800"/>
              </a:spcBef>
            </a:pPr>
            <a:r>
              <a:rPr lang="x-none" dirty="0"/>
              <a:t>Aggregation functions</a:t>
            </a:r>
          </a:p>
          <a:p>
            <a:pPr lvl="1"/>
            <a:r>
              <a:rPr lang="x-none" sz="2400" dirty="0">
                <a:latin typeface="Consolas"/>
                <a:cs typeface="Consolas"/>
              </a:rPr>
              <a:t>sum()</a:t>
            </a:r>
            <a:r>
              <a:rPr lang="x-none" dirty="0"/>
              <a:t>, </a:t>
            </a:r>
            <a:r>
              <a:rPr lang="x-none" sz="2400" dirty="0">
                <a:latin typeface="Consolas"/>
                <a:cs typeface="Consolas"/>
              </a:rPr>
              <a:t>min()</a:t>
            </a:r>
            <a:r>
              <a:rPr lang="x-none" dirty="0"/>
              <a:t>, </a:t>
            </a:r>
            <a:r>
              <a:rPr lang="x-none" sz="2400" dirty="0">
                <a:latin typeface="Consolas"/>
                <a:cs typeface="Consolas"/>
              </a:rPr>
              <a:t>max()</a:t>
            </a:r>
            <a:r>
              <a:rPr lang="x-none" dirty="0"/>
              <a:t>, and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1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 charset="0"/>
              </a:rPr>
              <a:t>Incremental Aggregation 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98529" y="328524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39022" y="2827175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79915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 charset="0"/>
              </a:rPr>
              <a:t>Incremental Aggregation 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98529" y="328524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39022" y="2827175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29195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and Aggregates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7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 charset="0"/>
              </a:rPr>
              <a:t>Incremental Aggregation 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98529" y="328524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39022" y="2827175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730075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 charset="0"/>
              </a:rPr>
              <a:t>Incremental Aggregation 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98529" y="328524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39022" y="2827175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44394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 charset="0"/>
              </a:rPr>
              <a:t>Incremental Aggregation 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98529" y="3285249"/>
            <a:ext cx="535997" cy="547592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Notched Right Arrow 10"/>
          <p:cNvSpPr/>
          <p:nvPr/>
        </p:nvSpPr>
        <p:spPr>
          <a:xfrm>
            <a:off x="4162569" y="3408505"/>
            <a:ext cx="570954" cy="326225"/>
          </a:xfrm>
          <a:prstGeom prst="notched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42659" y="3285249"/>
            <a:ext cx="535997" cy="547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4526" y="384097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window trigger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39022" y="2827175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701659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Incremental Window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010" y="1310096"/>
            <a:ext cx="8793989" cy="524038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DataStream&lt;Tuple2&lt;String, Integer&gt;&gt; passengers = …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passengers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.</a:t>
            </a:r>
            <a:r>
              <a:rPr lang="en-US" sz="1100" dirty="0" err="1">
                <a:latin typeface="Consolas"/>
                <a:cs typeface="Consolas"/>
              </a:rPr>
              <a:t>keyBy</a:t>
            </a:r>
            <a:r>
              <a:rPr lang="en-US" sz="1100" dirty="0">
                <a:latin typeface="Consolas"/>
                <a:cs typeface="Consolas"/>
              </a:rPr>
              <a:t>(1)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.timeWindow(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Time.minutes(1), Time.seconds(10)</a:t>
            </a:r>
            <a:r>
              <a:rPr lang="en-US" sz="1100" dirty="0">
                <a:latin typeface="Consolas"/>
                <a:cs typeface="Consolas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.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apply</a:t>
            </a:r>
            <a:r>
              <a:rPr lang="en-US" sz="1100" dirty="0">
                <a:latin typeface="Consolas"/>
                <a:cs typeface="Consolas"/>
              </a:rPr>
              <a:t>(new Tuple3&lt;Integer</a:t>
            </a:r>
            <a:r>
              <a:rPr lang="en-US" sz="1100" dirty="0" smtClean="0">
                <a:latin typeface="Consolas"/>
                <a:cs typeface="Consolas"/>
              </a:rPr>
              <a:t>, Long, Integer</a:t>
            </a:r>
            <a:r>
              <a:rPr lang="en-US" sz="1100" dirty="0">
                <a:latin typeface="Consolas"/>
                <a:cs typeface="Consolas"/>
              </a:rPr>
              <a:t>&gt;(0, 0L, 0),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new MyFoldFunction(), new MyWindowFunction()</a:t>
            </a:r>
            <a:r>
              <a:rPr lang="en-US" sz="1100" dirty="0">
                <a:latin typeface="Consolas"/>
                <a:cs typeface="Consolas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b="1" dirty="0">
                <a:solidFill>
                  <a:srgbClr val="000080"/>
                </a:solidFill>
                <a:latin typeface="Consolas"/>
              </a:rPr>
              <a:t>private static class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MyFoldFunction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onsolas"/>
              </a:rPr>
              <a:t>implements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FoldFunction</a:t>
            </a:r>
            <a:r>
              <a:rPr lang="en-US" sz="1100" dirty="0">
                <a:latin typeface="Consolas"/>
                <a:cs typeface="Consolas"/>
              </a:rPr>
              <a:t>&lt;Tuple2&lt;String, Integer&gt;, Tuple3&lt;Integer</a:t>
            </a:r>
            <a:r>
              <a:rPr lang="en-US" sz="1100" dirty="0" smtClean="0">
                <a:latin typeface="Consolas"/>
                <a:cs typeface="Consolas"/>
              </a:rPr>
              <a:t>, Long, Integer</a:t>
            </a:r>
            <a:r>
              <a:rPr lang="en-US" sz="1100" dirty="0">
                <a:latin typeface="Consolas"/>
                <a:cs typeface="Consolas"/>
              </a:rPr>
              <a:t>&gt;&gt; {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</a:t>
            </a:r>
            <a:r>
              <a:rPr lang="en-US" sz="1100" b="1" dirty="0">
                <a:solidFill>
                  <a:srgbClr val="000080"/>
                </a:solidFill>
                <a:latin typeface="Consolas"/>
              </a:rPr>
              <a:t>public</a:t>
            </a:r>
            <a:r>
              <a:rPr lang="en-US" sz="1100" dirty="0">
                <a:latin typeface="Consolas"/>
                <a:cs typeface="Consolas"/>
              </a:rPr>
              <a:t> Tuple3&lt;</a:t>
            </a:r>
            <a:r>
              <a:rPr lang="en-US" sz="1100" dirty="0" err="1">
                <a:latin typeface="Consolas"/>
                <a:cs typeface="Consolas"/>
              </a:rPr>
              <a:t>Integer,Long,Integer</a:t>
            </a:r>
            <a:r>
              <a:rPr lang="en-US" sz="1100" dirty="0">
                <a:latin typeface="Consolas"/>
                <a:cs typeface="Consolas"/>
              </a:rPr>
              <a:t>&gt;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fold</a:t>
            </a:r>
            <a:r>
              <a:rPr lang="en-US" sz="1100" dirty="0">
                <a:latin typeface="Consolas"/>
                <a:cs typeface="Consolas"/>
              </a:rPr>
              <a:t>(Tuple3&lt;Integer</a:t>
            </a:r>
            <a:r>
              <a:rPr lang="en-US" sz="1100" dirty="0" smtClean="0">
                <a:latin typeface="Consolas"/>
                <a:cs typeface="Consolas"/>
              </a:rPr>
              <a:t>, Long, Integer</a:t>
            </a:r>
            <a:r>
              <a:rPr lang="en-US" sz="1100" dirty="0">
                <a:latin typeface="Consolas"/>
                <a:cs typeface="Consolas"/>
              </a:rPr>
              <a:t>&gt; acc, Tuple2&lt;String, Integer&gt; p)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  Integer count = acc.getField(2);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  acc.setField(2, count + 1);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  return acc;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b="1" dirty="0">
                <a:solidFill>
                  <a:srgbClr val="000080"/>
                </a:solidFill>
                <a:latin typeface="Consolas"/>
              </a:rPr>
              <a:t>private static class </a:t>
            </a:r>
            <a:r>
              <a:rPr lang="en-US" sz="1100" dirty="0" err="1">
                <a:solidFill>
                  <a:srgbClr val="FF0000"/>
                </a:solidFill>
                <a:latin typeface="Consolas"/>
                <a:cs typeface="Consolas"/>
              </a:rPr>
              <a:t>MyWindowFunction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</a:t>
            </a:r>
            <a:r>
              <a:rPr lang="en-US" sz="1100" dirty="0" smtClean="0">
                <a:latin typeface="Consolas"/>
                <a:cs typeface="Consolas"/>
              </a:rPr>
              <a:t>  </a:t>
            </a:r>
            <a:r>
              <a:rPr lang="en-US" sz="1100" b="1" dirty="0" smtClean="0">
                <a:solidFill>
                  <a:srgbClr val="000080"/>
                </a:solidFill>
                <a:latin typeface="Consolas"/>
              </a:rPr>
              <a:t>implements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WindowFunction</a:t>
            </a:r>
            <a:r>
              <a:rPr lang="en-US" sz="1100" dirty="0">
                <a:latin typeface="Consolas"/>
                <a:cs typeface="Consolas"/>
              </a:rPr>
              <a:t>&lt;Tuple3&lt;</a:t>
            </a:r>
            <a:r>
              <a:rPr lang="en-US" sz="1100" dirty="0" err="1">
                <a:latin typeface="Consolas"/>
                <a:cs typeface="Consolas"/>
              </a:rPr>
              <a:t>Integer</a:t>
            </a:r>
            <a:r>
              <a:rPr lang="en-US" sz="1100" dirty="0" err="1" smtClean="0">
                <a:latin typeface="Consolas"/>
                <a:cs typeface="Consolas"/>
              </a:rPr>
              <a:t>,Long,Integer</a:t>
            </a:r>
            <a:r>
              <a:rPr lang="en-US" sz="1100" dirty="0">
                <a:latin typeface="Consolas"/>
                <a:cs typeface="Consolas"/>
              </a:rPr>
              <a:t>&gt;, Tuple3&lt;</a:t>
            </a:r>
            <a:r>
              <a:rPr lang="en-US" sz="1100" dirty="0" err="1">
                <a:latin typeface="Consolas"/>
                <a:cs typeface="Consolas"/>
              </a:rPr>
              <a:t>Integer</a:t>
            </a:r>
            <a:r>
              <a:rPr lang="en-US" sz="1100" dirty="0" err="1" smtClean="0">
                <a:latin typeface="Consolas"/>
                <a:cs typeface="Consolas"/>
              </a:rPr>
              <a:t>,Long,Integer</a:t>
            </a:r>
            <a:r>
              <a:rPr lang="en-US" sz="1100" dirty="0">
                <a:latin typeface="Consolas"/>
                <a:cs typeface="Consolas"/>
              </a:rPr>
              <a:t>&gt;, Integer, TimeWindow&gt;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</a:t>
            </a:r>
            <a:r>
              <a:rPr lang="en-US" sz="1100" b="1" dirty="0">
                <a:solidFill>
                  <a:srgbClr val="000080"/>
                </a:solidFill>
                <a:latin typeface="Consolas"/>
              </a:rPr>
              <a:t>public void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apply</a:t>
            </a:r>
            <a:r>
              <a:rPr lang="en-US" sz="1100" dirty="0">
                <a:latin typeface="Consolas"/>
                <a:cs typeface="Consolas"/>
              </a:rPr>
              <a:t>(Integer age_key,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                </a:t>
            </a:r>
            <a:r>
              <a:rPr lang="en-US" sz="1100" dirty="0" err="1">
                <a:latin typeface="Consolas"/>
                <a:cs typeface="Consolas"/>
              </a:rPr>
              <a:t>TimeWindow</a:t>
            </a:r>
            <a:r>
              <a:rPr lang="en-US" sz="1100" dirty="0">
                <a:latin typeface="Consolas"/>
                <a:cs typeface="Consolas"/>
              </a:rPr>
              <a:t> window,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                Iterable&lt;Tuple3&lt;</a:t>
            </a:r>
            <a:r>
              <a:rPr lang="en-US" sz="1100" dirty="0" err="1">
                <a:latin typeface="Consolas"/>
                <a:cs typeface="Consolas"/>
              </a:rPr>
              <a:t>Integer,Long</a:t>
            </a:r>
            <a:r>
              <a:rPr lang="en-US" sz="1100" dirty="0">
                <a:latin typeface="Consolas"/>
                <a:cs typeface="Consolas"/>
              </a:rPr>
              <a:t>,Integer&gt;&gt; counts,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                Collector&lt;Tuple3&lt;</a:t>
            </a:r>
            <a:r>
              <a:rPr lang="en-US" sz="1100" dirty="0" err="1">
                <a:latin typeface="Consolas"/>
                <a:cs typeface="Consolas"/>
              </a:rPr>
              <a:t>Integer,Long</a:t>
            </a:r>
            <a:r>
              <a:rPr lang="en-US" sz="1100" dirty="0">
                <a:latin typeface="Consolas"/>
                <a:cs typeface="Consolas"/>
              </a:rPr>
              <a:t>,Integer&gt;&gt; out)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Integer count = counts.iterator().next().getField(2);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out.collect</a:t>
            </a:r>
            <a:r>
              <a:rPr lang="en-US" sz="1100" dirty="0">
                <a:latin typeface="Consolas"/>
                <a:cs typeface="Consolas"/>
              </a:rPr>
              <a:t>(new Tuple3&lt;</a:t>
            </a:r>
            <a:r>
              <a:rPr lang="en-US" sz="1100" dirty="0" err="1">
                <a:latin typeface="Consolas"/>
                <a:cs typeface="Consolas"/>
              </a:rPr>
              <a:t>Integer,Long</a:t>
            </a:r>
            <a:r>
              <a:rPr lang="en-US" sz="1100" dirty="0">
                <a:latin typeface="Consolas"/>
                <a:cs typeface="Consolas"/>
              </a:rPr>
              <a:t>,Integer&gt;(age_key, window.getEnd(), count));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96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Incremental Window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010" y="1310096"/>
            <a:ext cx="8793990" cy="524038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DataStream&lt;Tuple2&lt;String, Integer&gt;&gt; passengers = …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passengers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.</a:t>
            </a:r>
            <a:r>
              <a:rPr lang="en-US" sz="1100" dirty="0" err="1">
                <a:latin typeface="Consolas"/>
                <a:cs typeface="Consolas"/>
              </a:rPr>
              <a:t>keyBy</a:t>
            </a:r>
            <a:r>
              <a:rPr lang="en-US" sz="1100" dirty="0">
                <a:latin typeface="Consolas"/>
                <a:cs typeface="Consolas"/>
              </a:rPr>
              <a:t>(1)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.</a:t>
            </a:r>
            <a:r>
              <a:rPr lang="en-US" sz="1100" dirty="0" err="1">
                <a:latin typeface="Consolas"/>
                <a:cs typeface="Consolas"/>
              </a:rPr>
              <a:t>timeWindow</a:t>
            </a:r>
            <a:r>
              <a:rPr lang="en-US" sz="1100" dirty="0">
                <a:latin typeface="Consolas"/>
                <a:cs typeface="Consolas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Time.minutes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(1), 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Time.seconds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(10)</a:t>
            </a:r>
            <a:r>
              <a:rPr lang="en-US" sz="1100" dirty="0">
                <a:latin typeface="Consolas"/>
                <a:cs typeface="Consolas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.apply(new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Tuple3&lt;Integer</a:t>
            </a:r>
            <a:r>
              <a:rPr lang="en-US" sz="1100" dirty="0" smtClean="0">
                <a:solidFill>
                  <a:srgbClr val="FF0000"/>
                </a:solidFill>
                <a:latin typeface="Consolas"/>
                <a:cs typeface="Consolas"/>
              </a:rPr>
              <a:t>, Long, Integer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&gt;</a:t>
            </a:r>
            <a:r>
              <a:rPr lang="en-US" sz="1100" dirty="0">
                <a:latin typeface="Consolas"/>
                <a:cs typeface="Consolas"/>
              </a:rPr>
              <a:t>(0, 0L, 0), new </a:t>
            </a:r>
            <a:r>
              <a:rPr lang="en-US" sz="1100" dirty="0" err="1">
                <a:latin typeface="Consolas"/>
                <a:cs typeface="Consolas"/>
              </a:rPr>
              <a:t>MyFoldFunction</a:t>
            </a:r>
            <a:r>
              <a:rPr lang="en-US" sz="1100" dirty="0">
                <a:latin typeface="Consolas"/>
                <a:cs typeface="Consolas"/>
              </a:rPr>
              <a:t>(), new </a:t>
            </a:r>
            <a:r>
              <a:rPr lang="en-US" sz="1100" dirty="0" err="1">
                <a:latin typeface="Consolas"/>
                <a:cs typeface="Consolas"/>
              </a:rPr>
              <a:t>MyWindowFunction</a:t>
            </a:r>
            <a:r>
              <a:rPr lang="en-US" sz="1100" dirty="0">
                <a:latin typeface="Consolas"/>
                <a:cs typeface="Consolas"/>
              </a:rPr>
              <a:t>())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b="1" dirty="0">
                <a:solidFill>
                  <a:srgbClr val="000080"/>
                </a:solidFill>
                <a:latin typeface="Consolas"/>
              </a:rPr>
              <a:t>private static class </a:t>
            </a:r>
            <a:r>
              <a:rPr lang="en-US" sz="1100" dirty="0" err="1">
                <a:latin typeface="Consolas"/>
                <a:cs typeface="Consolas"/>
              </a:rPr>
              <a:t>MyFoldFunction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onsolas"/>
              </a:rPr>
              <a:t>implements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err="1">
                <a:latin typeface="Consolas"/>
                <a:cs typeface="Consolas"/>
              </a:rPr>
              <a:t>FoldFunction</a:t>
            </a:r>
            <a:r>
              <a:rPr lang="en-US" sz="1100" dirty="0">
                <a:latin typeface="Consolas"/>
                <a:cs typeface="Consolas"/>
              </a:rPr>
              <a:t>&lt;Tuple2&lt;String, Integer&gt;,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Tuple3&lt;Integer</a:t>
            </a:r>
            <a:r>
              <a:rPr lang="en-US" sz="1100" dirty="0" smtClean="0">
                <a:solidFill>
                  <a:srgbClr val="FF0000"/>
                </a:solidFill>
                <a:latin typeface="Consolas"/>
                <a:cs typeface="Consolas"/>
              </a:rPr>
              <a:t>, Long, Integer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&gt;</a:t>
            </a:r>
            <a:r>
              <a:rPr lang="en-US" sz="1100" dirty="0">
                <a:latin typeface="Consolas"/>
                <a:cs typeface="Consolas"/>
              </a:rPr>
              <a:t>&gt; {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</a:t>
            </a:r>
            <a:r>
              <a:rPr lang="en-US" sz="1100" b="1" dirty="0">
                <a:solidFill>
                  <a:srgbClr val="000080"/>
                </a:solidFill>
                <a:latin typeface="Consolas"/>
              </a:rPr>
              <a:t>public</a:t>
            </a:r>
            <a:r>
              <a:rPr lang="en-US" sz="1100" dirty="0">
                <a:latin typeface="Consolas"/>
                <a:cs typeface="Consolas"/>
              </a:rPr>
              <a:t> Tuple3&lt;</a:t>
            </a:r>
            <a:r>
              <a:rPr lang="en-US" sz="1100" dirty="0" err="1">
                <a:latin typeface="Consolas"/>
                <a:cs typeface="Consolas"/>
              </a:rPr>
              <a:t>Integer,Long,Integer</a:t>
            </a:r>
            <a:r>
              <a:rPr lang="en-US" sz="1100" dirty="0">
                <a:latin typeface="Consolas"/>
                <a:cs typeface="Consolas"/>
              </a:rPr>
              <a:t>&gt; fold(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Tuple3&lt;Integer</a:t>
            </a:r>
            <a:r>
              <a:rPr lang="en-US" sz="1100" dirty="0" smtClean="0">
                <a:solidFill>
                  <a:srgbClr val="FF0000"/>
                </a:solidFill>
                <a:latin typeface="Consolas"/>
                <a:cs typeface="Consolas"/>
              </a:rPr>
              <a:t>, Long, Integer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&gt;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, Tuple2&lt;String, Integer&gt; p)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  Integer count = </a:t>
            </a:r>
            <a:r>
              <a:rPr lang="en-US" sz="1100" dirty="0" err="1">
                <a:latin typeface="Consolas"/>
                <a:cs typeface="Consolas"/>
              </a:rPr>
              <a:t>acc.getField</a:t>
            </a:r>
            <a:r>
              <a:rPr lang="en-US" sz="1100" dirty="0">
                <a:latin typeface="Consolas"/>
                <a:cs typeface="Consolas"/>
              </a:rPr>
              <a:t>(2);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  </a:t>
            </a:r>
            <a:r>
              <a:rPr lang="en-US" sz="1100" dirty="0" err="1">
                <a:latin typeface="Consolas"/>
                <a:cs typeface="Consolas"/>
              </a:rPr>
              <a:t>acc.setField</a:t>
            </a:r>
            <a:r>
              <a:rPr lang="en-US" sz="1100" dirty="0">
                <a:latin typeface="Consolas"/>
                <a:cs typeface="Consolas"/>
              </a:rPr>
              <a:t>(2, count + 1);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  return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b="1" dirty="0">
                <a:solidFill>
                  <a:srgbClr val="000080"/>
                </a:solidFill>
                <a:latin typeface="Consolas"/>
              </a:rPr>
              <a:t>private static class </a:t>
            </a:r>
            <a:r>
              <a:rPr lang="en-US" sz="1100" dirty="0" err="1">
                <a:latin typeface="Consolas"/>
                <a:cs typeface="Consolas"/>
              </a:rPr>
              <a:t>MyWindowFunction</a:t>
            </a:r>
            <a:r>
              <a:rPr lang="en-US" sz="1100" dirty="0">
                <a:latin typeface="Consolas"/>
                <a:cs typeface="Consolas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onsolas"/>
              </a:rPr>
              <a:t>implements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err="1">
                <a:latin typeface="Consolas"/>
                <a:cs typeface="Consolas"/>
              </a:rPr>
              <a:t>WindowFunction</a:t>
            </a:r>
            <a:r>
              <a:rPr lang="en-US" sz="1100" dirty="0">
                <a:latin typeface="Consolas"/>
                <a:cs typeface="Consolas"/>
              </a:rPr>
              <a:t>&lt;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Tuple3&lt;</a:t>
            </a:r>
            <a:r>
              <a:rPr lang="en-US" sz="1100" dirty="0" err="1">
                <a:solidFill>
                  <a:srgbClr val="FF0000"/>
                </a:solidFill>
                <a:latin typeface="Consolas"/>
                <a:cs typeface="Consolas"/>
              </a:rPr>
              <a:t>Integer,Long,Integer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&gt;</a:t>
            </a:r>
            <a:r>
              <a:rPr lang="en-US" sz="1100" dirty="0">
                <a:latin typeface="Consolas"/>
                <a:cs typeface="Consolas"/>
              </a:rPr>
              <a:t>,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Tuple3&lt;</a:t>
            </a:r>
            <a:r>
              <a:rPr lang="en-US" sz="1100" dirty="0" err="1">
                <a:solidFill>
                  <a:srgbClr val="FF0000"/>
                </a:solidFill>
                <a:latin typeface="Consolas"/>
                <a:cs typeface="Consolas"/>
              </a:rPr>
              <a:t>Integer,Long,Integer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&gt;</a:t>
            </a:r>
            <a:r>
              <a:rPr lang="en-US" sz="1100" dirty="0">
                <a:latin typeface="Consolas"/>
                <a:cs typeface="Consolas"/>
              </a:rPr>
              <a:t>, Integer, </a:t>
            </a:r>
            <a:r>
              <a:rPr lang="en-US" sz="1100" dirty="0" err="1">
                <a:latin typeface="Consolas"/>
                <a:cs typeface="Consolas"/>
              </a:rPr>
              <a:t>TimeWindow</a:t>
            </a:r>
            <a:r>
              <a:rPr lang="en-US" sz="1100" dirty="0">
                <a:latin typeface="Consolas"/>
                <a:cs typeface="Consolas"/>
              </a:rPr>
              <a:t>&gt;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</a:t>
            </a:r>
            <a:r>
              <a:rPr lang="en-US" sz="1100" b="1" dirty="0">
                <a:solidFill>
                  <a:srgbClr val="000080"/>
                </a:solidFill>
                <a:latin typeface="Consolas"/>
              </a:rPr>
              <a:t>public void </a:t>
            </a:r>
            <a:r>
              <a:rPr lang="en-US" sz="1100" dirty="0">
                <a:latin typeface="Consolas"/>
                <a:cs typeface="Consolas"/>
              </a:rPr>
              <a:t>apply(Integer </a:t>
            </a:r>
            <a:r>
              <a:rPr lang="en-US" sz="1100" dirty="0" err="1">
                <a:latin typeface="Consolas"/>
                <a:cs typeface="Consolas"/>
              </a:rPr>
              <a:t>age_key</a:t>
            </a:r>
            <a:r>
              <a:rPr lang="en-US" sz="1100" dirty="0">
                <a:latin typeface="Consolas"/>
                <a:cs typeface="Consolas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                </a:t>
            </a:r>
            <a:r>
              <a:rPr lang="en-US" sz="1100" dirty="0" err="1">
                <a:latin typeface="Consolas"/>
                <a:cs typeface="Consolas"/>
              </a:rPr>
              <a:t>TimeWindow</a:t>
            </a:r>
            <a:r>
              <a:rPr lang="en-US" sz="1100" dirty="0">
                <a:latin typeface="Consolas"/>
                <a:cs typeface="Consolas"/>
              </a:rPr>
              <a:t> window,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                </a:t>
            </a:r>
            <a:r>
              <a:rPr lang="en-US" sz="1100" dirty="0" err="1">
                <a:latin typeface="Consolas"/>
                <a:cs typeface="Consolas"/>
              </a:rPr>
              <a:t>Iterable</a:t>
            </a:r>
            <a:r>
              <a:rPr lang="en-US" sz="1100" dirty="0">
                <a:latin typeface="Consolas"/>
                <a:cs typeface="Consolas"/>
              </a:rPr>
              <a:t>&lt;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Tuple3&lt;</a:t>
            </a:r>
            <a:r>
              <a:rPr lang="en-US" sz="1100" dirty="0" err="1">
                <a:solidFill>
                  <a:srgbClr val="FF0000"/>
                </a:solidFill>
                <a:latin typeface="Consolas"/>
                <a:cs typeface="Consolas"/>
              </a:rPr>
              <a:t>Integer,Long,Integer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&gt;</a:t>
            </a:r>
            <a:r>
              <a:rPr lang="en-US" sz="1100" dirty="0">
                <a:latin typeface="Consolas"/>
                <a:cs typeface="Consolas"/>
              </a:rPr>
              <a:t>&gt; counts,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                Collector&lt;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Tuple3&lt;</a:t>
            </a:r>
            <a:r>
              <a:rPr lang="en-US" sz="1100" dirty="0" err="1">
                <a:solidFill>
                  <a:srgbClr val="FF0000"/>
                </a:solidFill>
                <a:latin typeface="Consolas"/>
                <a:cs typeface="Consolas"/>
              </a:rPr>
              <a:t>Integer,Long,Integer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&gt;</a:t>
            </a:r>
            <a:r>
              <a:rPr lang="en-US" sz="1100" dirty="0">
                <a:latin typeface="Consolas"/>
                <a:cs typeface="Consolas"/>
              </a:rPr>
              <a:t>&gt; out)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Integer count = </a:t>
            </a:r>
            <a:r>
              <a:rPr lang="en-US" sz="1100" dirty="0" err="1">
                <a:latin typeface="Consolas"/>
                <a:cs typeface="Consolas"/>
              </a:rPr>
              <a:t>counts.iterator</a:t>
            </a:r>
            <a:r>
              <a:rPr lang="en-US" sz="1100" dirty="0">
                <a:latin typeface="Consolas"/>
                <a:cs typeface="Consolas"/>
              </a:rPr>
              <a:t>().next().</a:t>
            </a:r>
            <a:r>
              <a:rPr lang="en-US" sz="1100" dirty="0" err="1">
                <a:latin typeface="Consolas"/>
                <a:cs typeface="Consolas"/>
              </a:rPr>
              <a:t>getField</a:t>
            </a:r>
            <a:r>
              <a:rPr lang="en-US" sz="1100" dirty="0">
                <a:latin typeface="Consolas"/>
                <a:cs typeface="Consolas"/>
              </a:rPr>
              <a:t>(2);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  <a:r>
              <a:rPr lang="en-US" sz="1100" dirty="0" err="1">
                <a:latin typeface="Consolas"/>
                <a:cs typeface="Consolas"/>
              </a:rPr>
              <a:t>out.collect</a:t>
            </a:r>
            <a:r>
              <a:rPr lang="en-US" sz="1100" dirty="0">
                <a:latin typeface="Consolas"/>
                <a:cs typeface="Consolas"/>
              </a:rPr>
              <a:t>(new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Tuple3&lt;</a:t>
            </a:r>
            <a:r>
              <a:rPr lang="en-US" sz="1100" dirty="0" err="1">
                <a:solidFill>
                  <a:srgbClr val="FF0000"/>
                </a:solidFill>
                <a:latin typeface="Consolas"/>
                <a:cs typeface="Consolas"/>
              </a:rPr>
              <a:t>Integer,Long,Integer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&gt;</a:t>
            </a:r>
            <a:r>
              <a:rPr lang="en-US" sz="1100" dirty="0">
                <a:latin typeface="Consolas"/>
                <a:cs typeface="Consolas"/>
              </a:rPr>
              <a:t>(</a:t>
            </a:r>
            <a:r>
              <a:rPr lang="en-US" sz="1100" dirty="0" err="1">
                <a:latin typeface="Consolas"/>
                <a:cs typeface="Consolas"/>
              </a:rPr>
              <a:t>age_key</a:t>
            </a:r>
            <a:r>
              <a:rPr lang="en-US" sz="1100" dirty="0">
                <a:latin typeface="Consolas"/>
                <a:cs typeface="Consolas"/>
              </a:rPr>
              <a:t>, </a:t>
            </a:r>
            <a:r>
              <a:rPr lang="en-US" sz="1100" dirty="0" err="1">
                <a:latin typeface="Consolas"/>
                <a:cs typeface="Consolas"/>
              </a:rPr>
              <a:t>window.getEnd</a:t>
            </a:r>
            <a:r>
              <a:rPr lang="en-US" sz="1100" dirty="0">
                <a:latin typeface="Consolas"/>
                <a:cs typeface="Consolas"/>
              </a:rPr>
              <a:t>(), count));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63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Custom window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x-none" sz="2800" dirty="0"/>
              <a:t>The DataStream API allows you to define very custom window logic</a:t>
            </a:r>
          </a:p>
          <a:p>
            <a:endParaRPr lang="en-US" sz="2400" dirty="0">
              <a:latin typeface="Consolas"/>
              <a:cs typeface="Consolas"/>
            </a:endParaRPr>
          </a:p>
          <a:p>
            <a:r>
              <a:rPr lang="x-none" sz="2800" dirty="0" err="1"/>
              <a:t>GlobalWindows</a:t>
            </a:r>
          </a:p>
          <a:p>
            <a:pPr lvl="1"/>
            <a:r>
              <a:rPr lang="x-none" sz="2400" dirty="0"/>
              <a:t>a flexible, low-level window assignment scheme that can be used to implement custom windowing behaviors</a:t>
            </a:r>
          </a:p>
          <a:p>
            <a:pPr lvl="1"/>
            <a:r>
              <a:rPr lang="x-none" sz="2400" dirty="0"/>
              <a:t>only useful if you explicitly specify triggering, otherwise nothing will happen</a:t>
            </a:r>
            <a:endParaRPr lang="x-none" dirty="0"/>
          </a:p>
          <a:p>
            <a:pPr lvl="1"/>
            <a:endParaRPr lang="en-US" dirty="0"/>
          </a:p>
          <a:p>
            <a:r>
              <a:rPr lang="x-none" sz="2800" dirty="0"/>
              <a:t>Trigger </a:t>
            </a:r>
          </a:p>
          <a:p>
            <a:pPr lvl="1"/>
            <a:r>
              <a:rPr lang="x-none" sz="2400" dirty="0"/>
              <a:t>defines when to evaluate a window</a:t>
            </a:r>
          </a:p>
          <a:p>
            <a:pPr lvl="1"/>
            <a:r>
              <a:rPr lang="x-none" sz="2400" dirty="0"/>
              <a:t>whether to purge the window or not</a:t>
            </a:r>
          </a:p>
          <a:p>
            <a:pPr lvl="1"/>
            <a:endParaRPr lang="en-US" dirty="0"/>
          </a:p>
          <a:p>
            <a:r>
              <a:rPr lang="x-none" i="1" dirty="0"/>
              <a:t>Careful!</a:t>
            </a:r>
            <a:r>
              <a:rPr lang="x-none" dirty="0"/>
              <a:t> This part of the API requires a good understanding of the windowing mechanism!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05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Time Explicitly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76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141"/>
          <p:cNvGrpSpPr/>
          <p:nvPr/>
        </p:nvGrpSpPr>
        <p:grpSpPr>
          <a:xfrm>
            <a:off x="1380695" y="2136610"/>
            <a:ext cx="6392090" cy="3136719"/>
            <a:chOff x="342288" y="1161297"/>
            <a:chExt cx="4726118" cy="2319196"/>
          </a:xfrm>
        </p:grpSpPr>
        <p:sp>
          <p:nvSpPr>
            <p:cNvPr id="6" name="Flussdiagramm: Datenträger mit direktem Zugriff 72"/>
            <p:cNvSpPr/>
            <p:nvPr/>
          </p:nvSpPr>
          <p:spPr>
            <a:xfrm>
              <a:off x="1837610" y="1697212"/>
              <a:ext cx="589548" cy="180474"/>
            </a:xfrm>
            <a:prstGeom prst="flowChartMagneticDrum">
              <a:avLst/>
            </a:prstGeom>
            <a:solidFill>
              <a:srgbClr val="FFC000">
                <a:lumMod val="60000"/>
                <a:lumOff val="4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Flussdiagramm: Datenträger mit direktem Zugriff 73"/>
            <p:cNvSpPr/>
            <p:nvPr/>
          </p:nvSpPr>
          <p:spPr>
            <a:xfrm>
              <a:off x="1837610" y="2434547"/>
              <a:ext cx="589548" cy="180474"/>
            </a:xfrm>
            <a:prstGeom prst="flowChartMagneticDrum">
              <a:avLst/>
            </a:prstGeom>
            <a:solidFill>
              <a:srgbClr val="FFC000">
                <a:lumMod val="60000"/>
                <a:lumOff val="4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8" name="Gruppieren 74"/>
            <p:cNvGrpSpPr/>
            <p:nvPr/>
          </p:nvGrpSpPr>
          <p:grpSpPr>
            <a:xfrm>
              <a:off x="626473" y="2225791"/>
              <a:ext cx="447826" cy="625743"/>
              <a:chOff x="1584237" y="2799013"/>
              <a:chExt cx="447826" cy="625743"/>
            </a:xfrm>
          </p:grpSpPr>
          <p:sp>
            <p:nvSpPr>
              <p:cNvPr id="59" name="Ellipse 75"/>
              <p:cNvSpPr/>
              <p:nvPr/>
            </p:nvSpPr>
            <p:spPr>
              <a:xfrm>
                <a:off x="1776870" y="2915027"/>
                <a:ext cx="72232" cy="7223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0" name="Gerader Verbinder 76"/>
              <p:cNvCxnSpPr>
                <a:stCxn id="59" idx="4"/>
              </p:cNvCxnSpPr>
              <p:nvPr/>
            </p:nvCxnSpPr>
            <p:spPr>
              <a:xfrm>
                <a:off x="1812986" y="2987259"/>
                <a:ext cx="0" cy="11074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1" name="Gerader Verbinder 77"/>
              <p:cNvCxnSpPr/>
              <p:nvPr/>
            </p:nvCxnSpPr>
            <p:spPr>
              <a:xfrm flipH="1">
                <a:off x="1673225" y="3077620"/>
                <a:ext cx="139761" cy="347136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2" name="Gerader Verbinder 78"/>
              <p:cNvCxnSpPr/>
              <p:nvPr/>
            </p:nvCxnSpPr>
            <p:spPr>
              <a:xfrm>
                <a:off x="1812986" y="3077620"/>
                <a:ext cx="139761" cy="347136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3" name="Gerader Verbinder 79"/>
              <p:cNvCxnSpPr/>
              <p:nvPr/>
            </p:nvCxnSpPr>
            <p:spPr>
              <a:xfrm>
                <a:off x="1757363" y="3206750"/>
                <a:ext cx="107156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4" name="Gerader Verbinder 80"/>
              <p:cNvCxnSpPr/>
              <p:nvPr/>
            </p:nvCxnSpPr>
            <p:spPr>
              <a:xfrm>
                <a:off x="1738313" y="3273425"/>
                <a:ext cx="15240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5" name="Gerader Verbinder 81"/>
              <p:cNvCxnSpPr/>
              <p:nvPr/>
            </p:nvCxnSpPr>
            <p:spPr>
              <a:xfrm>
                <a:off x="1714500" y="3330575"/>
                <a:ext cx="195263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6" name="Gerader Verbinder 82"/>
              <p:cNvCxnSpPr/>
              <p:nvPr/>
            </p:nvCxnSpPr>
            <p:spPr>
              <a:xfrm>
                <a:off x="1690688" y="3387725"/>
                <a:ext cx="250031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67" name="Gruppieren 83"/>
              <p:cNvGrpSpPr/>
              <p:nvPr/>
            </p:nvGrpSpPr>
            <p:grpSpPr>
              <a:xfrm>
                <a:off x="1637566" y="2803818"/>
                <a:ext cx="394497" cy="278607"/>
                <a:chOff x="1637566" y="2803818"/>
                <a:chExt cx="394497" cy="278607"/>
              </a:xfrm>
            </p:grpSpPr>
            <p:sp>
              <p:nvSpPr>
                <p:cNvPr id="72" name="Bogen 88"/>
                <p:cNvSpPr/>
                <p:nvPr/>
              </p:nvSpPr>
              <p:spPr>
                <a:xfrm rot="2621956">
                  <a:off x="1637566" y="2803818"/>
                  <a:ext cx="278607" cy="278607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Bogen 89"/>
                <p:cNvSpPr/>
                <p:nvPr/>
              </p:nvSpPr>
              <p:spPr>
                <a:xfrm rot="2621956">
                  <a:off x="1695511" y="2803818"/>
                  <a:ext cx="278607" cy="278607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Bogen 90"/>
                <p:cNvSpPr/>
                <p:nvPr/>
              </p:nvSpPr>
              <p:spPr>
                <a:xfrm rot="2621956">
                  <a:off x="1753456" y="2803818"/>
                  <a:ext cx="278607" cy="278607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8" name="Gruppieren 84"/>
              <p:cNvGrpSpPr/>
              <p:nvPr/>
            </p:nvGrpSpPr>
            <p:grpSpPr>
              <a:xfrm rot="10800000">
                <a:off x="1584237" y="2799013"/>
                <a:ext cx="394497" cy="278607"/>
                <a:chOff x="1637566" y="2803818"/>
                <a:chExt cx="394497" cy="278607"/>
              </a:xfrm>
            </p:grpSpPr>
            <p:sp>
              <p:nvSpPr>
                <p:cNvPr id="69" name="Bogen 85"/>
                <p:cNvSpPr/>
                <p:nvPr/>
              </p:nvSpPr>
              <p:spPr>
                <a:xfrm rot="2621956">
                  <a:off x="1637566" y="2803818"/>
                  <a:ext cx="278607" cy="278607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Bogen 86"/>
                <p:cNvSpPr/>
                <p:nvPr/>
              </p:nvSpPr>
              <p:spPr>
                <a:xfrm rot="2621956">
                  <a:off x="1695511" y="2803818"/>
                  <a:ext cx="278607" cy="278607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Bogen 87"/>
                <p:cNvSpPr/>
                <p:nvPr/>
              </p:nvSpPr>
              <p:spPr>
                <a:xfrm rot="2621956">
                  <a:off x="1753456" y="2803818"/>
                  <a:ext cx="278607" cy="278607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" name="Gruppieren 91"/>
            <p:cNvGrpSpPr/>
            <p:nvPr/>
          </p:nvGrpSpPr>
          <p:grpSpPr>
            <a:xfrm>
              <a:off x="672703" y="1519147"/>
              <a:ext cx="360948" cy="529389"/>
              <a:chOff x="2063416" y="2412332"/>
              <a:chExt cx="360948" cy="529389"/>
            </a:xfrm>
          </p:grpSpPr>
          <p:sp>
            <p:nvSpPr>
              <p:cNvPr id="54" name="Abgerundetes Rechteck 92"/>
              <p:cNvSpPr/>
              <p:nvPr/>
            </p:nvSpPr>
            <p:spPr>
              <a:xfrm>
                <a:off x="2063416" y="2412332"/>
                <a:ext cx="360948" cy="529389"/>
              </a:xfrm>
              <a:prstGeom prst="round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hteck 93"/>
              <p:cNvSpPr/>
              <p:nvPr/>
            </p:nvSpPr>
            <p:spPr>
              <a:xfrm>
                <a:off x="2105026" y="2478505"/>
                <a:ext cx="277228" cy="45719"/>
              </a:xfrm>
              <a:prstGeom prst="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hteck 94"/>
              <p:cNvSpPr/>
              <p:nvPr/>
            </p:nvSpPr>
            <p:spPr>
              <a:xfrm>
                <a:off x="2105026" y="2544678"/>
                <a:ext cx="277228" cy="45719"/>
              </a:xfrm>
              <a:prstGeom prst="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hteck 95"/>
              <p:cNvSpPr/>
              <p:nvPr/>
            </p:nvSpPr>
            <p:spPr>
              <a:xfrm>
                <a:off x="2105026" y="2610851"/>
                <a:ext cx="277228" cy="45719"/>
              </a:xfrm>
              <a:prstGeom prst="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hteck 96"/>
              <p:cNvSpPr/>
              <p:nvPr/>
            </p:nvSpPr>
            <p:spPr>
              <a:xfrm>
                <a:off x="2105026" y="2677024"/>
                <a:ext cx="277228" cy="45719"/>
              </a:xfrm>
              <a:prstGeom prst="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Textfeld 97"/>
            <p:cNvSpPr txBox="1"/>
            <p:nvPr/>
          </p:nvSpPr>
          <p:spPr>
            <a:xfrm>
              <a:off x="342288" y="1230547"/>
              <a:ext cx="1005487" cy="204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 Producer</a:t>
              </a:r>
            </a:p>
          </p:txBody>
        </p:sp>
        <p:sp>
          <p:nvSpPr>
            <p:cNvPr id="11" name="Textfeld 98"/>
            <p:cNvSpPr txBox="1"/>
            <p:nvPr/>
          </p:nvSpPr>
          <p:spPr>
            <a:xfrm>
              <a:off x="1584334" y="1230547"/>
              <a:ext cx="1036113" cy="204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Message Queue</a:t>
              </a:r>
            </a:p>
          </p:txBody>
        </p:sp>
        <p:sp>
          <p:nvSpPr>
            <p:cNvPr id="12" name="Ellipse 99"/>
            <p:cNvSpPr/>
            <p:nvPr/>
          </p:nvSpPr>
          <p:spPr>
            <a:xfrm>
              <a:off x="3194944" y="1613750"/>
              <a:ext cx="324853" cy="324853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Textfeld 100"/>
            <p:cNvSpPr txBox="1"/>
            <p:nvPr/>
          </p:nvSpPr>
          <p:spPr>
            <a:xfrm>
              <a:off x="2936502" y="1161297"/>
              <a:ext cx="841738" cy="341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2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Flink</a:t>
              </a:r>
              <a:br>
                <a:rPr lang="en-US" sz="12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 Source</a:t>
              </a:r>
            </a:p>
          </p:txBody>
        </p:sp>
        <p:sp>
          <p:nvSpPr>
            <p:cNvPr id="14" name="Textfeld 101"/>
            <p:cNvSpPr txBox="1"/>
            <p:nvPr/>
          </p:nvSpPr>
          <p:spPr>
            <a:xfrm>
              <a:off x="3791420" y="1161297"/>
              <a:ext cx="1132493" cy="341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2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Flink</a:t>
              </a:r>
              <a:br>
                <a:rPr lang="en-US" sz="12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Window Operator</a:t>
              </a:r>
            </a:p>
          </p:txBody>
        </p:sp>
        <p:sp>
          <p:nvSpPr>
            <p:cNvPr id="15" name="Ellipse 102"/>
            <p:cNvSpPr/>
            <p:nvPr/>
          </p:nvSpPr>
          <p:spPr>
            <a:xfrm>
              <a:off x="3194944" y="2365094"/>
              <a:ext cx="324853" cy="324853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Ellipse 103"/>
            <p:cNvSpPr/>
            <p:nvPr/>
          </p:nvSpPr>
          <p:spPr>
            <a:xfrm>
              <a:off x="4154950" y="1613750"/>
              <a:ext cx="324853" cy="324853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Ellipse 104"/>
            <p:cNvSpPr/>
            <p:nvPr/>
          </p:nvSpPr>
          <p:spPr>
            <a:xfrm>
              <a:off x="4154950" y="2365094"/>
              <a:ext cx="324853" cy="324853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Runde Klammer rechts 105"/>
            <p:cNvSpPr/>
            <p:nvPr/>
          </p:nvSpPr>
          <p:spPr>
            <a:xfrm>
              <a:off x="4392110" y="1724025"/>
              <a:ext cx="45719" cy="103430"/>
            </a:xfrm>
            <a:prstGeom prst="rightBracke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unde Klammer rechts 106"/>
            <p:cNvSpPr/>
            <p:nvPr/>
          </p:nvSpPr>
          <p:spPr>
            <a:xfrm flipH="1">
              <a:off x="4207641" y="1724025"/>
              <a:ext cx="45719" cy="103430"/>
            </a:xfrm>
            <a:prstGeom prst="rightBracke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unde Klammer rechts 107"/>
            <p:cNvSpPr/>
            <p:nvPr/>
          </p:nvSpPr>
          <p:spPr>
            <a:xfrm>
              <a:off x="4392110" y="2479675"/>
              <a:ext cx="45719" cy="103430"/>
            </a:xfrm>
            <a:prstGeom prst="rightBracke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unde Klammer rechts 108"/>
            <p:cNvSpPr/>
            <p:nvPr/>
          </p:nvSpPr>
          <p:spPr>
            <a:xfrm flipH="1">
              <a:off x="4207641" y="2479675"/>
              <a:ext cx="45719" cy="103430"/>
            </a:xfrm>
            <a:prstGeom prst="rightBracke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Pfeil nach rechts 109"/>
            <p:cNvSpPr/>
            <p:nvPr/>
          </p:nvSpPr>
          <p:spPr>
            <a:xfrm>
              <a:off x="3287416" y="1690207"/>
              <a:ext cx="152400" cy="171065"/>
            </a:xfrm>
            <a:prstGeom prst="right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Pfeil nach rechts 110"/>
            <p:cNvSpPr/>
            <p:nvPr/>
          </p:nvSpPr>
          <p:spPr>
            <a:xfrm>
              <a:off x="3287416" y="2442727"/>
              <a:ext cx="152400" cy="171065"/>
            </a:xfrm>
            <a:prstGeom prst="right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Gerade Verbindung mit Pfeil 111"/>
            <p:cNvCxnSpPr/>
            <p:nvPr/>
          </p:nvCxnSpPr>
          <p:spPr>
            <a:xfrm>
              <a:off x="1193800" y="1775739"/>
              <a:ext cx="51752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5" name="Gerade Verbindung mit Pfeil 112"/>
            <p:cNvCxnSpPr/>
            <p:nvPr/>
          </p:nvCxnSpPr>
          <p:spPr>
            <a:xfrm>
              <a:off x="1193800" y="2525954"/>
              <a:ext cx="51752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Gerade Verbindung mit Pfeil 113"/>
            <p:cNvCxnSpPr/>
            <p:nvPr/>
          </p:nvCxnSpPr>
          <p:spPr>
            <a:xfrm flipV="1">
              <a:off x="1193800" y="1938603"/>
              <a:ext cx="542925" cy="50412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7" name="Gerade Verbindung mit Pfeil 114"/>
            <p:cNvCxnSpPr/>
            <p:nvPr/>
          </p:nvCxnSpPr>
          <p:spPr>
            <a:xfrm>
              <a:off x="2562225" y="1775739"/>
              <a:ext cx="51752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8" name="Gerade Verbindung mit Pfeil 115"/>
            <p:cNvCxnSpPr/>
            <p:nvPr/>
          </p:nvCxnSpPr>
          <p:spPr>
            <a:xfrm>
              <a:off x="2562225" y="2531390"/>
              <a:ext cx="51752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29" name="Textfeld 116"/>
            <p:cNvSpPr txBox="1"/>
            <p:nvPr/>
          </p:nvSpPr>
          <p:spPr>
            <a:xfrm>
              <a:off x="1837437" y="1707384"/>
              <a:ext cx="560842" cy="1592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800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partition  1</a:t>
              </a:r>
            </a:p>
          </p:txBody>
        </p:sp>
        <p:sp>
          <p:nvSpPr>
            <p:cNvPr id="30" name="Textfeld 117"/>
            <p:cNvSpPr txBox="1"/>
            <p:nvPr/>
          </p:nvSpPr>
          <p:spPr>
            <a:xfrm>
              <a:off x="1837437" y="2454446"/>
              <a:ext cx="560842" cy="1592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800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partition  2</a:t>
              </a:r>
            </a:p>
          </p:txBody>
        </p:sp>
        <p:cxnSp>
          <p:nvCxnSpPr>
            <p:cNvPr id="31" name="Gerade Verbindung mit Pfeil 118"/>
            <p:cNvCxnSpPr/>
            <p:nvPr/>
          </p:nvCxnSpPr>
          <p:spPr>
            <a:xfrm>
              <a:off x="3581400" y="1775739"/>
              <a:ext cx="51752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32" name="Gerade Verbindung mit Pfeil 119"/>
            <p:cNvCxnSpPr/>
            <p:nvPr/>
          </p:nvCxnSpPr>
          <p:spPr>
            <a:xfrm>
              <a:off x="3581400" y="2531390"/>
              <a:ext cx="51752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33" name="Gerade Verbindung mit Pfeil 120"/>
            <p:cNvCxnSpPr/>
            <p:nvPr/>
          </p:nvCxnSpPr>
          <p:spPr>
            <a:xfrm>
              <a:off x="3581400" y="1809319"/>
              <a:ext cx="573550" cy="60471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34" name="Gerade Verbindung mit Pfeil 121"/>
            <p:cNvCxnSpPr/>
            <p:nvPr/>
          </p:nvCxnSpPr>
          <p:spPr>
            <a:xfrm flipV="1">
              <a:off x="3581400" y="1938603"/>
              <a:ext cx="542925" cy="56579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grpSp>
          <p:nvGrpSpPr>
            <p:cNvPr id="35" name="Gruppieren 122"/>
            <p:cNvGrpSpPr/>
            <p:nvPr/>
          </p:nvGrpSpPr>
          <p:grpSpPr>
            <a:xfrm>
              <a:off x="412309" y="2986087"/>
              <a:ext cx="184653" cy="184653"/>
              <a:chOff x="855222" y="3536950"/>
              <a:chExt cx="276728" cy="276728"/>
            </a:xfrm>
          </p:grpSpPr>
          <p:sp>
            <p:nvSpPr>
              <p:cNvPr id="51" name="Ellipse 123"/>
              <p:cNvSpPr/>
              <p:nvPr/>
            </p:nvSpPr>
            <p:spPr>
              <a:xfrm>
                <a:off x="855222" y="3536950"/>
                <a:ext cx="276728" cy="276728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2" name="Gerader Verbinder 124"/>
              <p:cNvCxnSpPr/>
              <p:nvPr/>
            </p:nvCxnSpPr>
            <p:spPr>
              <a:xfrm flipV="1">
                <a:off x="991541" y="3567113"/>
                <a:ext cx="0" cy="11668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3" name="Gerader Verbinder 125"/>
              <p:cNvCxnSpPr/>
              <p:nvPr/>
            </p:nvCxnSpPr>
            <p:spPr>
              <a:xfrm flipH="1" flipV="1">
                <a:off x="991541" y="3683795"/>
                <a:ext cx="51596" cy="37245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6" name="Gruppieren 126"/>
            <p:cNvGrpSpPr/>
            <p:nvPr/>
          </p:nvGrpSpPr>
          <p:grpSpPr>
            <a:xfrm>
              <a:off x="4240819" y="2986087"/>
              <a:ext cx="184653" cy="184653"/>
              <a:chOff x="855222" y="3536950"/>
              <a:chExt cx="276728" cy="276728"/>
            </a:xfrm>
          </p:grpSpPr>
          <p:sp>
            <p:nvSpPr>
              <p:cNvPr id="48" name="Ellipse 127"/>
              <p:cNvSpPr/>
              <p:nvPr/>
            </p:nvSpPr>
            <p:spPr>
              <a:xfrm>
                <a:off x="855222" y="3536950"/>
                <a:ext cx="276728" cy="276728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9" name="Gerader Verbinder 128"/>
              <p:cNvCxnSpPr/>
              <p:nvPr/>
            </p:nvCxnSpPr>
            <p:spPr>
              <a:xfrm flipV="1">
                <a:off x="991541" y="3567113"/>
                <a:ext cx="0" cy="11668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" name="Gerader Verbinder 129"/>
              <p:cNvCxnSpPr/>
              <p:nvPr/>
            </p:nvCxnSpPr>
            <p:spPr>
              <a:xfrm flipH="1" flipV="1">
                <a:off x="991541" y="3683795"/>
                <a:ext cx="51596" cy="37245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7" name="Gruppieren 130"/>
            <p:cNvGrpSpPr/>
            <p:nvPr/>
          </p:nvGrpSpPr>
          <p:grpSpPr>
            <a:xfrm>
              <a:off x="3020610" y="2986084"/>
              <a:ext cx="184653" cy="184653"/>
              <a:chOff x="855222" y="3536945"/>
              <a:chExt cx="276728" cy="276728"/>
            </a:xfrm>
          </p:grpSpPr>
          <p:sp>
            <p:nvSpPr>
              <p:cNvPr id="45" name="Ellipse 131"/>
              <p:cNvSpPr/>
              <p:nvPr/>
            </p:nvSpPr>
            <p:spPr>
              <a:xfrm>
                <a:off x="855222" y="3536945"/>
                <a:ext cx="276728" cy="276728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6" name="Gerader Verbinder 132"/>
              <p:cNvCxnSpPr/>
              <p:nvPr/>
            </p:nvCxnSpPr>
            <p:spPr>
              <a:xfrm flipV="1">
                <a:off x="991541" y="3567113"/>
                <a:ext cx="0" cy="11668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" name="Gerader Verbinder 133"/>
              <p:cNvCxnSpPr/>
              <p:nvPr/>
            </p:nvCxnSpPr>
            <p:spPr>
              <a:xfrm flipH="1" flipV="1">
                <a:off x="991541" y="3683795"/>
                <a:ext cx="51596" cy="37245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9" name="Textfeld 135"/>
            <p:cNvSpPr txBox="1"/>
            <p:nvPr/>
          </p:nvSpPr>
          <p:spPr>
            <a:xfrm>
              <a:off x="3152551" y="3070883"/>
              <a:ext cx="707065" cy="341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200" i="1" dirty="0">
                  <a:solidFill>
                    <a:srgbClr val="632523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Ingestion</a:t>
              </a:r>
              <a:br>
                <a:rPr lang="en-US" sz="1200" i="1" dirty="0">
                  <a:solidFill>
                    <a:srgbClr val="632523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200" i="1" dirty="0">
                  <a:solidFill>
                    <a:srgbClr val="632523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Time</a:t>
              </a:r>
            </a:p>
          </p:txBody>
        </p:sp>
        <p:sp>
          <p:nvSpPr>
            <p:cNvPr id="38" name="Textfeld 134"/>
            <p:cNvSpPr txBox="1"/>
            <p:nvPr/>
          </p:nvSpPr>
          <p:spPr>
            <a:xfrm>
              <a:off x="566650" y="3070883"/>
              <a:ext cx="496060" cy="341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200" i="1" dirty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</a:t>
              </a:r>
              <a:br>
                <a:rPr lang="en-US" sz="1200" i="1" dirty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200" i="1" dirty="0">
                  <a:solidFill>
                    <a:schemeClr val="accent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Time</a:t>
              </a:r>
            </a:p>
          </p:txBody>
        </p:sp>
        <p:sp>
          <p:nvSpPr>
            <p:cNvPr id="40" name="Textfeld 136"/>
            <p:cNvSpPr txBox="1"/>
            <p:nvPr/>
          </p:nvSpPr>
          <p:spPr>
            <a:xfrm>
              <a:off x="4290340" y="3002615"/>
              <a:ext cx="778066" cy="477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200" i="1" dirty="0">
                  <a:solidFill>
                    <a:srgbClr val="632523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Window</a:t>
              </a:r>
              <a:br>
                <a:rPr lang="en-US" sz="1200" i="1" dirty="0">
                  <a:solidFill>
                    <a:srgbClr val="632523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200" i="1" dirty="0">
                  <a:solidFill>
                    <a:srgbClr val="632523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Processing</a:t>
              </a:r>
              <a:br>
                <a:rPr lang="en-US" sz="1200" i="1" dirty="0">
                  <a:solidFill>
                    <a:srgbClr val="632523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200" i="1" dirty="0">
                  <a:solidFill>
                    <a:srgbClr val="632523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Time</a:t>
              </a:r>
            </a:p>
          </p:txBody>
        </p:sp>
        <p:sp>
          <p:nvSpPr>
            <p:cNvPr id="41" name="Rechteck 137"/>
            <p:cNvSpPr/>
            <p:nvPr/>
          </p:nvSpPr>
          <p:spPr>
            <a:xfrm>
              <a:off x="3128786" y="1530629"/>
              <a:ext cx="1443214" cy="122672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Gerade Verbindung mit Pfeil 138"/>
            <p:cNvCxnSpPr/>
            <p:nvPr/>
          </p:nvCxnSpPr>
          <p:spPr>
            <a:xfrm flipV="1">
              <a:off x="715879" y="2730909"/>
              <a:ext cx="129548" cy="25893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oval" w="sm" len="sm"/>
            </a:ln>
            <a:effectLst/>
          </p:spPr>
        </p:cxnSp>
        <p:cxnSp>
          <p:nvCxnSpPr>
            <p:cNvPr id="43" name="Gerade Verbindung mit Pfeil 139"/>
            <p:cNvCxnSpPr/>
            <p:nvPr/>
          </p:nvCxnSpPr>
          <p:spPr>
            <a:xfrm flipV="1">
              <a:off x="3303744" y="2652156"/>
              <a:ext cx="64774" cy="32485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oval" w="sm" len="sm"/>
            </a:ln>
            <a:effectLst/>
          </p:spPr>
        </p:cxnSp>
        <p:cxnSp>
          <p:nvCxnSpPr>
            <p:cNvPr id="44" name="Gerade Verbindung mit Pfeil 140"/>
            <p:cNvCxnSpPr/>
            <p:nvPr/>
          </p:nvCxnSpPr>
          <p:spPr>
            <a:xfrm flipH="1" flipV="1">
              <a:off x="4331781" y="2615340"/>
              <a:ext cx="148022" cy="370746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oval" w="sm" len="sm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Notions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01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Time vs Processing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622080" y="4084115"/>
            <a:ext cx="822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4"/>
          <p:cNvSpPr/>
          <p:nvPr/>
        </p:nvSpPr>
        <p:spPr>
          <a:xfrm>
            <a:off x="601920" y="4258355"/>
            <a:ext cx="759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DB21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1977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1742760" y="4258355"/>
            <a:ext cx="759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DB21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2914200" y="4248275"/>
            <a:ext cx="759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DB21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1983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7"/>
          <p:cNvSpPr/>
          <p:nvPr/>
        </p:nvSpPr>
        <p:spPr>
          <a:xfrm>
            <a:off x="4127400" y="4258355"/>
            <a:ext cx="759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DB21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1999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5419800" y="4258355"/>
            <a:ext cx="759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DB21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9"/>
          <p:cNvSpPr/>
          <p:nvPr/>
        </p:nvSpPr>
        <p:spPr>
          <a:xfrm>
            <a:off x="6495840" y="4258355"/>
            <a:ext cx="759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DB21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2005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10"/>
          <p:cNvSpPr/>
          <p:nvPr/>
        </p:nvSpPr>
        <p:spPr>
          <a:xfrm>
            <a:off x="7716240" y="4258355"/>
            <a:ext cx="759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DB21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2015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11"/>
          <p:cNvSpPr/>
          <p:nvPr/>
        </p:nvSpPr>
        <p:spPr>
          <a:xfrm flipV="1">
            <a:off x="991080" y="3919235"/>
            <a:ext cx="360" cy="32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2"/>
          <p:cNvSpPr/>
          <p:nvPr/>
        </p:nvSpPr>
        <p:spPr>
          <a:xfrm>
            <a:off x="355320" y="3322715"/>
            <a:ext cx="12704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Episode </a:t>
            </a:r>
            <a:r>
              <a:rPr lang="en-US" sz="1800" b="1" strike="noStrike" spc="-1">
                <a:solidFill>
                  <a:srgbClr val="2DA07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IV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New Hope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13"/>
          <p:cNvSpPr/>
          <p:nvPr/>
        </p:nvSpPr>
        <p:spPr>
          <a:xfrm flipV="1">
            <a:off x="2110320" y="3907715"/>
            <a:ext cx="360" cy="32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4"/>
          <p:cNvSpPr/>
          <p:nvPr/>
        </p:nvSpPr>
        <p:spPr>
          <a:xfrm>
            <a:off x="1490040" y="3107435"/>
            <a:ext cx="1281240" cy="79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Episode </a:t>
            </a:r>
            <a:r>
              <a:rPr lang="en-US" sz="1800" b="1" strike="noStrike" spc="-1">
                <a:solidFill>
                  <a:srgbClr val="2DA07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Empire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Strikes Back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15"/>
          <p:cNvSpPr/>
          <p:nvPr/>
        </p:nvSpPr>
        <p:spPr>
          <a:xfrm>
            <a:off x="2693160" y="3107435"/>
            <a:ext cx="1258200" cy="79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Episode </a:t>
            </a:r>
            <a:r>
              <a:rPr lang="en-US" sz="1800" b="1" strike="noStrike" spc="-1">
                <a:solidFill>
                  <a:srgbClr val="2DA07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of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Jedi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16"/>
          <p:cNvSpPr/>
          <p:nvPr/>
        </p:nvSpPr>
        <p:spPr>
          <a:xfrm flipV="1">
            <a:off x="3294360" y="3919235"/>
            <a:ext cx="360" cy="32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17"/>
          <p:cNvSpPr/>
          <p:nvPr/>
        </p:nvSpPr>
        <p:spPr>
          <a:xfrm>
            <a:off x="3863880" y="3107435"/>
            <a:ext cx="1363320" cy="79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Episode </a:t>
            </a:r>
            <a:r>
              <a:rPr lang="en-US" sz="1800" b="1" strike="noStrike" spc="-1">
                <a:solidFill>
                  <a:srgbClr val="2DA07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Phantom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CustomShape 18"/>
          <p:cNvSpPr/>
          <p:nvPr/>
        </p:nvSpPr>
        <p:spPr>
          <a:xfrm flipV="1">
            <a:off x="4507560" y="3903755"/>
            <a:ext cx="360" cy="32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9"/>
          <p:cNvSpPr/>
          <p:nvPr/>
        </p:nvSpPr>
        <p:spPr>
          <a:xfrm>
            <a:off x="5183280" y="3118235"/>
            <a:ext cx="1166760" cy="79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Episode </a:t>
            </a:r>
            <a:r>
              <a:rPr lang="en-US" sz="1800" b="1" strike="noStrike" spc="-1">
                <a:solidFill>
                  <a:srgbClr val="2DA07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Attach of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Clones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CustomShape 20"/>
          <p:cNvSpPr/>
          <p:nvPr/>
        </p:nvSpPr>
        <p:spPr>
          <a:xfrm flipV="1">
            <a:off x="5799960" y="3903755"/>
            <a:ext cx="360" cy="32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1"/>
          <p:cNvSpPr/>
          <p:nvPr/>
        </p:nvSpPr>
        <p:spPr>
          <a:xfrm>
            <a:off x="6265440" y="3107435"/>
            <a:ext cx="1252080" cy="79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Episode </a:t>
            </a:r>
            <a:r>
              <a:rPr lang="en-US" sz="1800" b="1" strike="noStrike" spc="-1">
                <a:solidFill>
                  <a:srgbClr val="2DA07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III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Revenge of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Sith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22"/>
          <p:cNvSpPr/>
          <p:nvPr/>
        </p:nvSpPr>
        <p:spPr>
          <a:xfrm flipV="1">
            <a:off x="6876000" y="3907715"/>
            <a:ext cx="360" cy="32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3"/>
          <p:cNvSpPr/>
          <p:nvPr/>
        </p:nvSpPr>
        <p:spPr>
          <a:xfrm>
            <a:off x="7424640" y="3118235"/>
            <a:ext cx="1343520" cy="79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Episode </a:t>
            </a:r>
            <a:r>
              <a:rPr lang="en-US" sz="1800" b="1" strike="noStrike" spc="-1">
                <a:solidFill>
                  <a:srgbClr val="2DA07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VII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Force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Awakens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24"/>
          <p:cNvSpPr/>
          <p:nvPr/>
        </p:nvSpPr>
        <p:spPr>
          <a:xfrm flipV="1">
            <a:off x="8096760" y="3895835"/>
            <a:ext cx="360" cy="32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5"/>
          <p:cNvSpPr/>
          <p:nvPr/>
        </p:nvSpPr>
        <p:spPr>
          <a:xfrm rot="16200000">
            <a:off x="4527000" y="-1307965"/>
            <a:ext cx="390960" cy="825696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6"/>
          <p:cNvSpPr/>
          <p:nvPr/>
        </p:nvSpPr>
        <p:spPr>
          <a:xfrm rot="5400000" flipV="1">
            <a:off x="4527720" y="826835"/>
            <a:ext cx="390960" cy="825696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27"/>
          <p:cNvSpPr/>
          <p:nvPr/>
        </p:nvSpPr>
        <p:spPr>
          <a:xfrm>
            <a:off x="3156480" y="2254235"/>
            <a:ext cx="3120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is called </a:t>
            </a:r>
            <a:r>
              <a:rPr lang="en-US" sz="1800" b="1" strike="noStrike" spc="-1">
                <a:solidFill>
                  <a:srgbClr val="2DA07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 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CustomShape 28"/>
          <p:cNvSpPr/>
          <p:nvPr/>
        </p:nvSpPr>
        <p:spPr>
          <a:xfrm>
            <a:off x="2939760" y="5159795"/>
            <a:ext cx="3553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is called </a:t>
            </a:r>
            <a:r>
              <a:rPr lang="en-US" sz="1800" b="0" i="1" strike="noStrike" spc="-1">
                <a:solidFill>
                  <a:srgbClr val="FDB21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processing 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" name="Picture 38"/>
          <p:cNvPicPr/>
          <p:nvPr/>
        </p:nvPicPr>
        <p:blipFill>
          <a:blip r:embed="rId2"/>
          <a:stretch/>
        </p:blipFill>
        <p:spPr>
          <a:xfrm>
            <a:off x="622080" y="1850315"/>
            <a:ext cx="1338120" cy="807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6229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sz="3600" dirty="0">
                <a:solidFill>
                  <a:srgbClr val="000000"/>
                </a:solidFill>
              </a:rPr>
              <a:t>Setting the </a:t>
            </a:r>
            <a:r>
              <a:rPr lang="x-none" sz="3600" dirty="0" err="1">
                <a:solidFill>
                  <a:srgbClr val="000000"/>
                </a:solidFill>
              </a:rPr>
              <a:t>StreamTimeCharacteristic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x-none" sz="1600" b="1" dirty="0">
                <a:solidFill>
                  <a:srgbClr val="333333"/>
                </a:solidFill>
                <a:latin typeface="Consolas"/>
              </a:rPr>
              <a:t>final</a:t>
            </a:r>
            <a:r>
              <a:rPr lang="x-none" sz="16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x-none" sz="1600" dirty="0" err="1">
                <a:solidFill>
                  <a:srgbClr val="333333"/>
                </a:solidFill>
                <a:latin typeface="Consolas"/>
              </a:rPr>
              <a:t>StreamExecutionEnvironment</a:t>
            </a:r>
            <a:r>
              <a:rPr lang="x-none" sz="1600" dirty="0">
                <a:solidFill>
                  <a:srgbClr val="333333"/>
                </a:solidFill>
                <a:latin typeface="Consolas"/>
              </a:rPr>
              <a:t> env </a:t>
            </a:r>
            <a:r>
              <a:rPr lang="x-none" sz="1600" b="1" dirty="0">
                <a:solidFill>
                  <a:srgbClr val="333333"/>
                </a:solidFill>
                <a:latin typeface="Consolas"/>
              </a:rPr>
              <a:t>=</a:t>
            </a:r>
            <a:endParaRPr lang="en-US" sz="1600" b="1" dirty="0">
              <a:solidFill>
                <a:srgbClr val="333333"/>
              </a:solidFill>
              <a:latin typeface="Consolas"/>
            </a:endParaRPr>
          </a:p>
          <a:p>
            <a:pPr marL="0" indent="0">
              <a:buNone/>
            </a:pPr>
            <a:r>
              <a:rPr lang="x-none" sz="1600" dirty="0">
                <a:solidFill>
                  <a:srgbClr val="333333"/>
                </a:solidFill>
                <a:latin typeface="Consolas"/>
              </a:rPr>
              <a:t>  StreamExecutionEnvironment</a:t>
            </a:r>
            <a:r>
              <a:rPr lang="x-none" sz="1600" b="1" dirty="0">
                <a:solidFill>
                  <a:srgbClr val="333333"/>
                </a:solidFill>
                <a:latin typeface="Consolas"/>
              </a:rPr>
              <a:t>.</a:t>
            </a:r>
            <a:r>
              <a:rPr lang="x-none" sz="1600" dirty="0">
                <a:solidFill>
                  <a:srgbClr val="008080"/>
                </a:solidFill>
                <a:latin typeface="Consolas"/>
              </a:rPr>
              <a:t>getExecutionEnvironment</a:t>
            </a:r>
            <a:r>
              <a:rPr lang="x-none" sz="1600" b="1" dirty="0">
                <a:solidFill>
                  <a:srgbClr val="333333"/>
                </a:solidFill>
                <a:latin typeface="Consolas"/>
              </a:rPr>
              <a:t>();</a:t>
            </a:r>
            <a:r>
              <a:rPr lang="x-none" sz="1600" dirty="0">
                <a:latin typeface="Menlo"/>
              </a:rPr>
              <a:t>
</a:t>
            </a:r>
            <a:r>
              <a:rPr lang="x-none" sz="1600" dirty="0">
                <a:solidFill>
                  <a:srgbClr val="333333"/>
                </a:solidFill>
                <a:latin typeface="Consolas"/>
              </a:rPr>
              <a:t>env</a:t>
            </a:r>
            <a:r>
              <a:rPr lang="x-none" sz="1600" b="1" dirty="0">
                <a:solidFill>
                  <a:srgbClr val="333333"/>
                </a:solidFill>
                <a:latin typeface="Consolas"/>
              </a:rPr>
              <a:t>.</a:t>
            </a:r>
            <a:r>
              <a:rPr lang="x-none" sz="1600" dirty="0">
                <a:solidFill>
                  <a:srgbClr val="008080"/>
                </a:solidFill>
                <a:latin typeface="Consolas"/>
              </a:rPr>
              <a:t>setStreamTimeCharacteristic</a:t>
            </a:r>
            <a:r>
              <a:rPr lang="x-none" sz="1600" b="1" dirty="0">
                <a:solidFill>
                  <a:srgbClr val="333333"/>
                </a:solidFill>
                <a:latin typeface="Consolas"/>
              </a:rPr>
              <a:t>(</a:t>
            </a:r>
            <a:r>
              <a:rPr lang="x-none" sz="1600" dirty="0">
                <a:solidFill>
                  <a:srgbClr val="333333"/>
                </a:solidFill>
                <a:latin typeface="Consolas"/>
              </a:rPr>
              <a:t>TimeCharacteristic</a:t>
            </a:r>
            <a:r>
              <a:rPr lang="x-none" sz="1600" b="1" dirty="0">
                <a:solidFill>
                  <a:srgbClr val="333333"/>
                </a:solidFill>
                <a:latin typeface="Consolas"/>
              </a:rPr>
              <a:t>.</a:t>
            </a:r>
            <a:r>
              <a:rPr lang="x-none" sz="1600" dirty="0">
                <a:solidFill>
                  <a:srgbClr val="008080"/>
                </a:solidFill>
                <a:latin typeface="Consolas"/>
              </a:rPr>
              <a:t>EventTime</a:t>
            </a:r>
            <a:r>
              <a:rPr lang="x-none" sz="1600" b="1" dirty="0">
                <a:solidFill>
                  <a:srgbClr val="333333"/>
                </a:solidFill>
                <a:latin typeface="Consolas"/>
              </a:rPr>
              <a:t>);</a:t>
            </a:r>
            <a:r>
              <a:rPr lang="x-none" sz="1600" dirty="0">
                <a:latin typeface="Menlo"/>
              </a:rPr>
              <a:t>
</a:t>
            </a:r>
            <a:r>
              <a:rPr lang="x-none" sz="1600" i="1" dirty="0">
                <a:solidFill>
                  <a:srgbClr val="999988"/>
                </a:solidFill>
                <a:latin typeface="Consolas"/>
              </a:rPr>
              <a:t>// alternatively:</a:t>
            </a:r>
            <a:r>
              <a:rPr lang="x-none" sz="1600" dirty="0">
                <a:latin typeface="Menlo"/>
              </a:rPr>
              <a:t>
</a:t>
            </a:r>
            <a:r>
              <a:rPr lang="x-none" sz="1600" i="1" dirty="0">
                <a:solidFill>
                  <a:srgbClr val="999988"/>
                </a:solidFill>
                <a:latin typeface="Consolas"/>
              </a:rPr>
              <a:t>// env.setStreamTimeCharacteristic(TimeCharacteristic.IngestionTime);</a:t>
            </a:r>
            <a:r>
              <a:rPr lang="x-none" sz="1600" dirty="0">
                <a:latin typeface="Menlo"/>
              </a:rPr>
              <a:t>
</a:t>
            </a:r>
            <a:r>
              <a:rPr lang="x-none" sz="1600" i="1" dirty="0">
                <a:solidFill>
                  <a:srgbClr val="999988"/>
                </a:solidFill>
                <a:latin typeface="Consolas"/>
              </a:rPr>
              <a:t>// env.setStreamTimeCharacteristic(TimeCharacteristic.ProcessingTime);</a:t>
            </a:r>
            <a:endParaRPr lang="x-none" sz="1600" i="1"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93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72532" cy="4651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x-none" dirty="0"/>
              <a:t>Aggregations on </a:t>
            </a:r>
            <a:r>
              <a:rPr lang="x-none" dirty="0" err="1"/>
              <a:t>DataStreams</a:t>
            </a:r>
            <a:r>
              <a:rPr lang="x-none" dirty="0"/>
              <a:t> are different from aggregations on </a:t>
            </a:r>
            <a:r>
              <a:rPr lang="x-none" dirty="0" err="1"/>
              <a:t>DataSets</a:t>
            </a:r>
            <a:endParaRPr lang="x-none" dirty="0"/>
          </a:p>
          <a:p>
            <a:pPr lvl="1"/>
            <a:r>
              <a:rPr lang="x-none" dirty="0" smtClean="0"/>
              <a:t>You cannot </a:t>
            </a:r>
            <a:r>
              <a:rPr lang="x-none" dirty="0"/>
              <a:t>count all </a:t>
            </a:r>
            <a:r>
              <a:rPr lang="x-none" dirty="0" smtClean="0"/>
              <a:t>records </a:t>
            </a:r>
            <a:r>
              <a:rPr lang="x-none" dirty="0"/>
              <a:t>of an </a:t>
            </a:r>
            <a:r>
              <a:rPr lang="x-none" dirty="0" smtClean="0"/>
              <a:t>infinite stream</a:t>
            </a:r>
            <a:endParaRPr lang="x-none" dirty="0"/>
          </a:p>
          <a:p>
            <a:pPr lvl="8"/>
            <a:endParaRPr lang="en-US" dirty="0"/>
          </a:p>
          <a:p>
            <a:r>
              <a:rPr lang="x-none" dirty="0"/>
              <a:t>DataStream aggregations make sense on windowed streams</a:t>
            </a:r>
          </a:p>
          <a:p>
            <a:pPr lvl="1"/>
            <a:r>
              <a:rPr lang="x-none" dirty="0" smtClean="0"/>
              <a:t>A </a:t>
            </a:r>
            <a:r>
              <a:rPr lang="x-none" dirty="0"/>
              <a:t>finite subset of stream element</a:t>
            </a:r>
            <a:r>
              <a:rPr lang="en-US" dirty="0"/>
              <a:t>s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48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Choosing Event Time has Consequences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72532" cy="4651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working with event time, Flink needs to know</a:t>
            </a:r>
          </a:p>
          <a:p>
            <a:pPr lvl="1"/>
            <a:r>
              <a:rPr lang="en-US" dirty="0"/>
              <a:t>how to extract the timestamp from a stream element</a:t>
            </a:r>
          </a:p>
          <a:p>
            <a:pPr lvl="1"/>
            <a:r>
              <a:rPr lang="en-US" dirty="0"/>
              <a:t>when enough event time has elapsed that a time window should be triggered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170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72532" cy="4651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Watermarks flow with the data stream and carry a timestamp; they are crucial for handling out-of-order events</a:t>
            </a:r>
          </a:p>
          <a:p>
            <a:r>
              <a:rPr lang="en-US" sz="2400" dirty="0"/>
              <a:t>A </a:t>
            </a:r>
            <a:r>
              <a:rPr lang="en-US" sz="2400" i="1" dirty="0"/>
              <a:t>Watermark(t)</a:t>
            </a:r>
            <a:r>
              <a:rPr lang="en-US" sz="2400" dirty="0"/>
              <a:t> is a declaration that all events with a </a:t>
            </a:r>
            <a:r>
              <a:rPr lang="en-US" sz="2400" i="1" dirty="0"/>
              <a:t>timestamp &lt; </a:t>
            </a:r>
            <a:r>
              <a:rPr lang="en-US" sz="2400" i="1" dirty="0" err="1"/>
              <a:t>t</a:t>
            </a:r>
            <a:r>
              <a:rPr lang="en-US" sz="2400" dirty="0"/>
              <a:t> have occurred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watermarks.png"/>
          <p:cNvPicPr>
            <a:picLocks noChangeAspect="1"/>
          </p:cNvPicPr>
          <p:nvPr/>
        </p:nvPicPr>
        <p:blipFill>
          <a:blip r:embed="rId3"/>
          <a:srcRect l="491" t="1" r="1812" b="-1"/>
          <a:stretch>
            <a:fillRect/>
          </a:stretch>
        </p:blipFill>
        <p:spPr>
          <a:xfrm>
            <a:off x="1035889" y="3382010"/>
            <a:ext cx="7219768" cy="224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99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333333"/>
                </a:solidFill>
                <a:latin typeface="Calibri" charset="0"/>
              </a:rPr>
              <a:t>Timestamp </a:t>
            </a:r>
            <a:r>
              <a:rPr lang="en-US" sz="3200" dirty="0" err="1">
                <a:solidFill>
                  <a:srgbClr val="333333"/>
                </a:solidFill>
                <a:latin typeface="Calibri" charset="0"/>
              </a:rPr>
              <a:t>Assigners</a:t>
            </a:r>
            <a:r>
              <a:rPr lang="en-US" sz="3200" dirty="0">
                <a:solidFill>
                  <a:srgbClr val="333333"/>
                </a:solidFill>
                <a:latin typeface="Calibri" charset="0"/>
              </a:rPr>
              <a:t> / Watermark Generators</a:t>
            </a:r>
            <a:endParaRPr lang="en-US" sz="3200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Consolas" charset="0"/>
              </a:rPr>
              <a:t>DataStream&lt;MyEvent&gt; stream = …</a:t>
            </a:r>
            <a:endParaRPr lang="en-US" sz="1800" dirty="0">
              <a:latin typeface="Consolas" charset="0"/>
            </a:endParaRPr>
          </a:p>
          <a:p>
            <a:pPr marL="0" indent="0">
              <a:buNone/>
            </a:pPr>
            <a:endParaRPr lang="en-US" sz="1600" b="1" dirty="0">
              <a:latin typeface="Consolas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Consolas" charset="0"/>
              </a:rPr>
              <a:t>DataStream&lt;MyEvent&gt; withTimestampsAndWatermarks = stream</a:t>
            </a:r>
            <a:endParaRPr lang="en-US" sz="1800" dirty="0">
              <a:latin typeface="Consolas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Consolas" charset="0"/>
              </a:rPr>
              <a:t>    .</a:t>
            </a:r>
            <a:r>
              <a:rPr lang="en-US" sz="1800" dirty="0">
                <a:solidFill>
                  <a:srgbClr val="008080"/>
                </a:solidFill>
                <a:latin typeface="Consolas" charset="0"/>
              </a:rPr>
              <a:t>assignTimestampsAndWatermarks</a:t>
            </a:r>
            <a:r>
              <a:rPr lang="en-US" sz="1800" dirty="0">
                <a:solidFill>
                  <a:srgbClr val="333333"/>
                </a:solidFill>
                <a:latin typeface="Consolas" charset="0"/>
              </a:rPr>
              <a:t>(new </a:t>
            </a:r>
            <a:r>
              <a:rPr lang="en-US" sz="1800" dirty="0">
                <a:solidFill>
                  <a:srgbClr val="990000"/>
                </a:solidFill>
                <a:latin typeface="Consolas" charset="0"/>
              </a:rPr>
              <a:t>MyTSExtractor</a:t>
            </a:r>
            <a:r>
              <a:rPr lang="en-US" sz="1800" dirty="0">
                <a:solidFill>
                  <a:srgbClr val="333333"/>
                </a:solidFill>
                <a:latin typeface="Consolas" charset="0"/>
              </a:rPr>
              <a:t>());</a:t>
            </a:r>
            <a:endParaRPr lang="en-US" sz="1800" dirty="0">
              <a:latin typeface="Consolas" charset="0"/>
            </a:endParaRPr>
          </a:p>
          <a:p>
            <a:pPr marL="0" indent="0">
              <a:buNone/>
            </a:pPr>
            <a:endParaRPr lang="en-US" sz="1800" b="1" dirty="0">
              <a:latin typeface="Consolas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/>
              </a:rPr>
              <a:t>withTimestampsAndWatermarks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.keyBy(...)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.timeWindow(</a:t>
            </a:r>
            <a:r>
              <a:rPr lang="en-US" sz="1800" dirty="0">
                <a:latin typeface="Consolas"/>
              </a:rPr>
              <a:t>...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.addSink(...);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10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solidFill>
                  <a:srgbClr val="333333"/>
                </a:solidFill>
                <a:latin typeface="Calibri" charset="0"/>
              </a:rPr>
              <a:t>Timestamp Assigners / Watermark Generators</a:t>
            </a:r>
            <a:endParaRPr lang="en-US" sz="2900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smtClean="0"/>
              <a:t>There are different types of timestamp extractors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alibri" charset="0"/>
              </a:rPr>
              <a:t>BoundedOutOfOrdernessTimestampExtractor</a:t>
            </a:r>
            <a:endParaRPr lang="en-US" dirty="0" smtClean="0"/>
          </a:p>
          <a:p>
            <a:pPr lvl="1"/>
            <a:r>
              <a:rPr lang="en-US" dirty="0" smtClean="0"/>
              <a:t>Periodically </a:t>
            </a:r>
            <a:r>
              <a:rPr lang="en-US" dirty="0"/>
              <a:t>emits watermarks that lag a fixed amount of time behind the max timestamp seen so far</a:t>
            </a:r>
          </a:p>
          <a:p>
            <a:endParaRPr lang="en-US" dirty="0"/>
          </a:p>
          <a:p>
            <a:pPr lvl="1"/>
            <a:r>
              <a:rPr lang="en-US" dirty="0"/>
              <a:t>To use, subclass and </a:t>
            </a:r>
            <a:r>
              <a:rPr lang="en-US" dirty="0" smtClean="0"/>
              <a:t>implement</a:t>
            </a:r>
            <a:br>
              <a:rPr lang="en-US" dirty="0" smtClean="0"/>
            </a:br>
            <a:r>
              <a:rPr lang="en-US" sz="2000" dirty="0" smtClean="0">
                <a:solidFill>
                  <a:srgbClr val="353833"/>
                </a:solidFill>
                <a:latin typeface="Consolas" charset="0"/>
              </a:rPr>
              <a:t>public </a:t>
            </a:r>
            <a:r>
              <a:rPr lang="en-US" sz="2000" dirty="0">
                <a:solidFill>
                  <a:srgbClr val="353833"/>
                </a:solidFill>
                <a:latin typeface="Consolas" charset="0"/>
              </a:rPr>
              <a:t>abstract long extractTimestamp(T element)</a:t>
            </a:r>
            <a:endParaRPr lang="en-US" sz="2000" dirty="0">
              <a:latin typeface="Consolas" charset="0"/>
            </a:endParaRPr>
          </a:p>
          <a:p>
            <a:endParaRPr lang="en-US" sz="1800" dirty="0">
              <a:latin typeface="Consolas" charset="0"/>
            </a:endParaRPr>
          </a:p>
          <a:p>
            <a:pPr lvl="1"/>
            <a:r>
              <a:rPr lang="en-US" dirty="0" smtClean="0"/>
              <a:t>Constructor</a:t>
            </a:r>
            <a:br>
              <a:rPr lang="en-US" dirty="0" smtClean="0"/>
            </a:br>
            <a:r>
              <a:rPr lang="en-US" sz="2000" dirty="0" smtClean="0">
                <a:solidFill>
                  <a:srgbClr val="353833"/>
                </a:solidFill>
                <a:latin typeface="Consolas"/>
              </a:rPr>
              <a:t>public </a:t>
            </a:r>
            <a:r>
              <a:rPr lang="en-US" sz="2000" dirty="0">
                <a:solidFill>
                  <a:srgbClr val="353833"/>
                </a:solidFill>
                <a:latin typeface="Consolas" charset="0"/>
              </a:rPr>
              <a:t>BoundedOutOfOrdernessTimestampExtractor(</a:t>
            </a:r>
            <a:endParaRPr lang="en-US" sz="2000" dirty="0">
              <a:latin typeface="Consolas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353833"/>
                </a:solidFill>
                <a:latin typeface="Consolas" charset="0"/>
              </a:rPr>
              <a:t>     </a:t>
            </a:r>
            <a:r>
              <a:rPr lang="en-US" sz="2000" dirty="0" smtClean="0">
                <a:solidFill>
                  <a:srgbClr val="353833"/>
                </a:solidFill>
                <a:latin typeface="Consolas" charset="0"/>
              </a:rPr>
              <a:t>Time </a:t>
            </a:r>
            <a:r>
              <a:rPr lang="en-US" sz="2000" dirty="0">
                <a:solidFill>
                  <a:srgbClr val="353833"/>
                </a:solidFill>
                <a:latin typeface="Consolas" charset="0"/>
              </a:rPr>
              <a:t>maxOutOfOrderness)</a:t>
            </a:r>
            <a:endParaRPr lang="en-US" sz="2000" dirty="0">
              <a:latin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9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ci.apache.org</a:t>
            </a:r>
            <a:r>
              <a:rPr lang="en-US" dirty="0">
                <a:hlinkClick r:id="rId2"/>
              </a:rPr>
              <a:t>/projects/</a:t>
            </a:r>
            <a:r>
              <a:rPr lang="en-US" dirty="0" err="1">
                <a:hlinkClick r:id="rId2"/>
              </a:rPr>
              <a:t>flink</a:t>
            </a:r>
            <a:r>
              <a:rPr lang="en-US" dirty="0">
                <a:hlinkClick r:id="rId2"/>
              </a:rPr>
              <a:t>/flink-docs-release-1.1/</a:t>
            </a:r>
            <a:r>
              <a:rPr lang="en-US" dirty="0" err="1">
                <a:hlinkClick r:id="rId2"/>
              </a:rPr>
              <a:t>apis</a:t>
            </a:r>
            <a:r>
              <a:rPr lang="en-US" dirty="0">
                <a:hlinkClick r:id="rId2"/>
              </a:rPr>
              <a:t>/streaming/</a:t>
            </a:r>
            <a:r>
              <a:rPr lang="en-US" dirty="0" err="1">
                <a:hlinkClick r:id="rId2"/>
              </a:rPr>
              <a:t>event_time.html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ci.apache.org</a:t>
            </a:r>
            <a:r>
              <a:rPr lang="en-US" dirty="0">
                <a:hlinkClick r:id="rId3"/>
              </a:rPr>
              <a:t>/projects/</a:t>
            </a:r>
            <a:r>
              <a:rPr lang="en-US" dirty="0" err="1">
                <a:hlinkClick r:id="rId3"/>
              </a:rPr>
              <a:t>flink</a:t>
            </a:r>
            <a:r>
              <a:rPr lang="en-US" dirty="0">
                <a:hlinkClick r:id="rId3"/>
              </a:rPr>
              <a:t>/flink-docs-release-1.1/</a:t>
            </a:r>
            <a:r>
              <a:rPr lang="en-US" dirty="0" err="1">
                <a:hlinkClick r:id="rId3"/>
              </a:rPr>
              <a:t>apis</a:t>
            </a:r>
            <a:r>
              <a:rPr lang="en-US" dirty="0">
                <a:hlinkClick r:id="rId3"/>
              </a:rPr>
              <a:t>/streaming/</a:t>
            </a:r>
            <a:r>
              <a:rPr lang="en-US" dirty="0" err="1">
                <a:hlinkClick r:id="rId3"/>
              </a:rPr>
              <a:t>event_timestamps_watermarks.html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ci.apache.org</a:t>
            </a:r>
            <a:r>
              <a:rPr lang="en-US" dirty="0">
                <a:hlinkClick r:id="rId4"/>
              </a:rPr>
              <a:t>/projects/</a:t>
            </a:r>
            <a:r>
              <a:rPr lang="en-US" dirty="0" err="1">
                <a:hlinkClick r:id="rId4"/>
              </a:rPr>
              <a:t>flink</a:t>
            </a:r>
            <a:r>
              <a:rPr lang="en-US" dirty="0">
                <a:hlinkClick r:id="rId4"/>
              </a:rPr>
              <a:t>/flink-docs-release-1.1/</a:t>
            </a:r>
            <a:r>
              <a:rPr lang="en-US" dirty="0" err="1">
                <a:hlinkClick r:id="rId4"/>
              </a:rPr>
              <a:t>apis</a:t>
            </a:r>
            <a:r>
              <a:rPr lang="en-US" dirty="0">
                <a:hlinkClick r:id="rId4"/>
              </a:rPr>
              <a:t>/streaming/</a:t>
            </a:r>
            <a:r>
              <a:rPr lang="en-US" dirty="0" err="1">
                <a:hlinkClick r:id="rId4"/>
              </a:rPr>
              <a:t>windows.html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Blog posts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err="1">
                <a:hlinkClick r:id="rId5"/>
              </a:rPr>
              <a:t>flink.apache.org</a:t>
            </a:r>
            <a:r>
              <a:rPr lang="en-US" dirty="0">
                <a:hlinkClick r:id="rId5"/>
              </a:rPr>
              <a:t>/news/2015/12/04/Introducing-</a:t>
            </a:r>
            <a:r>
              <a:rPr lang="en-US" dirty="0" err="1">
                <a:hlinkClick r:id="rId5"/>
              </a:rPr>
              <a:t>windows.html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http://data-</a:t>
            </a:r>
            <a:r>
              <a:rPr lang="en-US" dirty="0" err="1">
                <a:hlinkClick r:id="rId6"/>
              </a:rPr>
              <a:t>artisans.com</a:t>
            </a:r>
            <a:r>
              <a:rPr lang="en-US" dirty="0">
                <a:hlinkClick r:id="rId6"/>
              </a:rPr>
              <a:t>/how-apache-flink-enables-new-streaming-applications-part-1/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www.mapr.com</a:t>
            </a:r>
            <a:r>
              <a:rPr lang="en-US" dirty="0">
                <a:hlinkClick r:id="rId7"/>
              </a:rPr>
              <a:t>/blog/essential-guide-streaming-first-processing-apache-</a:t>
            </a:r>
            <a:r>
              <a:rPr lang="en-US" dirty="0" err="1">
                <a:hlinkClick r:id="rId7"/>
              </a:rPr>
              <a:t>flink</a:t>
            </a:r>
            <a:endParaRPr lang="en-US" dirty="0" err="1"/>
          </a:p>
          <a:p>
            <a:pPr lvl="1"/>
            <a:r>
              <a:rPr lang="en-US" dirty="0">
                <a:hlinkClick r:id="rId8"/>
              </a:rPr>
              <a:t>http://data-artisans.com/session-windowing-in-flink/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10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Tumbling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63" y="1434246"/>
            <a:ext cx="7354631" cy="5423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500109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Aligned, fixed </a:t>
            </a:r>
            <a:r>
              <a:rPr lang="en-US" dirty="0"/>
              <a:t>length, non-overlapping windows.</a:t>
            </a:r>
          </a:p>
        </p:txBody>
      </p:sp>
    </p:spTree>
    <p:extLst>
      <p:ext uri="{BB962C8B-B14F-4D97-AF65-F5344CB8AC3E}">
        <p14:creationId xmlns:p14="http://schemas.microsoft.com/office/powerpoint/2010/main" val="318638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indows in Flin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9" y="1245064"/>
            <a:ext cx="7483914" cy="5612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Sliding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00109"/>
            <a:ext cx="82296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smtClean="0"/>
              <a:t>Aligned, fixed length, overlapping windows.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1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Screen Shot 2016-08-28 at 18.52.37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75" y="1911124"/>
            <a:ext cx="6461400" cy="4810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500109"/>
            <a:ext cx="82296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Non-aligned, </a:t>
            </a:r>
            <a:r>
              <a:rPr lang="en-US" dirty="0" smtClean="0"/>
              <a:t>variable length windows.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3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Specifying Windowing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52685"/>
            <a:ext cx="8229600" cy="3627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6D6D6D"/>
                </a:solidFill>
                <a:latin typeface="Consolas"/>
                <a:cs typeface="Calibri"/>
              </a:rPr>
              <a:t>// (name, age) of passengers</a:t>
            </a:r>
            <a:endParaRPr lang="en-US" sz="1800" dirty="0">
              <a:latin typeface="Consolas"/>
              <a:cs typeface="Calibri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Consolas"/>
                <a:cs typeface="Calibri"/>
              </a:rPr>
              <a:t>DataStream&lt;Tuple2&lt;String, 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800" dirty="0">
              <a:latin typeface="Consolas"/>
              <a:cs typeface="Calibri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Consolas"/>
                <a:cs typeface="Calibri"/>
              </a:rPr>
              <a:t>passengers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6D6D6D"/>
                </a:solidFill>
                <a:latin typeface="Consolas"/>
                <a:cs typeface="Calibri"/>
              </a:rPr>
              <a:t>    // group by second field (age)</a:t>
            </a:r>
            <a:endParaRPr lang="en-US" sz="1800" dirty="0">
              <a:latin typeface="Consolas"/>
              <a:cs typeface="Calibri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Consolas"/>
                <a:cs typeface="Calibri"/>
              </a:rPr>
              <a:t>    .</a:t>
            </a:r>
            <a:r>
              <a:rPr lang="en-US" sz="1800" dirty="0" err="1">
                <a:solidFill>
                  <a:srgbClr val="000000"/>
                </a:solidFill>
                <a:latin typeface="Consolas"/>
                <a:cs typeface="Calibri"/>
              </a:rPr>
              <a:t>keyBy</a:t>
            </a:r>
            <a:r>
              <a:rPr lang="en-US" sz="1800" dirty="0">
                <a:latin typeface="Consolas"/>
                <a:cs typeface="Calibri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  <a:cs typeface="Calibri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)</a:t>
            </a:r>
            <a:endParaRPr lang="en-US" sz="1800" dirty="0">
              <a:latin typeface="Consolas"/>
              <a:cs typeface="Calibri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6D6D6D"/>
                </a:solidFill>
                <a:latin typeface="Consolas"/>
                <a:cs typeface="Calibri"/>
              </a:rPr>
              <a:t>    // window definition: tumbling window of 1 minute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 </a:t>
            </a:r>
            <a:endParaRPr lang="en-US" sz="1800" dirty="0">
              <a:latin typeface="Consolas"/>
              <a:cs typeface="Calibri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alibri"/>
              </a:rPr>
              <a:t>.</a:t>
            </a:r>
            <a:r>
              <a:rPr lang="en-US" sz="1800" dirty="0" err="1">
                <a:solidFill>
                  <a:srgbClr val="FF0000"/>
                </a:solidFill>
                <a:latin typeface="Consolas"/>
                <a:cs typeface="Calibri"/>
              </a:rPr>
              <a:t>timeWindow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alibri"/>
              </a:rPr>
              <a:t>(Time.minutes(1))</a:t>
            </a:r>
          </a:p>
          <a:p>
            <a:pPr marL="0" indent="0">
              <a:buFont typeface="Wingdings" charset="2"/>
              <a:buNone/>
            </a:pPr>
            <a:endParaRPr lang="en-US" sz="1800" i="1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712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sz="4000" dirty="0"/>
              <a:t>Predefined Keyed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800" dirty="0"/>
              <a:t>Tumbling time window</a:t>
            </a:r>
          </a:p>
          <a:p>
            <a:pPr marL="457200" lvl="1" indent="0">
              <a:buNone/>
            </a:pPr>
            <a:r>
              <a:rPr lang="en-US" sz="2000" dirty="0">
                <a:latin typeface="Consolas"/>
                <a:cs typeface="Consolas"/>
              </a:rPr>
              <a:t>.</a:t>
            </a:r>
            <a:r>
              <a:rPr lang="en-US" sz="2000" dirty="0" err="1">
                <a:latin typeface="Consolas"/>
                <a:cs typeface="Consolas"/>
              </a:rPr>
              <a:t>timeWindow</a:t>
            </a:r>
            <a:r>
              <a:rPr lang="en-US" sz="2000" dirty="0">
                <a:latin typeface="Consolas"/>
                <a:cs typeface="Consolas"/>
              </a:rPr>
              <a:t>(Time.minutes(1)</a:t>
            </a:r>
            <a:r>
              <a:rPr lang="en-US" sz="2200" dirty="0">
                <a:latin typeface="Consolas"/>
                <a:cs typeface="Consolas"/>
              </a:rPr>
              <a:t/>
            </a:r>
            <a:br>
              <a:rPr lang="en-US" sz="2200" dirty="0">
                <a:latin typeface="Consolas"/>
                <a:cs typeface="Consolas"/>
              </a:rPr>
            </a:br>
            <a:endParaRPr lang="en-US" sz="1600" dirty="0">
              <a:latin typeface="Consolas"/>
              <a:cs typeface="Consolas"/>
            </a:endParaRPr>
          </a:p>
          <a:p>
            <a:r>
              <a:rPr lang="en-US" sz="2800" dirty="0"/>
              <a:t>Sliding time window</a:t>
            </a:r>
          </a:p>
          <a:p>
            <a:pPr marL="457200" lvl="1" indent="0">
              <a:buNone/>
            </a:pPr>
            <a:r>
              <a:rPr lang="en-US" sz="2000" dirty="0">
                <a:latin typeface="Consolas"/>
                <a:cs typeface="Consolas"/>
              </a:rPr>
              <a:t>.timeWindow(Time.minutes(1), Time.seconds(10))</a:t>
            </a:r>
            <a:r>
              <a:rPr lang="en-US" sz="2200" dirty="0">
                <a:latin typeface="Consolas"/>
                <a:cs typeface="Consolas"/>
              </a:rPr>
              <a:t/>
            </a:r>
            <a:br>
              <a:rPr lang="en-US" sz="2200" dirty="0">
                <a:latin typeface="Consolas"/>
                <a:cs typeface="Consolas"/>
              </a:rPr>
            </a:br>
            <a:endParaRPr lang="en-US" sz="2000" dirty="0">
              <a:latin typeface="Consolas"/>
              <a:cs typeface="Consolas"/>
            </a:endParaRPr>
          </a:p>
          <a:p>
            <a:r>
              <a:rPr lang="en-US" sz="2800" dirty="0"/>
              <a:t>Tumbling count window</a:t>
            </a:r>
          </a:p>
          <a:p>
            <a:pPr marL="457200" lvl="1" indent="0">
              <a:buNone/>
            </a:pPr>
            <a:r>
              <a:rPr lang="en-US" sz="2000" dirty="0">
                <a:latin typeface="Consolas"/>
                <a:cs typeface="Consolas"/>
              </a:rPr>
              <a:t>.countWindow(100)</a:t>
            </a:r>
            <a:r>
              <a:rPr lang="en-US" sz="2200" dirty="0">
                <a:latin typeface="Consolas"/>
                <a:cs typeface="Consolas"/>
              </a:rPr>
              <a:t/>
            </a:r>
            <a:br>
              <a:rPr lang="en-US" sz="2200" dirty="0">
                <a:latin typeface="Consolas"/>
                <a:cs typeface="Consolas"/>
              </a:rPr>
            </a:br>
            <a:endParaRPr lang="en-US" sz="2200" dirty="0">
              <a:latin typeface="Consolas"/>
              <a:cs typeface="Consolas"/>
            </a:endParaRPr>
          </a:p>
          <a:p>
            <a:r>
              <a:rPr lang="en-US" sz="2800" dirty="0">
                <a:latin typeface="Calibri" charset="0"/>
                <a:cs typeface="Consolas"/>
              </a:rPr>
              <a:t>Sliding </a:t>
            </a:r>
            <a:r>
              <a:rPr lang="en-US" sz="2800" dirty="0" err="1">
                <a:latin typeface="Calibri" charset="0"/>
                <a:cs typeface="Consolas"/>
              </a:rPr>
              <a:t>count</a:t>
            </a:r>
            <a:r>
              <a:rPr lang="en-US" sz="2800" dirty="0">
                <a:latin typeface="Calibri" charset="0"/>
                <a:cs typeface="Consolas"/>
              </a:rPr>
              <a:t> window</a:t>
            </a:r>
          </a:p>
          <a:p>
            <a:pPr marL="457200" lvl="1" indent="0">
              <a:buNone/>
            </a:pPr>
            <a:r>
              <a:rPr lang="en-US" sz="2000" dirty="0">
                <a:latin typeface="Consolas" charset="0"/>
                <a:cs typeface="Consolas"/>
              </a:rPr>
              <a:t>.countWindow(100, 10)</a:t>
            </a:r>
            <a:r>
              <a:rPr lang="en-US" sz="2400" dirty="0">
                <a:latin typeface="Consolas" charset="0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/>
            </a:r>
            <a:br>
              <a:rPr lang="en-US" sz="2200" dirty="0">
                <a:latin typeface="Consolas"/>
                <a:cs typeface="Consolas"/>
              </a:rPr>
            </a:br>
            <a:endParaRPr lang="en-US" sz="2200" dirty="0">
              <a:latin typeface="Consolas"/>
              <a:cs typeface="Consolas"/>
            </a:endParaRPr>
          </a:p>
          <a:p>
            <a:r>
              <a:rPr lang="en-US" sz="2800" dirty="0">
                <a:latin typeface="Calibri" charset="0"/>
                <a:cs typeface="Consolas"/>
              </a:rPr>
              <a:t>Session window</a:t>
            </a:r>
          </a:p>
          <a:p>
            <a:pPr marL="457200" lvl="1" indent="0">
              <a:buNone/>
            </a:pPr>
            <a:r>
              <a:rPr lang="en-US" sz="2000" dirty="0">
                <a:latin typeface="Consolas" charset="0"/>
                <a:cs typeface="Consolas"/>
              </a:rPr>
              <a:t>.window(</a:t>
            </a:r>
            <a:r>
              <a:rPr lang="en-US" sz="2000" dirty="0" err="1">
                <a:latin typeface="Consolas" charset="0"/>
                <a:cs typeface="Consolas"/>
              </a:rPr>
              <a:t>SessionWindows</a:t>
            </a:r>
            <a:r>
              <a:rPr lang="en-US" sz="2000" dirty="0">
                <a:latin typeface="Consolas" charset="0"/>
                <a:cs typeface="Consolas"/>
              </a:rPr>
              <a:t>.</a:t>
            </a:r>
            <a:r>
              <a:rPr lang="en-US" sz="2000" dirty="0" err="1">
                <a:latin typeface="Consolas" charset="0"/>
                <a:cs typeface="Consolas"/>
              </a:rPr>
              <a:t>withGap</a:t>
            </a:r>
            <a:r>
              <a:rPr lang="en-US" sz="2000" dirty="0">
                <a:latin typeface="Consolas" charset="0"/>
                <a:cs typeface="Consolas"/>
              </a:rPr>
              <a:t>(Time.minutes(30)))</a:t>
            </a:r>
          </a:p>
          <a:p>
            <a:pPr marL="457200" lvl="1" indent="0">
              <a:buNone/>
            </a:pPr>
            <a:endParaRPr lang="en-US" sz="2200" dirty="0">
              <a:latin typeface="Consolas" charset="0"/>
              <a:cs typeface="Consolas"/>
            </a:endParaRPr>
          </a:p>
          <a:p>
            <a:pPr marL="457200" lvl="1" indent="0">
              <a:buNone/>
            </a:pPr>
            <a:endParaRPr lang="en-US" sz="2200" dirty="0">
              <a:latin typeface="Consolas" charset="0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3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sz="3600" dirty="0"/>
              <a:t>Predefined </a:t>
            </a:r>
            <a:r>
              <a:rPr lang="en-US" sz="3600" dirty="0"/>
              <a:t>Non-k</a:t>
            </a:r>
            <a:r>
              <a:rPr lang="x-none" sz="3600" dirty="0"/>
              <a:t>eyed Windows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on non-keyed streams are not processed in parallel!</a:t>
            </a:r>
          </a:p>
          <a:p>
            <a:endParaRPr lang="en-US" dirty="0"/>
          </a:p>
          <a:p>
            <a:r>
              <a:rPr lang="en-US" dirty="0" err="1"/>
              <a:t>TimeWindow</a:t>
            </a:r>
            <a:r>
              <a:rPr lang="en-US" dirty="0"/>
              <a:t> (tumbling, 10 seconds)</a:t>
            </a:r>
          </a:p>
          <a:p>
            <a:pPr marL="457200" lvl="1" indent="0">
              <a:buNone/>
            </a:pPr>
            <a:r>
              <a:rPr lang="en-US" sz="2400" dirty="0">
                <a:latin typeface="Consolas"/>
                <a:cs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/>
                <a:cs typeface="Consolas"/>
              </a:rPr>
              <a:t>timeWindowAll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Time.seconds</a:t>
            </a:r>
            <a:r>
              <a:rPr lang="en-US" sz="2400" dirty="0">
                <a:latin typeface="Consolas"/>
                <a:cs typeface="Consolas"/>
              </a:rPr>
              <a:t>(10))</a:t>
            </a:r>
          </a:p>
          <a:p>
            <a:pPr marL="457200" lvl="1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r>
              <a:rPr lang="en-US" dirty="0" err="1"/>
              <a:t>CountWindow</a:t>
            </a:r>
            <a:r>
              <a:rPr lang="en-US" dirty="0"/>
              <a:t> (sliding, 20/10)</a:t>
            </a:r>
          </a:p>
          <a:p>
            <a:pPr marL="457200" lvl="1" indent="0">
              <a:buNone/>
            </a:pPr>
            <a:r>
              <a:rPr lang="en-US" sz="2400" dirty="0">
                <a:latin typeface="Consolas"/>
                <a:cs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/>
                <a:cs typeface="Consolas"/>
              </a:rPr>
              <a:t>countWindowAll</a:t>
            </a:r>
            <a:r>
              <a:rPr lang="en-US" sz="2400" dirty="0">
                <a:latin typeface="Consolas"/>
                <a:cs typeface="Consolas"/>
              </a:rPr>
              <a:t>(20, 10)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619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12374</TotalTime>
  <Words>1407</Words>
  <Application>Microsoft Macintosh PowerPoint</Application>
  <PresentationFormat>On-screen Show (4:3)</PresentationFormat>
  <Paragraphs>312</Paragraphs>
  <Slides>34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1_Office Theme</vt:lpstr>
      <vt:lpstr>PowerPoint Presentation</vt:lpstr>
      <vt:lpstr>Windows and Aggregates</vt:lpstr>
      <vt:lpstr>Windows</vt:lpstr>
      <vt:lpstr>Tumbling Windows</vt:lpstr>
      <vt:lpstr>Sliding Windows</vt:lpstr>
      <vt:lpstr>Session Windows</vt:lpstr>
      <vt:lpstr>Specifying Windowing</vt:lpstr>
      <vt:lpstr>Predefined Keyed Windows</vt:lpstr>
      <vt:lpstr>Predefined Non-keyed Windows</vt:lpstr>
      <vt:lpstr>Aggregations on Windowed Streams</vt:lpstr>
      <vt:lpstr>Aggregation with a WindowFunction</vt:lpstr>
      <vt:lpstr>Window State during Aggregation </vt:lpstr>
      <vt:lpstr>Window State during Aggregation </vt:lpstr>
      <vt:lpstr>Window State during Aggregation </vt:lpstr>
      <vt:lpstr>Window State during Aggregation </vt:lpstr>
      <vt:lpstr>Window State during Aggregation </vt:lpstr>
      <vt:lpstr>Operations on Windowed Streams</vt:lpstr>
      <vt:lpstr>Incremental Aggregation </vt:lpstr>
      <vt:lpstr>Incremental Aggregation </vt:lpstr>
      <vt:lpstr>Incremental Aggregation </vt:lpstr>
      <vt:lpstr>Incremental Aggregation </vt:lpstr>
      <vt:lpstr>Incremental Aggregation </vt:lpstr>
      <vt:lpstr>Incremental Window Aggregation</vt:lpstr>
      <vt:lpstr>Incremental Window Aggregation</vt:lpstr>
      <vt:lpstr>Custom window logic</vt:lpstr>
      <vt:lpstr>Handling Time Explicitly</vt:lpstr>
      <vt:lpstr>Different Notions of Time</vt:lpstr>
      <vt:lpstr>Event Time vs Processing Time</vt:lpstr>
      <vt:lpstr>Setting the StreamTimeCharacteristic</vt:lpstr>
      <vt:lpstr>Choosing Event Time has Consequences</vt:lpstr>
      <vt:lpstr>Watermarks</vt:lpstr>
      <vt:lpstr>Timestamp Assigners / Watermark Generators</vt:lpstr>
      <vt:lpstr>Timestamp Assigners / Watermark Generators</vt:lpstr>
      <vt:lpstr>References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813</cp:revision>
  <dcterms:created xsi:type="dcterms:W3CDTF">2015-01-22T00:00:06Z</dcterms:created>
  <dcterms:modified xsi:type="dcterms:W3CDTF">2016-09-09T20:42:44Z</dcterms:modified>
</cp:coreProperties>
</file>