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4"/>
  </p:notesMasterIdLst>
  <p:sldIdLst>
    <p:sldId id="258" r:id="rId2"/>
    <p:sldId id="271" r:id="rId3"/>
    <p:sldId id="289" r:id="rId4"/>
    <p:sldId id="290" r:id="rId5"/>
    <p:sldId id="291" r:id="rId6"/>
    <p:sldId id="292" r:id="rId7"/>
    <p:sldId id="295" r:id="rId8"/>
    <p:sldId id="340" r:id="rId9"/>
    <p:sldId id="296" r:id="rId10"/>
    <p:sldId id="293" r:id="rId11"/>
    <p:sldId id="272" r:id="rId12"/>
    <p:sldId id="297" r:id="rId13"/>
    <p:sldId id="298" r:id="rId14"/>
    <p:sldId id="334" r:id="rId15"/>
    <p:sldId id="335" r:id="rId16"/>
    <p:sldId id="336" r:id="rId17"/>
    <p:sldId id="337" r:id="rId18"/>
    <p:sldId id="338" r:id="rId19"/>
    <p:sldId id="339" r:id="rId20"/>
    <p:sldId id="276" r:id="rId21"/>
    <p:sldId id="277" r:id="rId22"/>
    <p:sldId id="308" r:id="rId23"/>
    <p:sldId id="309" r:id="rId24"/>
    <p:sldId id="310" r:id="rId25"/>
    <p:sldId id="279" r:id="rId26"/>
    <p:sldId id="280" r:id="rId27"/>
    <p:sldId id="341" r:id="rId28"/>
    <p:sldId id="317" r:id="rId29"/>
    <p:sldId id="342" r:id="rId30"/>
    <p:sldId id="316" r:id="rId31"/>
    <p:sldId id="318" r:id="rId32"/>
    <p:sldId id="346" r:id="rId33"/>
    <p:sldId id="347" r:id="rId34"/>
    <p:sldId id="348" r:id="rId35"/>
    <p:sldId id="345" r:id="rId36"/>
    <p:sldId id="350" r:id="rId37"/>
    <p:sldId id="311" r:id="rId38"/>
    <p:sldId id="312" r:id="rId39"/>
    <p:sldId id="282" r:id="rId40"/>
    <p:sldId id="283" r:id="rId41"/>
    <p:sldId id="322" r:id="rId42"/>
    <p:sldId id="324" r:id="rId43"/>
    <p:sldId id="323" r:id="rId44"/>
    <p:sldId id="325" r:id="rId45"/>
    <p:sldId id="326" r:id="rId46"/>
    <p:sldId id="286" r:id="rId47"/>
    <p:sldId id="349" r:id="rId48"/>
    <p:sldId id="351" r:id="rId49"/>
    <p:sldId id="352" r:id="rId50"/>
    <p:sldId id="353" r:id="rId51"/>
    <p:sldId id="354" r:id="rId52"/>
    <p:sldId id="356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599" autoAdjust="0"/>
  </p:normalViewPr>
  <p:slideViewPr>
    <p:cSldViewPr snapToGrid="0" snapToObjects="1">
      <p:cViewPr>
        <p:scale>
          <a:sx n="103" d="100"/>
          <a:sy n="103" d="100"/>
        </p:scale>
        <p:origin x="-3416" y="-10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5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5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avatar_emerald_200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should I care about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Understand the error messages</a:t>
            </a:r>
          </a:p>
          <a:p>
            <a:endParaRPr lang="en-US" dirty="0" smtClean="0"/>
          </a:p>
          <a:p>
            <a:r>
              <a:rPr lang="en-US" dirty="0" smtClean="0"/>
              <a:t>Programs efficiency &amp; performance</a:t>
            </a:r>
          </a:p>
          <a:p>
            <a:pPr lvl="1"/>
            <a:r>
              <a:rPr lang="en-US" dirty="0" smtClean="0"/>
              <a:t>Flink native types vs. </a:t>
            </a:r>
            <a:r>
              <a:rPr lang="en-US" dirty="0"/>
              <a:t>Generic </a:t>
            </a:r>
            <a:r>
              <a:rPr lang="en-US" dirty="0" smtClean="0"/>
              <a:t>types</a:t>
            </a:r>
          </a:p>
          <a:p>
            <a:endParaRPr lang="en-US" dirty="0" smtClean="0"/>
          </a:p>
          <a:p>
            <a:r>
              <a:rPr lang="en-US" dirty="0" smtClean="0"/>
              <a:t>Ease</a:t>
            </a:r>
            <a:r>
              <a:rPr lang="en-US" dirty="0"/>
              <a:t>-of-</a:t>
            </a:r>
            <a:r>
              <a:rPr lang="en-US" dirty="0" smtClean="0"/>
              <a:t>use &amp; </a:t>
            </a:r>
            <a:r>
              <a:rPr lang="en-US" dirty="0" smtClean="0"/>
              <a:t>developer </a:t>
            </a:r>
            <a:r>
              <a:rPr lang="en-US" dirty="0"/>
              <a:t>efficiency</a:t>
            </a:r>
            <a:endParaRPr lang="en-US" dirty="0" smtClean="0"/>
          </a:p>
          <a:p>
            <a:pPr lvl="1"/>
            <a:r>
              <a:rPr lang="en-US" dirty="0" smtClean="0"/>
              <a:t>Tuples, </a:t>
            </a:r>
            <a:r>
              <a:rPr lang="en-US" dirty="0" err="1" smtClean="0"/>
              <a:t>Pojos</a:t>
            </a:r>
            <a:r>
              <a:rPr lang="en-US" dirty="0" smtClean="0"/>
              <a:t>, </a:t>
            </a:r>
            <a:r>
              <a:rPr lang="en-US" dirty="0" err="1" smtClean="0"/>
              <a:t>CaseClasses</a:t>
            </a:r>
            <a:r>
              <a:rPr lang="en-US" dirty="0" smtClean="0"/>
              <a:t> vs. Generic types</a:t>
            </a:r>
          </a:p>
          <a:p>
            <a:endParaRPr lang="en-US" dirty="0" smtClean="0"/>
          </a:p>
          <a:p>
            <a:r>
              <a:rPr lang="en-US" dirty="0" smtClean="0"/>
              <a:t>Extensible by custom data types</a:t>
            </a:r>
          </a:p>
          <a:p>
            <a:pPr lvl="1"/>
            <a:r>
              <a:rPr lang="en-US" dirty="0" smtClean="0"/>
              <a:t>Custom </a:t>
            </a:r>
            <a:r>
              <a:rPr lang="en-US" dirty="0" err="1" smtClean="0"/>
              <a:t>serializers</a:t>
            </a:r>
            <a:r>
              <a:rPr lang="en-US" dirty="0" smtClean="0"/>
              <a:t> &amp; comparators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9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Grouping, Sorting, Joining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7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86717"/>
          </a:xfrm>
        </p:spPr>
        <p:txBody>
          <a:bodyPr>
            <a:noAutofit/>
          </a:bodyPr>
          <a:lstStyle/>
          <a:p>
            <a:r>
              <a:rPr lang="en-US" dirty="0" smtClean="0"/>
              <a:t>Keyed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6"/>
            <a:ext cx="8454887" cy="465178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Flink groups, sorts &amp; joins data for you</a:t>
            </a:r>
          </a:p>
          <a:p>
            <a:pPr lvl="1"/>
            <a:r>
              <a:rPr lang="en-US" dirty="0" smtClean="0"/>
              <a:t>Requires definition of a key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Key can be partial or full type of </a:t>
            </a:r>
            <a:r>
              <a:rPr lang="en-US" dirty="0" err="1" smtClean="0"/>
              <a:t>DataSet</a:t>
            </a:r>
            <a:r>
              <a:rPr lang="en-US" dirty="0" smtClean="0"/>
              <a:t> type</a:t>
            </a:r>
          </a:p>
          <a:p>
            <a:pPr lvl="1"/>
            <a:r>
              <a:rPr lang="en-US" dirty="0" smtClean="0"/>
              <a:t>Composite keys also supported</a:t>
            </a:r>
          </a:p>
          <a:p>
            <a:endParaRPr lang="en-US" dirty="0" smtClean="0"/>
          </a:p>
          <a:p>
            <a:r>
              <a:rPr lang="en-US" dirty="0" smtClean="0"/>
              <a:t>Key must be comparable data type</a:t>
            </a:r>
          </a:p>
          <a:p>
            <a:pPr lvl="1"/>
            <a:r>
              <a:rPr lang="en-US" dirty="0" smtClean="0"/>
              <a:t>Key types for binary operations </a:t>
            </a:r>
            <a:r>
              <a:rPr lang="en-US" dirty="0"/>
              <a:t>(</a:t>
            </a:r>
            <a:r>
              <a:rPr lang="en-US" dirty="0" smtClean="0"/>
              <a:t>join, </a:t>
            </a:r>
            <a:r>
              <a:rPr lang="en-US" dirty="0" err="1" smtClean="0"/>
              <a:t>coGroup</a:t>
            </a:r>
            <a:r>
              <a:rPr lang="en-US" dirty="0" smtClean="0"/>
              <a:t>) must 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8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0860" y="1570993"/>
            <a:ext cx="8483786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key1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r>
              <a:rPr lang="en-US" sz="2200" dirty="0">
                <a:latin typeface="Menlo Regular"/>
                <a:cs typeface="Menlo Regular"/>
              </a:rPr>
              <a:t>.</a:t>
            </a:r>
            <a:r>
              <a:rPr lang="en-US" sz="2200" dirty="0" err="1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key2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3832987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3832987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 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3016638"/>
            <a:ext cx="8443843" cy="829133"/>
          </a:xfrm>
        </p:spPr>
        <p:txBody>
          <a:bodyPr>
            <a:normAutofit/>
          </a:bodyPr>
          <a:lstStyle/>
          <a:p>
            <a:r>
              <a:rPr lang="en-US" dirty="0" smtClean="0"/>
              <a:t>Possible join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10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0860" y="2929350"/>
            <a:ext cx="8483786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>
                <a:latin typeface="Menlo Regular"/>
                <a:cs typeface="Menlo Regular"/>
              </a:rPr>
              <a:t>0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r>
              <a:rPr lang="en-US" sz="2200" dirty="0">
                <a:latin typeface="Menlo Regular"/>
                <a:cs typeface="Menlo Regular"/>
              </a:rPr>
              <a:t>.</a:t>
            </a:r>
            <a:r>
              <a:rPr lang="en-US" sz="2200" dirty="0" err="1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1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1376024"/>
            <a:ext cx="8443843" cy="14289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Using Position Key</a:t>
            </a:r>
          </a:p>
          <a:p>
            <a:pPr lvl="1"/>
            <a:r>
              <a:rPr lang="en-US" dirty="0" smtClean="0"/>
              <a:t>Only supported for </a:t>
            </a:r>
            <a:r>
              <a:rPr lang="en-US" dirty="0" err="1" smtClean="0"/>
              <a:t>TupleTypes</a:t>
            </a:r>
            <a:endParaRPr lang="en-US" dirty="0" smtClean="0"/>
          </a:p>
          <a:p>
            <a:pPr lvl="1"/>
            <a:r>
              <a:rPr lang="en-US" dirty="0" smtClean="0"/>
              <a:t>No support for nesting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61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0860" y="2929350"/>
            <a:ext cx="8483786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“f0”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r>
              <a:rPr lang="en-US" sz="2200" dirty="0">
                <a:latin typeface="Menlo Regular"/>
                <a:cs typeface="Menlo Regular"/>
              </a:rPr>
              <a:t>.</a:t>
            </a:r>
            <a:r>
              <a:rPr lang="en-US" sz="2200" dirty="0" err="1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“f1”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1376024"/>
            <a:ext cx="8443843" cy="14289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Using Expression Keys</a:t>
            </a:r>
          </a:p>
          <a:p>
            <a:pPr lvl="1"/>
            <a:r>
              <a:rPr lang="en-US" dirty="0" smtClean="0"/>
              <a:t>All composite types: Tuple fields: “f0”, “f1”, ..</a:t>
            </a:r>
          </a:p>
          <a:p>
            <a:pPr lvl="1"/>
            <a:r>
              <a:rPr lang="en-US" dirty="0" smtClean="0"/>
              <a:t>Support for nesting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9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300" y="2929350"/>
            <a:ext cx="8590742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2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r>
              <a:rPr lang="en-US" sz="2200" dirty="0">
                <a:latin typeface="Menlo Regular"/>
                <a:cs typeface="Menlo Regular"/>
              </a:rPr>
              <a:t>.</a:t>
            </a:r>
            <a:r>
              <a:rPr lang="en-US" sz="2200" dirty="0" err="1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“f0.name”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 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&lt;Integer&gt;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1376024"/>
            <a:ext cx="8443843" cy="14289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Using Expression Keys</a:t>
            </a:r>
          </a:p>
          <a:p>
            <a:pPr lvl="1"/>
            <a:r>
              <a:rPr lang="en-US" dirty="0" smtClean="0"/>
              <a:t>All composite types: </a:t>
            </a:r>
            <a:r>
              <a:rPr lang="en-US" dirty="0" err="1" smtClean="0"/>
              <a:t>Pojo</a:t>
            </a:r>
            <a:r>
              <a:rPr lang="en-US" dirty="0" smtClean="0"/>
              <a:t> fields by name</a:t>
            </a:r>
          </a:p>
          <a:p>
            <a:pPr lvl="1"/>
            <a:r>
              <a:rPr lang="en-US" dirty="0" smtClean="0"/>
              <a:t>Support for nesting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300" y="2206069"/>
            <a:ext cx="8590742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0,2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smtClean="0">
                <a:latin typeface="Menlo Regular"/>
                <a:cs typeface="Menlo Regular"/>
              </a:rPr>
              <a:t>                     .</a:t>
            </a:r>
            <a:r>
              <a:rPr lang="en-US" sz="2200" dirty="0" err="1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“f1”</a:t>
            </a:r>
            <a:r>
              <a:rPr lang="en-US" sz="2200" dirty="0" smtClean="0">
                <a:latin typeface="Menlo Regular"/>
                <a:cs typeface="Menlo Regular"/>
              </a:rPr>
              <a:t>,</a:t>
            </a:r>
            <a:r>
              <a:rPr lang="en-US" sz="2200" b="1" dirty="0" smtClean="0">
                <a:latin typeface="Menlo Regular"/>
                <a:cs typeface="Menlo Regular"/>
              </a:rPr>
              <a:t>“f0.name”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b="1" dirty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 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b="1" dirty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1376024"/>
            <a:ext cx="8443843" cy="952609"/>
          </a:xfrm>
        </p:spPr>
        <p:txBody>
          <a:bodyPr>
            <a:normAutofit/>
          </a:bodyPr>
          <a:lstStyle/>
          <a:p>
            <a:r>
              <a:rPr lang="en-US" dirty="0" smtClean="0"/>
              <a:t>Composite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76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300" y="1888531"/>
            <a:ext cx="8590742" cy="2369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0</a:t>
            </a:r>
            <a:r>
              <a:rPr lang="en-US" sz="2200" dirty="0" smtClean="0">
                <a:latin typeface="Menlo Regular"/>
                <a:cs typeface="Menlo Regular"/>
              </a:rPr>
              <a:t>).</a:t>
            </a:r>
            <a:r>
              <a:rPr lang="en-US" sz="2200" dirty="0" err="1" smtClean="0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000" dirty="0" smtClean="0">
                <a:latin typeface="Menlo Regular"/>
                <a:cs typeface="Menlo Regular"/>
              </a:rPr>
              <a:t>  new </a:t>
            </a:r>
            <a:r>
              <a:rPr lang="en-US" sz="2000" dirty="0" err="1">
                <a:latin typeface="Menlo Regular"/>
                <a:cs typeface="Menlo Regular"/>
              </a:rPr>
              <a:t>KeySelector</a:t>
            </a:r>
            <a:r>
              <a:rPr lang="en-US" sz="2000" dirty="0">
                <a:latin typeface="Menlo Regular"/>
                <a:cs typeface="Menlo Regular"/>
              </a:rPr>
              <a:t>&lt;</a:t>
            </a:r>
            <a:r>
              <a:rPr lang="en-US" sz="2000" dirty="0" smtClean="0">
                <a:latin typeface="Menlo Regular"/>
                <a:cs typeface="Menlo Regular"/>
              </a:rPr>
              <a:t>Tuple2&lt;Person, Integer&gt;</a:t>
            </a:r>
            <a:r>
              <a:rPr lang="en-US" sz="2000" dirty="0">
                <a:latin typeface="Menlo Regular"/>
                <a:cs typeface="Menlo Regular"/>
              </a:rPr>
              <a:t>, Integer&gt;(</a:t>
            </a:r>
            <a:r>
              <a:rPr lang="en-US" sz="2000" dirty="0" smtClean="0">
                <a:latin typeface="Menlo Regular"/>
                <a:cs typeface="Menlo Regular"/>
              </a:rPr>
              <a:t>){</a:t>
            </a:r>
          </a:p>
          <a:p>
            <a:r>
              <a:rPr lang="en-US" sz="2000" dirty="0" smtClean="0">
                <a:latin typeface="Menlo Regular"/>
                <a:cs typeface="Menlo Regular"/>
              </a:rPr>
              <a:t>    public </a:t>
            </a:r>
            <a:r>
              <a:rPr lang="en-US" sz="2000" dirty="0">
                <a:latin typeface="Menlo Regular"/>
                <a:cs typeface="Menlo Regular"/>
              </a:rPr>
              <a:t>Integer </a:t>
            </a:r>
            <a:r>
              <a:rPr lang="en-US" sz="2000" dirty="0" err="1">
                <a:latin typeface="Menlo Regular"/>
                <a:cs typeface="Menlo Regular"/>
              </a:rPr>
              <a:t>getKey</a:t>
            </a:r>
            <a:r>
              <a:rPr lang="en-US" sz="2000" dirty="0">
                <a:latin typeface="Menlo Regular"/>
                <a:cs typeface="Menlo Regular"/>
              </a:rPr>
              <a:t>(</a:t>
            </a:r>
            <a:r>
              <a:rPr lang="en-US" sz="2000" dirty="0" smtClean="0">
                <a:latin typeface="Menlo Regular"/>
                <a:cs typeface="Menlo Regular"/>
              </a:rPr>
              <a:t>Tuple2&lt;Person, Integer&gt; v) {</a:t>
            </a:r>
          </a:p>
          <a:p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     return </a:t>
            </a:r>
            <a:r>
              <a:rPr lang="en-US" sz="2000" b="1" dirty="0" smtClean="0">
                <a:latin typeface="Menlo Regular"/>
                <a:cs typeface="Menlo Regular"/>
              </a:rPr>
              <a:t>v.f1</a:t>
            </a:r>
            <a:r>
              <a:rPr lang="en-US" sz="2000" dirty="0" smtClean="0">
                <a:latin typeface="Menlo Regular"/>
                <a:cs typeface="Menlo Regular"/>
              </a:rPr>
              <a:t>;</a:t>
            </a:r>
            <a:endParaRPr lang="en-US" sz="2000" dirty="0">
              <a:latin typeface="Menlo Regular"/>
              <a:cs typeface="Menlo Regular"/>
            </a:endParaRPr>
          </a:p>
          <a:p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 } });</a:t>
            </a:r>
            <a:endParaRPr lang="en-US" sz="20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4468063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b="1" dirty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4425284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b="1" dirty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1270178"/>
            <a:ext cx="8443843" cy="952609"/>
          </a:xfrm>
        </p:spPr>
        <p:txBody>
          <a:bodyPr>
            <a:normAutofit/>
          </a:bodyPr>
          <a:lstStyle/>
          <a:p>
            <a:r>
              <a:rPr lang="en-US" dirty="0" smtClean="0"/>
              <a:t>Key selector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09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0860" y="2594171"/>
            <a:ext cx="8483786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2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r>
              <a:rPr lang="en-US" sz="2200" dirty="0">
                <a:latin typeface="Menlo Regular"/>
                <a:cs typeface="Menlo Regular"/>
              </a:rPr>
              <a:t>.</a:t>
            </a:r>
            <a:r>
              <a:rPr lang="en-US" sz="2200" dirty="0" err="1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1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1376024"/>
            <a:ext cx="8443843" cy="1428919"/>
          </a:xfrm>
        </p:spPr>
        <p:txBody>
          <a:bodyPr>
            <a:normAutofit/>
          </a:bodyPr>
          <a:lstStyle/>
          <a:p>
            <a:r>
              <a:rPr lang="en-US" dirty="0" smtClean="0"/>
              <a:t>Incompatible key types</a:t>
            </a:r>
          </a:p>
          <a:p>
            <a:pPr lvl="1"/>
            <a:r>
              <a:rPr lang="en-US" dirty="0" smtClean="0"/>
              <a:t>Exception!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1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Flink’s</a:t>
            </a:r>
            <a:r>
              <a:rPr lang="en-US" dirty="0" smtClean="0"/>
              <a:t> Type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kind of data can Flink handle?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4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Sources and Sinks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Getting data in and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04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File Systems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/>
              <a:t> </a:t>
            </a:r>
            <a:r>
              <a:rPr lang="en-US" dirty="0" smtClean="0"/>
              <a:t>build-in File Systems:</a:t>
            </a:r>
          </a:p>
          <a:p>
            <a:pPr lvl="1"/>
            <a:r>
              <a:rPr lang="en-US" dirty="0" err="1" smtClean="0"/>
              <a:t>LocalFileSystem</a:t>
            </a:r>
            <a:r>
              <a:rPr lang="en-US" dirty="0"/>
              <a:t> </a:t>
            </a:r>
            <a:r>
              <a:rPr lang="en-US" dirty="0" smtClean="0"/>
              <a:t>(file://)</a:t>
            </a:r>
          </a:p>
          <a:p>
            <a:pPr lvl="1"/>
            <a:r>
              <a:rPr lang="en-US" dirty="0" smtClean="0"/>
              <a:t>Hadoop Distributed File System (hdfs://)</a:t>
            </a:r>
          </a:p>
          <a:p>
            <a:pPr lvl="1"/>
            <a:r>
              <a:rPr lang="en-US" dirty="0" smtClean="0"/>
              <a:t>Amazon S3 (s3://)</a:t>
            </a:r>
          </a:p>
          <a:p>
            <a:pPr lvl="1"/>
            <a:r>
              <a:rPr lang="en-US" dirty="0" err="1" smtClean="0"/>
              <a:t>MapR</a:t>
            </a:r>
            <a:r>
              <a:rPr lang="en-US" dirty="0" smtClean="0"/>
              <a:t> FS (maprfs://)</a:t>
            </a:r>
          </a:p>
          <a:p>
            <a:endParaRPr lang="en-US" dirty="0" smtClean="0"/>
          </a:p>
          <a:p>
            <a:r>
              <a:rPr lang="en-US" dirty="0" smtClean="0"/>
              <a:t>Support for all Hadoop File Systems</a:t>
            </a:r>
          </a:p>
          <a:p>
            <a:pPr lvl="1"/>
            <a:r>
              <a:rPr lang="en-US" dirty="0" smtClean="0"/>
              <a:t>NFS, Tachyon, FTP, </a:t>
            </a:r>
            <a:r>
              <a:rPr lang="en-US" dirty="0" err="1" smtClean="0"/>
              <a:t>har</a:t>
            </a:r>
            <a:r>
              <a:rPr lang="en-US" dirty="0" smtClean="0"/>
              <a:t> (Hadoop Archive),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75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450868" cy="488197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FileInputFormat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(recursive directory scans supported)</a:t>
            </a:r>
          </a:p>
          <a:p>
            <a:pPr lvl="1"/>
            <a:r>
              <a:rPr lang="en-US" dirty="0" err="1" smtClean="0"/>
              <a:t>DelimitedInputFormat</a:t>
            </a:r>
            <a:endParaRPr lang="en-US" dirty="0" smtClean="0"/>
          </a:p>
          <a:p>
            <a:pPr lvl="2"/>
            <a:r>
              <a:rPr lang="en-US" dirty="0" err="1" smtClean="0"/>
              <a:t>TextInputFormat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(Read text files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linewise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 smtClean="0"/>
          </a:p>
          <a:p>
            <a:pPr lvl="2"/>
            <a:r>
              <a:rPr lang="en-US" dirty="0" err="1" smtClean="0"/>
              <a:t>CsvInputFormat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(Read field delimited files)</a:t>
            </a:r>
          </a:p>
          <a:p>
            <a:pPr lvl="1"/>
            <a:r>
              <a:rPr lang="en-US" dirty="0" err="1" smtClean="0"/>
              <a:t>BinaryInputFormat</a:t>
            </a:r>
            <a:endParaRPr lang="en-US" dirty="0" smtClean="0"/>
          </a:p>
          <a:p>
            <a:pPr lvl="1"/>
            <a:r>
              <a:rPr lang="en-US" dirty="0" err="1" smtClean="0"/>
              <a:t>AvroInputFormat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(Read Avro POJOs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 smtClean="0"/>
          </a:p>
          <a:p>
            <a:r>
              <a:rPr lang="en-US" dirty="0" err="1" smtClean="0"/>
              <a:t>JDBCInputFormat</a:t>
            </a:r>
            <a:r>
              <a:rPr lang="en-US" dirty="0" smtClean="0"/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(Read result of SQL query)</a:t>
            </a:r>
          </a:p>
          <a:p>
            <a:r>
              <a:rPr lang="en-US" dirty="0" err="1" smtClean="0"/>
              <a:t>HadoopInputFormat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(Use any Hadoop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InputFormat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0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Hadoop Input/</a:t>
            </a:r>
            <a:r>
              <a:rPr lang="en-US" sz="4000" dirty="0" err="1" smtClean="0"/>
              <a:t>OutputFormats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Support for all Hadoop I/</a:t>
            </a:r>
            <a:r>
              <a:rPr lang="en-US" dirty="0" err="1" smtClean="0"/>
              <a:t>OFormats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Read from and write to</a:t>
            </a:r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smtClean="0"/>
              <a:t>Apache Parquet</a:t>
            </a:r>
          </a:p>
          <a:p>
            <a:pPr lvl="1"/>
            <a:r>
              <a:rPr lang="en-US" dirty="0" smtClean="0"/>
              <a:t>Apache ORC</a:t>
            </a:r>
          </a:p>
          <a:p>
            <a:pPr lvl="1"/>
            <a:r>
              <a:rPr lang="en-US" dirty="0" smtClean="0"/>
              <a:t>Apache Kafka (for batch)</a:t>
            </a:r>
          </a:p>
          <a:p>
            <a:pPr lvl="1"/>
            <a:r>
              <a:rPr lang="en-US" dirty="0" smtClean="0"/>
              <a:t>Compressed file formats (.</a:t>
            </a:r>
            <a:r>
              <a:rPr lang="en-US" dirty="0" err="1" smtClean="0"/>
              <a:t>gz</a:t>
            </a:r>
            <a:r>
              <a:rPr lang="en-US" dirty="0" smtClean="0"/>
              <a:t>, .zip, ...)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more…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95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InputFormats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50352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Menlo Regular"/>
                <a:cs typeface="Menlo Regular"/>
              </a:rPr>
              <a:t>ExecutionEnvironment</a:t>
            </a:r>
            <a:r>
              <a:rPr lang="en-US" sz="2800" dirty="0" smtClean="0">
                <a:latin typeface="Menlo Regular"/>
                <a:cs typeface="Menlo Regular"/>
              </a:rPr>
              <a:t> </a:t>
            </a:r>
            <a:r>
              <a:rPr lang="en-US" sz="2800" dirty="0" err="1" smtClean="0">
                <a:latin typeface="Menlo Regular"/>
                <a:cs typeface="Menlo Regular"/>
              </a:rPr>
              <a:t>env</a:t>
            </a:r>
            <a:r>
              <a:rPr lang="en-US" sz="2800" dirty="0">
                <a:latin typeface="Menlo Regular"/>
                <a:cs typeface="Menlo Regular"/>
              </a:rPr>
              <a:t> </a:t>
            </a:r>
            <a:r>
              <a:rPr lang="en-US" sz="2800" dirty="0" smtClean="0">
                <a:latin typeface="Menlo Regular"/>
                <a:cs typeface="Menlo Regular"/>
              </a:rPr>
              <a:t>= </a:t>
            </a:r>
            <a:r>
              <a:rPr lang="en-US" sz="2800" dirty="0" smtClean="0">
                <a:latin typeface="Menlo Regular"/>
                <a:cs typeface="Menlo Regular"/>
              </a:rPr>
              <a:t>…</a:t>
            </a:r>
          </a:p>
          <a:p>
            <a:pPr marL="0" indent="0">
              <a:buNone/>
            </a:pPr>
            <a:endParaRPr lang="en-US" sz="28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// read text file </a:t>
            </a:r>
            <a:r>
              <a:rPr lang="en-US" sz="2800" dirty="0" err="1" smtClean="0">
                <a:solidFill>
                  <a:srgbClr val="7F7F7F"/>
                </a:solidFill>
                <a:latin typeface="Menlo Regular"/>
                <a:cs typeface="Menlo Regular"/>
              </a:rPr>
              <a:t>linewise</a:t>
            </a:r>
            <a:endParaRPr lang="en-US" sz="2800" dirty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Menlo Regular"/>
                <a:cs typeface="Menlo Regular"/>
              </a:rPr>
              <a:t>env.readTextFile</a:t>
            </a:r>
            <a:r>
              <a:rPr lang="en-US" sz="28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// read CSV file</a:t>
            </a:r>
          </a:p>
          <a:p>
            <a:pPr marL="0" indent="0">
              <a:buNone/>
            </a:pPr>
            <a:r>
              <a:rPr lang="en-US" sz="2800" dirty="0" err="1" smtClean="0">
                <a:latin typeface="Menlo Regular"/>
                <a:cs typeface="Menlo Regular"/>
              </a:rPr>
              <a:t>env.readCsvFile</a:t>
            </a:r>
            <a:r>
              <a:rPr lang="en-US" sz="28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// read file with Hadoop </a:t>
            </a:r>
            <a:r>
              <a:rPr lang="en-US" sz="2800" dirty="0" err="1" smtClean="0">
                <a:solidFill>
                  <a:srgbClr val="7F7F7F"/>
                </a:solidFill>
                <a:latin typeface="Menlo Regular"/>
                <a:cs typeface="Menlo Regular"/>
              </a:rPr>
              <a:t>FileInputFormat</a:t>
            </a:r>
            <a:endParaRPr lang="en-US" sz="28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Menlo Regular"/>
                <a:cs typeface="Menlo Regular"/>
              </a:rPr>
              <a:t>env.readHadoopFile</a:t>
            </a:r>
            <a:r>
              <a:rPr lang="en-US" sz="28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// use regular Flink </a:t>
            </a:r>
            <a:r>
              <a:rPr lang="en-US" sz="2800" dirty="0" err="1" smtClean="0">
                <a:solidFill>
                  <a:srgbClr val="7F7F7F"/>
                </a:solidFill>
                <a:latin typeface="Menlo Regular"/>
                <a:cs typeface="Menlo Regular"/>
              </a:rPr>
              <a:t>InputFormat</a:t>
            </a:r>
            <a:endParaRPr lang="en-US" sz="28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err="1">
                <a:latin typeface="Menlo Regular"/>
                <a:cs typeface="Menlo Regular"/>
              </a:rPr>
              <a:t>e</a:t>
            </a:r>
            <a:r>
              <a:rPr lang="en-US" sz="2800" dirty="0" err="1" smtClean="0">
                <a:latin typeface="Menlo Regular"/>
                <a:cs typeface="Menlo Regular"/>
              </a:rPr>
              <a:t>nv.createInput</a:t>
            </a:r>
            <a:r>
              <a:rPr lang="en-US" sz="28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// use regular Hadoop </a:t>
            </a:r>
            <a:r>
              <a:rPr lang="en-US" sz="2800" dirty="0" err="1" smtClean="0">
                <a:solidFill>
                  <a:srgbClr val="7F7F7F"/>
                </a:solidFill>
                <a:latin typeface="Menlo Regular"/>
                <a:cs typeface="Menlo Regular"/>
              </a:rPr>
              <a:t>InputFormat</a:t>
            </a:r>
            <a:endParaRPr lang="en-US" sz="28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err="1">
                <a:latin typeface="Menlo Regular"/>
                <a:cs typeface="Menlo Regular"/>
              </a:rPr>
              <a:t>e</a:t>
            </a:r>
            <a:r>
              <a:rPr lang="en-US" sz="2800" dirty="0" err="1" smtClean="0">
                <a:latin typeface="Menlo Regular"/>
                <a:cs typeface="Menlo Regular"/>
              </a:rPr>
              <a:t>nv.createHadoopInput</a:t>
            </a:r>
            <a:r>
              <a:rPr lang="en-US" sz="2800" dirty="0" smtClean="0">
                <a:latin typeface="Menlo Regular"/>
                <a:cs typeface="Menlo Regular"/>
              </a:rPr>
              <a:t>(…);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880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 &amp;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97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Transformations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 smtClean="0"/>
              <a:t>Reduce</a:t>
            </a:r>
            <a:endParaRPr lang="en-US" dirty="0"/>
          </a:p>
          <a:p>
            <a:pPr fontAlgn="base"/>
            <a:r>
              <a:rPr lang="en-US" dirty="0" err="1" smtClean="0"/>
              <a:t>CoGroup</a:t>
            </a:r>
            <a:endParaRPr lang="en-US" dirty="0"/>
          </a:p>
          <a:p>
            <a:pPr fontAlgn="base"/>
            <a:r>
              <a:rPr lang="en-US" dirty="0" smtClean="0"/>
              <a:t>Combine</a:t>
            </a:r>
          </a:p>
          <a:p>
            <a:pPr fontAlgn="base"/>
            <a:r>
              <a:rPr lang="en-US" dirty="0" err="1" smtClean="0"/>
              <a:t>GroupSort</a:t>
            </a:r>
            <a:endParaRPr lang="en-US" dirty="0"/>
          </a:p>
          <a:p>
            <a:pPr fontAlgn="base"/>
            <a:r>
              <a:rPr lang="en-US" dirty="0" err="1"/>
              <a:t>AllReduce</a:t>
            </a:r>
            <a:r>
              <a:rPr lang="en-US" dirty="0"/>
              <a:t> &amp; </a:t>
            </a:r>
            <a:r>
              <a:rPr lang="en-US" dirty="0" err="1" smtClean="0"/>
              <a:t>AllGroupReduce</a:t>
            </a:r>
            <a:endParaRPr lang="en-US" dirty="0" smtClean="0"/>
          </a:p>
          <a:p>
            <a:pPr fontAlgn="base"/>
            <a:r>
              <a:rPr lang="en-US" dirty="0" smtClean="0"/>
              <a:t>Union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sz="3000" dirty="0" smtClean="0"/>
              <a:t>see documentation for more transformations</a:t>
            </a:r>
            <a:endParaRPr lang="en-US" sz="3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6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GroupReduce</a:t>
            </a:r>
            <a:r>
              <a:rPr lang="en-US" dirty="0"/>
              <a:t> (Hadoop-style)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645" y="1281936"/>
            <a:ext cx="8913115" cy="5247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Menlo Regular"/>
                <a:cs typeface="Menlo Regular"/>
              </a:rPr>
              <a:t>DataSet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&lt;Tuple2&lt;</a:t>
            </a:r>
            <a:r>
              <a:rPr lang="en-US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&gt;&gt; 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sum 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= data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.</a:t>
            </a:r>
            <a:r>
              <a:rPr lang="en-US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groupBy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(0)</a:t>
            </a:r>
            <a:endParaRPr lang="en-US" sz="20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   .</a:t>
            </a:r>
            <a:r>
              <a:rPr lang="en-US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reduceGroup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(</a:t>
            </a:r>
            <a:r>
              <a:rPr lang="en-US" sz="2000" b="1" dirty="0">
                <a:solidFill>
                  <a:srgbClr val="000000"/>
                </a:solidFill>
                <a:latin typeface="Menlo Regular"/>
                <a:cs typeface="Menlo Regular"/>
              </a:rPr>
              <a:t>new </a:t>
            </a:r>
            <a:r>
              <a:rPr lang="en-US" sz="2000" dirty="0" err="1">
                <a:solidFill>
                  <a:srgbClr val="000000"/>
                </a:solidFill>
                <a:latin typeface="Menlo Regular"/>
                <a:cs typeface="Menlo Regular"/>
              </a:rPr>
              <a:t>SumReducer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()</a:t>
            </a:r>
            <a:r>
              <a:rPr lang="en-US" sz="2000" b="1" dirty="0">
                <a:solidFill>
                  <a:srgbClr val="000000"/>
                </a:solidFill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public </a:t>
            </a:r>
            <a:r>
              <a:rPr lang="en-US" sz="2000" b="1" dirty="0">
                <a:solidFill>
                  <a:srgbClr val="000000"/>
                </a:solidFill>
                <a:latin typeface="Menlo Regular"/>
                <a:cs typeface="Menlo Regular"/>
              </a:rPr>
              <a:t>static class </a:t>
            </a:r>
            <a:r>
              <a:rPr lang="en-US" sz="2000" dirty="0" err="1">
                <a:solidFill>
                  <a:srgbClr val="000000"/>
                </a:solidFill>
                <a:latin typeface="Menlo Regular"/>
                <a:cs typeface="Menlo Regular"/>
              </a:rPr>
              <a:t>SumReducer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Menlo Regular"/>
                <a:cs typeface="Menlo Regular"/>
              </a:rPr>
              <a:t>implements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GroupReduceFunction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&gt;,Tuple2&lt;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&gt;&gt;{</a:t>
            </a:r>
            <a:endParaRPr lang="en-US" sz="2000" b="1" dirty="0" smtClean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2000" b="1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 public 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void reduce(</a:t>
            </a:r>
            <a:r>
              <a:rPr lang="de-DE" altLang="de-DE" sz="2000" dirty="0" err="1">
                <a:solidFill>
                  <a:srgbClr val="000000"/>
                </a:solidFill>
                <a:latin typeface="Menlo Regular"/>
                <a:cs typeface="Menlo Regular"/>
              </a:rPr>
              <a:t>Iterable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Tuple2&lt;</a:t>
            </a:r>
            <a:r>
              <a:rPr lang="en-US" sz="2000" dirty="0" err="1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&gt;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&gt;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vals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,</a:t>
            </a:r>
            <a:r>
              <a:rPr lang="de-DE" altLang="de-DE" sz="2000" dirty="0">
                <a:solidFill>
                  <a:srgbClr val="000000"/>
                </a:solidFill>
                <a:latin typeface="Menlo Regular"/>
                <a:cs typeface="Menlo Regular"/>
              </a:rPr>
              <a:t/>
            </a:r>
            <a:br>
              <a:rPr lang="de-DE" altLang="de-DE" sz="20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de-DE" altLang="de-DE" sz="2000" dirty="0">
                <a:solidFill>
                  <a:srgbClr val="000000"/>
                </a:solidFill>
                <a:latin typeface="Menlo Regular"/>
                <a:cs typeface="Menlo Regular"/>
              </a:rPr>
              <a:t>                     </a:t>
            </a:r>
            <a:r>
              <a:rPr lang="de-DE" altLang="de-DE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Collector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Tuple2&lt;</a:t>
            </a:r>
            <a:r>
              <a:rPr lang="en-US" sz="2000" dirty="0" err="1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&gt;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&gt;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Menlo Regular"/>
                <a:cs typeface="Menlo Regular"/>
              </a:rPr>
              <a:t>out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){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endParaRPr lang="de-DE" altLang="de-DE" sz="20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Tuple2&lt;</a:t>
            </a:r>
            <a:r>
              <a:rPr lang="de-DE" altLang="de-DE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outT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= </a:t>
            </a:r>
            <a:r>
              <a:rPr lang="de-DE" altLang="de-DE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new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Tuple2&lt;</a:t>
            </a:r>
            <a:r>
              <a:rPr lang="en-US" sz="2000" dirty="0" err="1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&gt;(0,0)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;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endParaRPr lang="de-DE" altLang="de-DE" sz="20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  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for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Tuple2&lt;</a:t>
            </a:r>
            <a:r>
              <a:rPr lang="en-US" sz="2000" dirty="0" err="1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 </a:t>
            </a:r>
            <a:r>
              <a:rPr lang="de-DE" sz="2000" dirty="0">
                <a:solidFill>
                  <a:srgbClr val="000000"/>
                </a:solidFill>
                <a:latin typeface="Menlo Regular"/>
                <a:cs typeface="Menlo Regular"/>
              </a:rPr>
              <a:t>v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Menlo Regular"/>
                <a:cs typeface="Menlo Regular"/>
              </a:rPr>
              <a:t>:</a:t>
            </a:r>
            <a:r>
              <a:rPr lang="de-DE" altLang="de-DE" sz="20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vals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)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outT.f0 = v.f0;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20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 outT.f1 += v.f1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;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endParaRPr lang="de-DE" altLang="de-DE" sz="20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   }</a:t>
            </a:r>
            <a:endParaRPr lang="de-DE" altLang="de-DE" sz="20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</a:t>
            </a:r>
            <a:r>
              <a:rPr lang="de-DE" altLang="de-DE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out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.</a:t>
            </a:r>
            <a:r>
              <a:rPr lang="de-DE" altLang="de-DE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collect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(</a:t>
            </a:r>
            <a:r>
              <a:rPr lang="de-DE" altLang="de-DE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outT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)</a:t>
            </a:r>
            <a:r>
              <a:rPr lang="de-DE" altLang="de-DE" sz="2000" b="1" dirty="0">
                <a:solidFill>
                  <a:srgbClr val="000000"/>
                </a:solidFill>
                <a:latin typeface="Menlo Regular"/>
                <a:cs typeface="Menlo Regular"/>
              </a:rPr>
              <a:t>;</a:t>
            </a:r>
            <a:r>
              <a:rPr lang="de-DE" altLang="de-DE" sz="20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endParaRPr lang="de-DE" altLang="de-DE" sz="2000" dirty="0" smtClean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2000" b="1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}</a:t>
            </a:r>
            <a:endParaRPr lang="de-DE" altLang="de-DE" sz="20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}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endParaRPr lang="de-DE" altLang="de-DE" sz="20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3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GroupReduce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00050" y="1416337"/>
            <a:ext cx="3343901" cy="1027393"/>
            <a:chOff x="1448356" y="2449997"/>
            <a:chExt cx="3343901" cy="1027393"/>
          </a:xfrm>
        </p:grpSpPr>
        <p:sp>
          <p:nvSpPr>
            <p:cNvPr id="6" name="Rectangle 5"/>
            <p:cNvSpPr/>
            <p:nvPr/>
          </p:nvSpPr>
          <p:spPr>
            <a:xfrm>
              <a:off x="1448356" y="2502920"/>
              <a:ext cx="3343901" cy="9744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8356" y="2449997"/>
              <a:ext cx="14083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DataSet</a:t>
              </a:r>
              <a:endParaRPr 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9531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5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5039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34767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7083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534657" y="2642203"/>
            <a:ext cx="66325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reduce(Iterator elements) = {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     </a:t>
            </a:r>
            <a:r>
              <a:rPr lang="en-US" sz="2400" dirty="0" err="1" smtClean="0">
                <a:latin typeface="Menlo Regular"/>
                <a:cs typeface="Menlo Regular"/>
              </a:rPr>
              <a:t>int</a:t>
            </a:r>
            <a:r>
              <a:rPr lang="en-US" sz="2400" dirty="0" smtClean="0">
                <a:latin typeface="Menlo Regular"/>
                <a:cs typeface="Menlo Regular"/>
              </a:rPr>
              <a:t> c = 0;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	while(elements) { c+= element }</a:t>
            </a:r>
          </a:p>
          <a:p>
            <a:r>
              <a:rPr lang="en-US" sz="2400" dirty="0">
                <a:latin typeface="Menlo Regular"/>
                <a:cs typeface="Menlo Regular"/>
              </a:rPr>
              <a:t>	</a:t>
            </a:r>
            <a:r>
              <a:rPr lang="en-US" sz="2400" dirty="0" smtClean="0">
                <a:latin typeface="Menlo Regular"/>
                <a:cs typeface="Menlo Regular"/>
              </a:rPr>
              <a:t>return c;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} = 11</a:t>
            </a:r>
            <a:endParaRPr lang="en-US" sz="2400" dirty="0">
              <a:latin typeface="Menlo Regular"/>
              <a:cs typeface="Menlo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4794778"/>
            <a:ext cx="822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venir Next Regular"/>
                <a:cs typeface="Avenir Next Regular"/>
              </a:rPr>
              <a:t>Note that </a:t>
            </a:r>
            <a:r>
              <a:rPr lang="en-US" sz="2400" dirty="0" err="1" smtClean="0">
                <a:latin typeface="Avenir Next Regular"/>
                <a:cs typeface="Avenir Next Regular"/>
              </a:rPr>
              <a:t>Flink</a:t>
            </a:r>
            <a:r>
              <a:rPr lang="en-US" sz="2400" dirty="0" smtClean="0">
                <a:latin typeface="Avenir Next Regular"/>
                <a:cs typeface="Avenir Next Regular"/>
              </a:rPr>
              <a:t> is giving you an Iterator over the group into the function.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venir Next Regular"/>
                <a:cs typeface="Avenir Next Regular"/>
              </a:rPr>
              <a:t>Data can come from disk / network / …</a:t>
            </a:r>
          </a:p>
          <a:p>
            <a:pPr lvl="1"/>
            <a:r>
              <a:rPr lang="en-US" sz="2400" dirty="0" smtClean="0">
                <a:latin typeface="Avenir Next Regular"/>
                <a:cs typeface="Avenir Next Regular"/>
                <a:sym typeface="Wingdings" panose="05000000000000000000" pitchFamily="2" charset="2"/>
              </a:rPr>
              <a:t> Group size can exceed available Java heap space</a:t>
            </a:r>
            <a:endParaRPr lang="en-US" sz="2400" dirty="0" smtClean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62261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(FP-style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5"/>
            <a:ext cx="8547307" cy="5247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DataSet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&lt;Tuple2&lt;</a:t>
            </a:r>
            <a:r>
              <a:rPr lang="en-US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&gt;&gt; 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sum = data</a:t>
            </a:r>
            <a:b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.</a:t>
            </a:r>
            <a:r>
              <a:rPr lang="en-US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groupBy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(0)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  .reduce(new 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SumReducer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()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Menlo Regular"/>
                <a:cs typeface="Menlo Regular"/>
              </a:rPr>
              <a:t>public static class </a:t>
            </a:r>
            <a:r>
              <a:rPr lang="en-US" sz="2000" dirty="0" err="1">
                <a:solidFill>
                  <a:srgbClr val="000000"/>
                </a:solidFill>
                <a:latin typeface="Menlo Regular"/>
                <a:cs typeface="Menlo Regular"/>
              </a:rPr>
              <a:t>SumReducer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implements    </a:t>
            </a:r>
            <a:b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        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ReduceFunction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&gt;&gt; 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{</a:t>
            </a:r>
            <a:b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@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Override</a:t>
            </a:r>
            <a:b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public 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 reduce(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                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 v1, </a:t>
            </a:r>
            <a:b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                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 v2)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		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v1.f1 += v2.f1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de-DE" altLang="de-DE" sz="20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return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v1; 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	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}</a:t>
            </a:r>
            <a:endParaRPr lang="en-US" sz="20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71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Apache </a:t>
            </a:r>
            <a:r>
              <a:rPr lang="en-US" sz="3600" dirty="0" err="1" smtClean="0"/>
              <a:t>Flink’s</a:t>
            </a:r>
            <a:r>
              <a:rPr lang="en-US" sz="3600" dirty="0" smtClean="0"/>
              <a:t> Type System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474375"/>
            <a:ext cx="8443843" cy="52471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Flink aims to support all possible data types</a:t>
            </a:r>
          </a:p>
          <a:p>
            <a:endParaRPr lang="en-US" dirty="0"/>
          </a:p>
          <a:p>
            <a:r>
              <a:rPr lang="en-US" dirty="0" smtClean="0"/>
              <a:t>Custom type serialization framework</a:t>
            </a:r>
          </a:p>
          <a:p>
            <a:pPr marL="0" indent="0" algn="ctr">
              <a:buNone/>
            </a:pPr>
            <a:r>
              <a:rPr lang="en-US" sz="2800" i="1" dirty="0" smtClean="0"/>
              <a:t>	“Serialization is the process of turning a Java object into a binary representation”</a:t>
            </a:r>
          </a:p>
          <a:p>
            <a:endParaRPr lang="en-US" dirty="0" smtClean="0"/>
          </a:p>
          <a:p>
            <a:r>
              <a:rPr lang="en-US" dirty="0" smtClean="0"/>
              <a:t>Many existing serialization frameworks:</a:t>
            </a:r>
          </a:p>
          <a:p>
            <a:pPr lvl="1"/>
            <a:r>
              <a:rPr lang="en-US" dirty="0" err="1" smtClean="0"/>
              <a:t>Kryo</a:t>
            </a:r>
            <a:r>
              <a:rPr lang="en-US" dirty="0" smtClean="0"/>
              <a:t>, Google Protocol Buffers, Apache Thrift</a:t>
            </a:r>
          </a:p>
          <a:p>
            <a:endParaRPr lang="en-US" dirty="0" smtClean="0"/>
          </a:p>
          <a:p>
            <a:r>
              <a:rPr lang="en-US" dirty="0" err="1" smtClean="0"/>
              <a:t>Flink’s</a:t>
            </a:r>
            <a:r>
              <a:rPr lang="en-US" dirty="0" smtClean="0"/>
              <a:t> serialization framework</a:t>
            </a:r>
          </a:p>
          <a:p>
            <a:pPr lvl="1"/>
            <a:r>
              <a:rPr lang="en-US" dirty="0" smtClean="0"/>
              <a:t>Extracts schema information from programs</a:t>
            </a:r>
          </a:p>
          <a:p>
            <a:pPr lvl="1"/>
            <a:r>
              <a:rPr lang="en-US" dirty="0" smtClean="0"/>
              <a:t>Generates efficient </a:t>
            </a:r>
            <a:r>
              <a:rPr lang="en-US" dirty="0" err="1" smtClean="0"/>
              <a:t>serializers</a:t>
            </a:r>
            <a:r>
              <a:rPr lang="en-US" dirty="0" smtClean="0"/>
              <a:t> for data types</a:t>
            </a:r>
          </a:p>
          <a:p>
            <a:pPr lvl="1"/>
            <a:r>
              <a:rPr lang="en-US" dirty="0" smtClean="0"/>
              <a:t>Enables operations &amp; comparisons on binary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43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00050" y="1398696"/>
            <a:ext cx="3343901" cy="1045034"/>
            <a:chOff x="1448356" y="2432356"/>
            <a:chExt cx="3343901" cy="1045034"/>
          </a:xfrm>
        </p:grpSpPr>
        <p:sp>
          <p:nvSpPr>
            <p:cNvPr id="6" name="Rectangle 5"/>
            <p:cNvSpPr/>
            <p:nvPr/>
          </p:nvSpPr>
          <p:spPr>
            <a:xfrm>
              <a:off x="1448356" y="2502920"/>
              <a:ext cx="3343901" cy="9744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8356" y="2432356"/>
              <a:ext cx="14083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DataSet</a:t>
              </a:r>
              <a:endParaRPr 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9531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5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5039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34767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7083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552297" y="2642203"/>
            <a:ext cx="71345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reduce(5,2) = 7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reduce(7,3) = 10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reduce(10, 1) = 11</a:t>
            </a:r>
          </a:p>
          <a:p>
            <a:r>
              <a:rPr lang="en-US" sz="2400" b="1" dirty="0" smtClean="0"/>
              <a:t>OR</a:t>
            </a:r>
          </a:p>
          <a:p>
            <a:r>
              <a:rPr lang="en-US" sz="2400" dirty="0">
                <a:latin typeface="Menlo Regular"/>
                <a:cs typeface="Menlo Regular"/>
              </a:rPr>
              <a:t>reduce(reduce(reduce(5,2),3</a:t>
            </a:r>
            <a:r>
              <a:rPr lang="en-US" sz="2400" dirty="0" smtClean="0">
                <a:latin typeface="Menlo Regular"/>
                <a:cs typeface="Menlo Regular"/>
              </a:rPr>
              <a:t>),1</a:t>
            </a:r>
            <a:r>
              <a:rPr lang="en-US" sz="2400" dirty="0">
                <a:latin typeface="Menlo Regular"/>
                <a:cs typeface="Menlo Regular"/>
              </a:rPr>
              <a:t>) = </a:t>
            </a:r>
            <a:r>
              <a:rPr lang="en-US" sz="2400" dirty="0" smtClean="0">
                <a:latin typeface="Menlo Regular"/>
                <a:cs typeface="Menlo Regular"/>
              </a:rPr>
              <a:t>11</a:t>
            </a:r>
            <a:endParaRPr lang="en-US" sz="2400" dirty="0">
              <a:latin typeface="Menlo Regular"/>
              <a:cs typeface="Menlo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4794778"/>
            <a:ext cx="822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venir Next Regular"/>
                <a:cs typeface="Avenir Next Regular"/>
              </a:rPr>
              <a:t>More limiting interface compared to </a:t>
            </a:r>
            <a:r>
              <a:rPr lang="en-US" sz="2400" dirty="0" err="1" smtClean="0">
                <a:latin typeface="Avenir Next Regular"/>
                <a:cs typeface="Avenir Next Regular"/>
              </a:rPr>
              <a:t>GroupReduce</a:t>
            </a:r>
            <a:endParaRPr lang="en-US" sz="2400" dirty="0" smtClean="0">
              <a:latin typeface="Avenir Next Regular"/>
              <a:cs typeface="Avenir Next Regula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venir Next Regular"/>
                <a:cs typeface="Avenir Next Regular"/>
              </a:rPr>
              <a:t>System can apply more optimizations</a:t>
            </a:r>
          </a:p>
        </p:txBody>
      </p:sp>
    </p:spTree>
    <p:extLst>
      <p:ext uri="{BB962C8B-B14F-4D97-AF65-F5344CB8AC3E}">
        <p14:creationId xmlns:p14="http://schemas.microsoft.com/office/powerpoint/2010/main" val="3037277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507590" y="3407638"/>
            <a:ext cx="1528449" cy="5940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468508" cy="15422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Operate on groups with identical keys </a:t>
            </a:r>
            <a:br>
              <a:rPr lang="en-US" dirty="0" smtClean="0"/>
            </a:br>
            <a:r>
              <a:rPr lang="en-US" dirty="0" smtClean="0"/>
              <a:t>of two inputs</a:t>
            </a:r>
          </a:p>
          <a:p>
            <a:pPr lvl="1"/>
            <a:r>
              <a:rPr lang="en-US" sz="3000" dirty="0" smtClean="0"/>
              <a:t>Enables outer joins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1836" y="3863412"/>
            <a:ext cx="3343901" cy="742304"/>
            <a:chOff x="1448356" y="2735086"/>
            <a:chExt cx="3343901" cy="742304"/>
          </a:xfrm>
        </p:grpSpPr>
        <p:sp>
          <p:nvSpPr>
            <p:cNvPr id="7" name="Rectangle 6"/>
            <p:cNvSpPr/>
            <p:nvPr/>
          </p:nvSpPr>
          <p:spPr>
            <a:xfrm>
              <a:off x="1448356" y="2735086"/>
              <a:ext cx="3343901" cy="7423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9531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15039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34767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083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9475" y="5036960"/>
            <a:ext cx="3343901" cy="672281"/>
            <a:chOff x="1448356" y="2805108"/>
            <a:chExt cx="3343901" cy="672281"/>
          </a:xfrm>
        </p:grpSpPr>
        <p:sp>
          <p:nvSpPr>
            <p:cNvPr id="14" name="Rectangle 13"/>
            <p:cNvSpPr/>
            <p:nvPr/>
          </p:nvSpPr>
          <p:spPr>
            <a:xfrm>
              <a:off x="1448356" y="2805108"/>
              <a:ext cx="3343901" cy="67228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9531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5039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34767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7083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912397" y="3407871"/>
            <a:ext cx="1528449" cy="5940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/>
          <p:cNvSpPr/>
          <p:nvPr/>
        </p:nvSpPr>
        <p:spPr>
          <a:xfrm>
            <a:off x="5001390" y="3547803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21118" y="3547803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53200" y="3554246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507590" y="4127350"/>
            <a:ext cx="1528449" cy="5940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/>
          <p:cNvSpPr/>
          <p:nvPr/>
        </p:nvSpPr>
        <p:spPr>
          <a:xfrm>
            <a:off x="4912397" y="4127583"/>
            <a:ext cx="1528449" cy="5940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/>
          <p:cNvSpPr/>
          <p:nvPr/>
        </p:nvSpPr>
        <p:spPr>
          <a:xfrm>
            <a:off x="5001390" y="4267515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53200" y="4273958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507590" y="4846829"/>
            <a:ext cx="1528449" cy="5940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/>
          <p:cNvSpPr/>
          <p:nvPr/>
        </p:nvSpPr>
        <p:spPr>
          <a:xfrm>
            <a:off x="4912397" y="4847062"/>
            <a:ext cx="1528449" cy="5940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/>
          <p:cNvSpPr/>
          <p:nvPr/>
        </p:nvSpPr>
        <p:spPr>
          <a:xfrm>
            <a:off x="5001390" y="4986994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553200" y="4993437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07590" y="5601473"/>
            <a:ext cx="1528449" cy="5940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/>
          <p:cNvSpPr/>
          <p:nvPr/>
        </p:nvSpPr>
        <p:spPr>
          <a:xfrm>
            <a:off x="4912397" y="5601706"/>
            <a:ext cx="1528449" cy="5940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/>
          <p:cNvSpPr/>
          <p:nvPr/>
        </p:nvSpPr>
        <p:spPr>
          <a:xfrm>
            <a:off x="6553200" y="5748081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14528" y="6283182"/>
            <a:ext cx="1294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Input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5107230" y="6241723"/>
            <a:ext cx="2707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Resulting Groups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0456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Multidocument 11"/>
          <p:cNvSpPr/>
          <p:nvPr/>
        </p:nvSpPr>
        <p:spPr>
          <a:xfrm>
            <a:off x="385547" y="5245136"/>
            <a:ext cx="1607027" cy="85298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tree, a house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630"/>
            <a:ext cx="8229600" cy="2349171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GroupReduce</a:t>
            </a:r>
            <a:r>
              <a:rPr lang="en-US" dirty="0" smtClean="0"/>
              <a:t>, </a:t>
            </a:r>
            <a:r>
              <a:rPr lang="en-US" dirty="0" err="1" smtClean="0"/>
              <a:t>CoGroup</a:t>
            </a:r>
            <a:r>
              <a:rPr lang="en-US" dirty="0" smtClean="0"/>
              <a:t> benefit from that</a:t>
            </a:r>
          </a:p>
          <a:p>
            <a:r>
              <a:rPr lang="en-US" dirty="0" smtClean="0"/>
              <a:t>Similar to Hadoop combiners.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Word Count without Combiner: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lowchart: Multidocument 6"/>
          <p:cNvSpPr/>
          <p:nvPr/>
        </p:nvSpPr>
        <p:spPr>
          <a:xfrm>
            <a:off x="385548" y="4494509"/>
            <a:ext cx="1607026" cy="85298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a tree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2838163" y="4690556"/>
            <a:ext cx="1294264" cy="86322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4722125" y="3765604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this, 1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4722125" y="4096562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is, 1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4722125" y="4447149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, 1</a:t>
            </a:r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4722125" y="4797736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tree, 1</a:t>
            </a:r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4722125" y="5149755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, 1</a:t>
            </a:r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4722125" y="5501774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tree, 1</a:t>
            </a:r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>
            <a:off x="4722125" y="5853793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, 1</a:t>
            </a:r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>
            <a:off x="4722125" y="6205812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house, 1</a:t>
            </a:r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6839801" y="3908400"/>
            <a:ext cx="1294264" cy="863220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 for “a”</a:t>
            </a:r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6839802" y="5113615"/>
            <a:ext cx="1294263" cy="863220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 for “tree”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5" idx="3"/>
            <a:endCxn id="23" idx="1"/>
          </p:cNvCxnSpPr>
          <p:nvPr/>
        </p:nvCxnSpPr>
        <p:spPr>
          <a:xfrm flipV="1">
            <a:off x="5895833" y="4340010"/>
            <a:ext cx="943968" cy="240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3"/>
            <a:endCxn id="23" idx="1"/>
          </p:cNvCxnSpPr>
          <p:nvPr/>
        </p:nvCxnSpPr>
        <p:spPr>
          <a:xfrm flipV="1">
            <a:off x="5895833" y="4340010"/>
            <a:ext cx="943968" cy="942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3"/>
            <a:endCxn id="23" idx="1"/>
          </p:cNvCxnSpPr>
          <p:nvPr/>
        </p:nvCxnSpPr>
        <p:spPr>
          <a:xfrm flipV="1">
            <a:off x="5895833" y="4340010"/>
            <a:ext cx="943968" cy="1646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3"/>
            <a:endCxn id="24" idx="1"/>
          </p:cNvCxnSpPr>
          <p:nvPr/>
        </p:nvCxnSpPr>
        <p:spPr>
          <a:xfrm>
            <a:off x="5895833" y="4930802"/>
            <a:ext cx="943969" cy="614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3"/>
            <a:endCxn id="24" idx="1"/>
          </p:cNvCxnSpPr>
          <p:nvPr/>
        </p:nvCxnSpPr>
        <p:spPr>
          <a:xfrm flipV="1">
            <a:off x="5895833" y="5545225"/>
            <a:ext cx="943969" cy="89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547" y="6346326"/>
            <a:ext cx="1862919" cy="3751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53836" y="6311151"/>
            <a:ext cx="1862919" cy="3751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Splitting</a:t>
            </a:r>
            <a:endParaRPr lang="en-US" dirty="0"/>
          </a:p>
        </p:txBody>
      </p:sp>
      <p:sp>
        <p:nvSpPr>
          <p:cNvPr id="54" name="Right Arrow 53"/>
          <p:cNvSpPr/>
          <p:nvPr/>
        </p:nvSpPr>
        <p:spPr>
          <a:xfrm>
            <a:off x="2369021" y="4889957"/>
            <a:ext cx="394363" cy="4735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4207206" y="4883311"/>
            <a:ext cx="394364" cy="4735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ular Callout 56"/>
          <p:cNvSpPr/>
          <p:nvPr/>
        </p:nvSpPr>
        <p:spPr>
          <a:xfrm>
            <a:off x="6223379" y="3418764"/>
            <a:ext cx="1828800" cy="736979"/>
          </a:xfrm>
          <a:prstGeom prst="wedgeRectCallout">
            <a:avLst>
              <a:gd name="adj1" fmla="val -45460"/>
              <a:gd name="adj2" fmla="val 13472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expensive network 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46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630"/>
            <a:ext cx="8229600" cy="587767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Word Count with Combiner: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Flowchart: Multidocument 25"/>
          <p:cNvSpPr/>
          <p:nvPr/>
        </p:nvSpPr>
        <p:spPr>
          <a:xfrm>
            <a:off x="183367" y="3845251"/>
            <a:ext cx="1607027" cy="85298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tree, a house</a:t>
            </a:r>
            <a:endParaRPr lang="en-US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183368" y="3094624"/>
            <a:ext cx="1607026" cy="85298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a tree</a:t>
            </a:r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2635983" y="3290671"/>
            <a:ext cx="1294264" cy="86322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1" name="Flowchart: Process 30"/>
          <p:cNvSpPr/>
          <p:nvPr/>
        </p:nvSpPr>
        <p:spPr>
          <a:xfrm>
            <a:off x="4519945" y="2365719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this, 1</a:t>
            </a:r>
            <a:endParaRPr lang="en-US" dirty="0"/>
          </a:p>
        </p:txBody>
      </p:sp>
      <p:sp>
        <p:nvSpPr>
          <p:cNvPr id="33" name="Flowchart: Process 32"/>
          <p:cNvSpPr/>
          <p:nvPr/>
        </p:nvSpPr>
        <p:spPr>
          <a:xfrm>
            <a:off x="4519945" y="2696677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is, 1</a:t>
            </a:r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4519945" y="3047264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, 1</a:t>
            </a:r>
            <a:endParaRPr lang="en-US" dirty="0"/>
          </a:p>
        </p:txBody>
      </p:sp>
      <p:sp>
        <p:nvSpPr>
          <p:cNvPr id="38" name="Flowchart: Process 37"/>
          <p:cNvSpPr/>
          <p:nvPr/>
        </p:nvSpPr>
        <p:spPr>
          <a:xfrm>
            <a:off x="4519945" y="3397851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tree, 1</a:t>
            </a:r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>
            <a:off x="4519945" y="3749870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, 1</a:t>
            </a:r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4519945" y="4101889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tree, 1</a:t>
            </a:r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>
            <a:off x="4519945" y="4453908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, 1</a:t>
            </a:r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4519945" y="4805927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house, 1</a:t>
            </a:r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7620000" y="2508515"/>
            <a:ext cx="1294264" cy="863220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 for “a”</a:t>
            </a:r>
            <a:endParaRPr lang="en-US" dirty="0"/>
          </a:p>
        </p:txBody>
      </p:sp>
      <p:sp>
        <p:nvSpPr>
          <p:cNvPr id="44" name="Flowchart: Process 43"/>
          <p:cNvSpPr/>
          <p:nvPr/>
        </p:nvSpPr>
        <p:spPr>
          <a:xfrm>
            <a:off x="7655517" y="3767109"/>
            <a:ext cx="1294263" cy="863220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 for “tree”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3367" y="4946441"/>
            <a:ext cx="1862919" cy="3751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351656" y="4911266"/>
            <a:ext cx="1862919" cy="3751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Splitting</a:t>
            </a:r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2166841" y="3490072"/>
            <a:ext cx="394363" cy="4735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4005026" y="3483426"/>
            <a:ext cx="394364" cy="4735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621740" y="4953884"/>
            <a:ext cx="1862919" cy="3751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Combining</a:t>
            </a:r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>
            <a:off x="6052214" y="2899065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this, 1</a:t>
            </a:r>
            <a:endParaRPr lang="en-US" dirty="0"/>
          </a:p>
        </p:txBody>
      </p:sp>
      <p:sp>
        <p:nvSpPr>
          <p:cNvPr id="56" name="Flowchart: Process 55"/>
          <p:cNvSpPr/>
          <p:nvPr/>
        </p:nvSpPr>
        <p:spPr>
          <a:xfrm>
            <a:off x="6052214" y="3230023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is, 1</a:t>
            </a:r>
            <a:endParaRPr lang="en-US" dirty="0"/>
          </a:p>
        </p:txBody>
      </p:sp>
      <p:sp>
        <p:nvSpPr>
          <p:cNvPr id="57" name="Flowchart: Process 56"/>
          <p:cNvSpPr/>
          <p:nvPr/>
        </p:nvSpPr>
        <p:spPr>
          <a:xfrm>
            <a:off x="6052214" y="3580610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, 3</a:t>
            </a:r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6052214" y="3931197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tree, 2</a:t>
            </a:r>
            <a:endParaRPr lang="en-US" dirty="0"/>
          </a:p>
        </p:txBody>
      </p:sp>
      <p:sp>
        <p:nvSpPr>
          <p:cNvPr id="62" name="Flowchart: Process 61"/>
          <p:cNvSpPr/>
          <p:nvPr/>
        </p:nvSpPr>
        <p:spPr>
          <a:xfrm>
            <a:off x="6052214" y="4285769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house, 1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31" idx="3"/>
            <a:endCxn id="55" idx="1"/>
          </p:cNvCxnSpPr>
          <p:nvPr/>
        </p:nvCxnSpPr>
        <p:spPr>
          <a:xfrm>
            <a:off x="5693653" y="2498785"/>
            <a:ext cx="358561" cy="533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3"/>
            <a:endCxn id="56" idx="1"/>
          </p:cNvCxnSpPr>
          <p:nvPr/>
        </p:nvCxnSpPr>
        <p:spPr>
          <a:xfrm>
            <a:off x="5693653" y="2829743"/>
            <a:ext cx="358561" cy="533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6" idx="3"/>
            <a:endCxn id="57" idx="1"/>
          </p:cNvCxnSpPr>
          <p:nvPr/>
        </p:nvCxnSpPr>
        <p:spPr>
          <a:xfrm>
            <a:off x="5693653" y="3180330"/>
            <a:ext cx="358561" cy="533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9" idx="3"/>
            <a:endCxn id="57" idx="1"/>
          </p:cNvCxnSpPr>
          <p:nvPr/>
        </p:nvCxnSpPr>
        <p:spPr>
          <a:xfrm flipV="1">
            <a:off x="5693653" y="3713676"/>
            <a:ext cx="358561" cy="169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8" idx="3"/>
            <a:endCxn id="58" idx="1"/>
          </p:cNvCxnSpPr>
          <p:nvPr/>
        </p:nvCxnSpPr>
        <p:spPr>
          <a:xfrm>
            <a:off x="5693653" y="3530917"/>
            <a:ext cx="358561" cy="533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0" idx="3"/>
            <a:endCxn id="58" idx="1"/>
          </p:cNvCxnSpPr>
          <p:nvPr/>
        </p:nvCxnSpPr>
        <p:spPr>
          <a:xfrm flipV="1">
            <a:off x="5693653" y="4064263"/>
            <a:ext cx="358561" cy="170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1" idx="3"/>
            <a:endCxn id="57" idx="1"/>
          </p:cNvCxnSpPr>
          <p:nvPr/>
        </p:nvCxnSpPr>
        <p:spPr>
          <a:xfrm flipV="1">
            <a:off x="5693653" y="3713676"/>
            <a:ext cx="358561" cy="873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2" idx="3"/>
            <a:endCxn id="62" idx="1"/>
          </p:cNvCxnSpPr>
          <p:nvPr/>
        </p:nvCxnSpPr>
        <p:spPr>
          <a:xfrm flipV="1">
            <a:off x="5693653" y="4418835"/>
            <a:ext cx="358561" cy="520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7" idx="3"/>
            <a:endCxn id="43" idx="1"/>
          </p:cNvCxnSpPr>
          <p:nvPr/>
        </p:nvCxnSpPr>
        <p:spPr>
          <a:xfrm flipV="1">
            <a:off x="7225922" y="2940125"/>
            <a:ext cx="394078" cy="773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8" idx="3"/>
            <a:endCxn id="44" idx="1"/>
          </p:cNvCxnSpPr>
          <p:nvPr/>
        </p:nvCxnSpPr>
        <p:spPr>
          <a:xfrm>
            <a:off x="7225922" y="4064263"/>
            <a:ext cx="429595" cy="134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Content Placeholder 2"/>
          <p:cNvSpPr txBox="1">
            <a:spLocks/>
          </p:cNvSpPr>
          <p:nvPr/>
        </p:nvSpPr>
        <p:spPr>
          <a:xfrm>
            <a:off x="457200" y="5403025"/>
            <a:ext cx="8229600" cy="1173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Combiners perform local pre-aggregations</a:t>
            </a:r>
          </a:p>
          <a:p>
            <a:r>
              <a:rPr lang="en-US" dirty="0" smtClean="0"/>
              <a:t>Often significant performance improvements</a:t>
            </a:r>
          </a:p>
        </p:txBody>
      </p:sp>
      <p:sp>
        <p:nvSpPr>
          <p:cNvPr id="83" name="Rectangular Callout 82"/>
          <p:cNvSpPr/>
          <p:nvPr/>
        </p:nvSpPr>
        <p:spPr>
          <a:xfrm>
            <a:off x="7225922" y="1547731"/>
            <a:ext cx="1828800" cy="736979"/>
          </a:xfrm>
          <a:prstGeom prst="wedgeRectCallout">
            <a:avLst>
              <a:gd name="adj1" fmla="val -42848"/>
              <a:gd name="adj2" fmla="val 21527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Reduced network transfer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664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GroupSort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 Secondary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00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AllReduce</a:t>
            </a:r>
            <a:r>
              <a:rPr lang="en-US" dirty="0" smtClean="0"/>
              <a:t> / </a:t>
            </a:r>
            <a:r>
              <a:rPr lang="en-US" dirty="0" err="1" smtClean="0"/>
              <a:t>AllGroupReduce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651788"/>
          </a:xfrm>
        </p:spPr>
        <p:txBody>
          <a:bodyPr/>
          <a:lstStyle/>
          <a:p>
            <a:r>
              <a:rPr lang="en-US" dirty="0" smtClean="0"/>
              <a:t>Reduce / </a:t>
            </a:r>
            <a:r>
              <a:rPr lang="en-US" dirty="0" err="1" smtClean="0"/>
              <a:t>GroupReduce</a:t>
            </a:r>
            <a:r>
              <a:rPr lang="en-US" dirty="0" smtClean="0"/>
              <a:t> without </a:t>
            </a:r>
            <a:r>
              <a:rPr lang="en-US" dirty="0" err="1" smtClean="0"/>
              <a:t>GroupBy</a:t>
            </a:r>
            <a:endParaRPr lang="en-US" dirty="0" smtClean="0"/>
          </a:p>
          <a:p>
            <a:pPr lvl="1"/>
            <a:r>
              <a:rPr lang="en-US" dirty="0" smtClean="0"/>
              <a:t>Operates on a single group -&gt; Full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 smtClean="0"/>
              <a:t>Full </a:t>
            </a:r>
            <a:r>
              <a:rPr lang="en-US" dirty="0" err="1" smtClean="0"/>
              <a:t>DataSet</a:t>
            </a:r>
            <a:r>
              <a:rPr lang="en-US" dirty="0" smtClean="0"/>
              <a:t> is sent to one machine </a:t>
            </a:r>
          </a:p>
          <a:p>
            <a:pPr lvl="1"/>
            <a:r>
              <a:rPr lang="en-US" dirty="0" smtClean="0"/>
              <a:t>Will automatically run with parallelism of 1</a:t>
            </a:r>
          </a:p>
          <a:p>
            <a:endParaRPr lang="en-US" dirty="0" smtClean="0"/>
          </a:p>
          <a:p>
            <a:r>
              <a:rPr lang="en-US" dirty="0" smtClean="0"/>
              <a:t>Careful with large </a:t>
            </a:r>
            <a:r>
              <a:rPr lang="en-US" dirty="0" err="1" smtClean="0"/>
              <a:t>DataSets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 smtClean="0"/>
              <a:t>Make sure you have a Combiner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65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801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RichFunctions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</a:t>
            </a:r>
            <a:r>
              <a:rPr lang="en-US" dirty="0"/>
              <a:t>i</a:t>
            </a:r>
            <a:r>
              <a:rPr lang="en-US" dirty="0" smtClean="0"/>
              <a:t>nterfaces have only one method</a:t>
            </a:r>
          </a:p>
          <a:p>
            <a:pPr lvl="1"/>
            <a:r>
              <a:rPr lang="en-US" dirty="0" smtClean="0"/>
              <a:t>Single abstract method (SAM)</a:t>
            </a:r>
          </a:p>
          <a:p>
            <a:pPr lvl="1"/>
            <a:r>
              <a:rPr lang="en-US" dirty="0" smtClean="0"/>
              <a:t>Support for Java8 Lambda functions</a:t>
            </a:r>
          </a:p>
          <a:p>
            <a:endParaRPr lang="en-US" dirty="0" smtClean="0"/>
          </a:p>
          <a:p>
            <a:r>
              <a:rPr lang="en-US" dirty="0" smtClean="0"/>
              <a:t>There is a “Rich” variant for each function.</a:t>
            </a:r>
          </a:p>
          <a:p>
            <a:pPr lvl="1"/>
            <a:r>
              <a:rPr lang="en-US" dirty="0" err="1" smtClean="0"/>
              <a:t>RichFlatMapFunction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Additional methods</a:t>
            </a: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open(Configuration c)</a:t>
            </a:r>
            <a:endParaRPr lang="en-US" dirty="0">
              <a:latin typeface="Menlo Regular"/>
              <a:cs typeface="Menlo Regular"/>
            </a:endParaRP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close()</a:t>
            </a:r>
          </a:p>
          <a:p>
            <a:pPr lvl="2"/>
            <a:r>
              <a:rPr lang="en-US" dirty="0" err="1" smtClean="0">
                <a:latin typeface="Menlo Regular"/>
                <a:cs typeface="Menlo Regular"/>
              </a:rPr>
              <a:t>getRuntimeContext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10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RichFunctions</a:t>
            </a:r>
            <a:r>
              <a:rPr lang="en-US" sz="3600" dirty="0" smtClean="0"/>
              <a:t> &amp; </a:t>
            </a:r>
            <a:r>
              <a:rPr lang="en-US" sz="3600" dirty="0" err="1" smtClean="0"/>
              <a:t>RuntimeContext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RuntimeContext</a:t>
            </a:r>
            <a:r>
              <a:rPr lang="en-US" dirty="0" smtClean="0"/>
              <a:t> has useful methods:</a:t>
            </a:r>
          </a:p>
          <a:p>
            <a:pPr lvl="1"/>
            <a:r>
              <a:rPr lang="en-US" dirty="0" err="1">
                <a:latin typeface="Menlo Regular"/>
                <a:cs typeface="Menlo Regular"/>
              </a:rPr>
              <a:t>getIndexOfThisSubtask</a:t>
            </a: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getNumberOfParallelSubtasks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getExecutionConfig</a:t>
            </a:r>
            <a:r>
              <a:rPr lang="en-US" dirty="0" smtClean="0">
                <a:latin typeface="Menlo Regular"/>
                <a:cs typeface="Menlo Regular"/>
              </a:rPr>
              <a:t>() </a:t>
            </a:r>
          </a:p>
          <a:p>
            <a:endParaRPr lang="en-US" dirty="0" smtClean="0"/>
          </a:p>
          <a:p>
            <a:r>
              <a:rPr lang="en-US" dirty="0" smtClean="0"/>
              <a:t>Gives access to:</a:t>
            </a:r>
          </a:p>
          <a:p>
            <a:pPr lvl="1"/>
            <a:r>
              <a:rPr lang="en-US" dirty="0" smtClean="0"/>
              <a:t>Accumulators</a:t>
            </a:r>
          </a:p>
          <a:p>
            <a:pPr lvl="1"/>
            <a:r>
              <a:rPr lang="en-US" dirty="0" err="1" smtClean="0"/>
              <a:t>DistributedCache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37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2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721"/>
            <a:ext cx="7474685" cy="1126323"/>
          </a:xfrm>
        </p:spPr>
        <p:txBody>
          <a:bodyPr>
            <a:noAutofit/>
          </a:bodyPr>
          <a:lstStyle/>
          <a:p>
            <a:r>
              <a:rPr lang="en-US" sz="3600" dirty="0" smtClean="0"/>
              <a:t>Extracting Types from Programs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6262" y="5019566"/>
            <a:ext cx="2476222" cy="13707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Type Extraction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Java Reflection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Scala Compiler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20075" y="5019566"/>
            <a:ext cx="3007837" cy="13707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Validation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Are the keys sortable?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Are join keys compatible?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3200" y="5019566"/>
            <a:ext cx="2045256" cy="13707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Generation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Avenir Next Regular"/>
                <a:cs typeface="Avenir Next Regular"/>
              </a:rPr>
              <a:t>Serializers</a:t>
            </a:r>
            <a:endParaRPr lang="en-US" dirty="0">
              <a:latin typeface="Avenir Next Regular"/>
              <a:cs typeface="Avenir Next Regular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Comparators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79909" y="2247644"/>
            <a:ext cx="1413482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r>
              <a:rPr lang="en-US" dirty="0" smtClean="0">
                <a:latin typeface="Avenir Next Regular"/>
                <a:cs typeface="Avenir Next Regular"/>
              </a:rPr>
              <a:t> Java Program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7920" y="2247644"/>
            <a:ext cx="854886" cy="8952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Scala API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7919" y="3180038"/>
            <a:ext cx="854886" cy="8952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Python API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93396" y="2247644"/>
            <a:ext cx="1289283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Type Extraction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04152" y="2262301"/>
            <a:ext cx="1289283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Plan Translation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86784" y="2262301"/>
            <a:ext cx="1275438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Optimizer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63447" y="2262301"/>
            <a:ext cx="1136883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Plan Post-pass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Down Arrow 24"/>
          <p:cNvSpPr/>
          <p:nvPr/>
        </p:nvSpPr>
        <p:spPr>
          <a:xfrm rot="3635646">
            <a:off x="2709366" y="3376888"/>
            <a:ext cx="501140" cy="191065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953926" y="3868706"/>
            <a:ext cx="501140" cy="8778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7481318" y="3868706"/>
            <a:ext cx="501140" cy="8778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sp>
        <p:nvSpPr>
          <p:cNvPr id="28" name="Isosceles Triangle 27"/>
          <p:cNvSpPr/>
          <p:nvPr/>
        </p:nvSpPr>
        <p:spPr>
          <a:xfrm rot="5400000">
            <a:off x="7494527" y="2851681"/>
            <a:ext cx="2429501" cy="627399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Cluster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6738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Programs are analyzed in “Preflight Phase”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70335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2781680" y="3022309"/>
            <a:ext cx="1795429" cy="2389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2"/>
          </p:cNvCxnSpPr>
          <p:nvPr/>
        </p:nvCxnSpPr>
        <p:spPr>
          <a:xfrm flipV="1">
            <a:off x="2781680" y="3993747"/>
            <a:ext cx="1795429" cy="1417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2"/>
          </p:cNvCxnSpPr>
          <p:nvPr/>
        </p:nvCxnSpPr>
        <p:spPr>
          <a:xfrm flipV="1">
            <a:off x="2781680" y="4965185"/>
            <a:ext cx="1795428" cy="446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729453" y="2294793"/>
            <a:ext cx="1695311" cy="7275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map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3729453" y="3266231"/>
            <a:ext cx="1695311" cy="7275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map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729452" y="4237669"/>
            <a:ext cx="1695311" cy="7275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map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41" y="1254797"/>
            <a:ext cx="85973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venir Next Regular"/>
                <a:cs typeface="Avenir Next Regular"/>
              </a:rPr>
              <a:t>Example: Tag words with IDs in text corpus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74739"/>
              </p:ext>
            </p:extLst>
          </p:nvPr>
        </p:nvGraphicFramePr>
        <p:xfrm>
          <a:off x="2354516" y="5411396"/>
          <a:ext cx="898826" cy="1188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13"/>
                <a:gridCol w="449413"/>
              </a:tblGrid>
              <a:tr h="151033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5680" y="6255556"/>
            <a:ext cx="2005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venir Next Regular"/>
                <a:cs typeface="Avenir Next Regular"/>
              </a:rPr>
              <a:t>Dictionary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95680" y="1912060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06743" y="2761537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06743" y="3611014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Text </a:t>
            </a:r>
            <a:br>
              <a:rPr lang="en-US" sz="3200" dirty="0" smtClean="0">
                <a:latin typeface="Avenir Next Regular"/>
                <a:cs typeface="Avenir Next Regular"/>
              </a:rPr>
            </a:br>
            <a:r>
              <a:rPr lang="en-US" sz="3200" dirty="0" smtClean="0">
                <a:latin typeface="Avenir Next Regular"/>
                <a:cs typeface="Avenir Next Regular"/>
              </a:rPr>
              <a:t>data set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881469" y="1912060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5892532" y="2761537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892532" y="3610514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3985243" y="5309468"/>
            <a:ext cx="3330682" cy="1404503"/>
          </a:xfrm>
          <a:prstGeom prst="wedgeRectCallout">
            <a:avLst>
              <a:gd name="adj1" fmla="val -73865"/>
              <a:gd name="adj2" fmla="val -6621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venir Next Regular"/>
                <a:cs typeface="Avenir Next Regular"/>
              </a:rPr>
              <a:t>broadcast (small) dictionary to all mappers </a:t>
            </a:r>
            <a:endParaRPr lang="en-US" sz="2800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479938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any </a:t>
            </a:r>
            <a:r>
              <a:rPr lang="en-US" dirty="0" err="1" smtClean="0"/>
              <a:t>DataSet</a:t>
            </a:r>
            <a:r>
              <a:rPr lang="en-US" dirty="0" smtClean="0"/>
              <a:t> as a broadcast variable</a:t>
            </a:r>
          </a:p>
          <a:p>
            <a:r>
              <a:rPr lang="en-US" dirty="0" smtClean="0"/>
              <a:t>available on all parallel instances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7074" y="3566760"/>
            <a:ext cx="8624270" cy="226727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// 1. The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DataSet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to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be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broadcasted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DataSet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&lt;Integer&gt;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toBroadcast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=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env.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 Regular"/>
                <a:cs typeface="Menlo Regular"/>
              </a:rPr>
              <a:t>fromElements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(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Menlo Regular"/>
                <a:cs typeface="Menlo Regular"/>
              </a:rPr>
              <a:t>1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,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Menlo Regular"/>
                <a:cs typeface="Menlo Regular"/>
              </a:rPr>
              <a:t>2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,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Menlo Regular"/>
                <a:cs typeface="Menlo Regular"/>
              </a:rPr>
              <a:t>3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);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 Regular"/>
              <a:cs typeface="Menlo Regular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rgbClr val="999988"/>
                </a:solidFill>
                <a:latin typeface="Menlo Regular"/>
                <a:cs typeface="Menlo Regular"/>
              </a:rPr>
              <a:t>// 2. Broadcast </a:t>
            </a:r>
            <a:r>
              <a:rPr lang="de-DE" altLang="de-DE" dirty="0" err="1">
                <a:solidFill>
                  <a:srgbClr val="999988"/>
                </a:solidFill>
                <a:latin typeface="Menlo Regular"/>
                <a:cs typeface="Menlo Regular"/>
              </a:rPr>
              <a:t>the</a:t>
            </a:r>
            <a:r>
              <a:rPr lang="de-DE" altLang="de-DE" dirty="0">
                <a:solidFill>
                  <a:srgbClr val="999988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 err="1">
                <a:solidFill>
                  <a:srgbClr val="999988"/>
                </a:solidFill>
                <a:latin typeface="Menlo Regular"/>
                <a:cs typeface="Menlo Regular"/>
              </a:rPr>
              <a:t>DataSet</a:t>
            </a:r>
            <a:r>
              <a:rPr lang="de-DE" altLang="de-DE" dirty="0">
                <a:latin typeface="Menlo Regular"/>
                <a:cs typeface="Menlo Regular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 err="1" smtClean="0">
                <a:latin typeface="Menlo Regular"/>
                <a:cs typeface="Menlo Regular"/>
              </a:rPr>
              <a:t>map</a:t>
            </a:r>
            <a:r>
              <a:rPr lang="de-DE" altLang="de-DE" dirty="0" smtClean="0">
                <a:latin typeface="Menlo Regular"/>
                <a:cs typeface="Menlo Regular"/>
              </a:rPr>
              <a:t>().</a:t>
            </a:r>
            <a:r>
              <a:rPr lang="de-DE" altLang="de-DE" dirty="0" err="1" smtClean="0">
                <a:solidFill>
                  <a:srgbClr val="008080"/>
                </a:solidFill>
                <a:latin typeface="Menlo Regular"/>
                <a:cs typeface="Menlo Regular"/>
              </a:rPr>
              <a:t>withBroadcastSet</a:t>
            </a:r>
            <a:r>
              <a:rPr lang="de-DE" altLang="de-DE" dirty="0" smtClean="0">
                <a:latin typeface="Menlo Regular"/>
                <a:cs typeface="Menlo Regular"/>
              </a:rPr>
              <a:t>(</a:t>
            </a:r>
            <a:r>
              <a:rPr lang="de-DE" altLang="de-DE" dirty="0" err="1" smtClean="0">
                <a:latin typeface="Menlo Regular"/>
                <a:cs typeface="Menlo Regular"/>
              </a:rPr>
              <a:t>toBroadcast</a:t>
            </a:r>
            <a:r>
              <a:rPr lang="de-DE" altLang="de-DE" dirty="0">
                <a:latin typeface="Menlo Regular"/>
                <a:cs typeface="Menlo Regular"/>
              </a:rPr>
              <a:t>,</a:t>
            </a:r>
            <a:r>
              <a:rPr lang="de-DE" altLang="de-DE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>
                <a:solidFill>
                  <a:srgbClr val="DD1144"/>
                </a:solidFill>
                <a:latin typeface="Menlo Regular"/>
                <a:cs typeface="Menlo Regular"/>
              </a:rPr>
              <a:t>"</a:t>
            </a:r>
            <a:r>
              <a:rPr lang="de-DE" altLang="de-DE" dirty="0" err="1">
                <a:solidFill>
                  <a:srgbClr val="DD1144"/>
                </a:solidFill>
                <a:latin typeface="Menlo Regular"/>
                <a:cs typeface="Menlo Regular"/>
              </a:rPr>
              <a:t>broadcastSetName</a:t>
            </a:r>
            <a:r>
              <a:rPr lang="de-DE" altLang="de-DE" dirty="0">
                <a:solidFill>
                  <a:srgbClr val="DD1144"/>
                </a:solidFill>
                <a:latin typeface="Menlo Regular"/>
                <a:cs typeface="Menlo Regular"/>
              </a:rPr>
              <a:t>"</a:t>
            </a:r>
            <a:r>
              <a:rPr lang="de-DE" altLang="de-DE" dirty="0">
                <a:latin typeface="Menlo Regular"/>
                <a:cs typeface="Menlo Regular"/>
              </a:rPr>
              <a:t>);</a:t>
            </a:r>
            <a:r>
              <a:rPr lang="de-DE" altLang="de-DE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endParaRPr lang="de-DE" altLang="de-DE" dirty="0">
              <a:latin typeface="Menlo Regular"/>
              <a:cs typeface="Menlo 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 Regular"/>
              <a:cs typeface="Menlo Regular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rgbClr val="999988"/>
                </a:solidFill>
                <a:latin typeface="Menlo Regular"/>
                <a:cs typeface="Menlo Regular"/>
              </a:rPr>
              <a:t>// 3</a:t>
            </a:r>
            <a:r>
              <a:rPr lang="de-DE" altLang="de-DE" dirty="0" smtClean="0">
                <a:solidFill>
                  <a:srgbClr val="999988"/>
                </a:solidFill>
                <a:latin typeface="Menlo Regular"/>
                <a:cs typeface="Menlo Regular"/>
              </a:rPr>
              <a:t>. </a:t>
            </a:r>
            <a:r>
              <a:rPr lang="de-DE" altLang="de-DE" dirty="0" err="1" smtClean="0">
                <a:solidFill>
                  <a:srgbClr val="999988"/>
                </a:solidFill>
                <a:latin typeface="Menlo Regular"/>
                <a:cs typeface="Menlo Regular"/>
              </a:rPr>
              <a:t>inside</a:t>
            </a:r>
            <a:r>
              <a:rPr lang="de-DE" altLang="de-DE" dirty="0" smtClean="0">
                <a:solidFill>
                  <a:srgbClr val="999988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 err="1" smtClean="0">
                <a:solidFill>
                  <a:srgbClr val="999988"/>
                </a:solidFill>
                <a:latin typeface="Menlo Regular"/>
                <a:cs typeface="Menlo Regular"/>
              </a:rPr>
              <a:t>user</a:t>
            </a:r>
            <a:r>
              <a:rPr lang="de-DE" altLang="de-DE" dirty="0" smtClean="0">
                <a:solidFill>
                  <a:srgbClr val="999988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 err="1" smtClean="0">
                <a:solidFill>
                  <a:srgbClr val="999988"/>
                </a:solidFill>
                <a:latin typeface="Menlo Regular"/>
                <a:cs typeface="Menlo Regular"/>
              </a:rPr>
              <a:t>defined</a:t>
            </a:r>
            <a:r>
              <a:rPr lang="de-DE" altLang="de-DE" dirty="0" smtClean="0">
                <a:solidFill>
                  <a:srgbClr val="999988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 err="1" smtClean="0">
                <a:solidFill>
                  <a:srgbClr val="999988"/>
                </a:solidFill>
                <a:latin typeface="Menlo Regular"/>
                <a:cs typeface="Menlo Regular"/>
              </a:rPr>
              <a:t>function</a:t>
            </a:r>
            <a:endParaRPr kumimoji="0" lang="de-DE" altLang="de-DE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 Regular"/>
              <a:cs typeface="Menlo 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getRuntimeContext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().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 Regular"/>
                <a:cs typeface="Menlo Regular"/>
              </a:rPr>
              <a:t>getBroadcastVariable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(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 Regular"/>
                <a:cs typeface="Menlo Regular"/>
              </a:rPr>
              <a:t>"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Menlo Regular"/>
                <a:cs typeface="Menlo Regular"/>
              </a:rPr>
              <a:t>broadcastSetName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 Regular"/>
                <a:cs typeface="Menlo Regular"/>
              </a:rPr>
              <a:t>"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8579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Known as “Counters” from Hadoop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Lightweight</a:t>
            </a:r>
          </a:p>
          <a:p>
            <a:r>
              <a:rPr lang="en-US" dirty="0" smtClean="0"/>
              <a:t>Build in</a:t>
            </a:r>
          </a:p>
          <a:p>
            <a:pPr lvl="1"/>
            <a:r>
              <a:rPr lang="en-US" dirty="0" smtClean="0"/>
              <a:t>Long</a:t>
            </a:r>
          </a:p>
          <a:p>
            <a:pPr lvl="1"/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/>
              <a:t>Histogramm</a:t>
            </a:r>
            <a:endParaRPr lang="en-US" dirty="0" smtClean="0"/>
          </a:p>
          <a:p>
            <a:r>
              <a:rPr lang="en-US" dirty="0" smtClean="0"/>
              <a:t>Easily customizable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268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Process 15"/>
          <p:cNvSpPr/>
          <p:nvPr/>
        </p:nvSpPr>
        <p:spPr>
          <a:xfrm>
            <a:off x="6772614" y="2602697"/>
            <a:ext cx="2200766" cy="2304467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err="1" smtClean="0">
                <a:latin typeface="Avenir Next Regular"/>
                <a:cs typeface="Avenir Next Regular"/>
              </a:rPr>
              <a:t>JobManager</a:t>
            </a:r>
            <a:endParaRPr lang="en-US" sz="2400" u="sng" dirty="0" smtClean="0">
              <a:latin typeface="Avenir Next Regular"/>
              <a:cs typeface="Avenir Next Regular"/>
            </a:endParaRPr>
          </a:p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counter = </a:t>
            </a:r>
          </a:p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4 +</a:t>
            </a:r>
          </a:p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18 +</a:t>
            </a:r>
          </a:p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22 = </a:t>
            </a:r>
            <a:br>
              <a:rPr lang="en-US" sz="2400" dirty="0" smtClean="0">
                <a:latin typeface="Avenir Next Regular"/>
                <a:cs typeface="Avenir Next Regular"/>
              </a:rPr>
            </a:br>
            <a:r>
              <a:rPr lang="en-US" sz="2400" dirty="0" smtClean="0">
                <a:latin typeface="Avenir Next Regular"/>
                <a:cs typeface="Avenir Next Regular"/>
              </a:rPr>
              <a:t>               </a:t>
            </a:r>
            <a:r>
              <a:rPr lang="en-US" sz="2400" b="1" dirty="0" smtClean="0">
                <a:latin typeface="Avenir Next Regular"/>
                <a:cs typeface="Avenir Next Regular"/>
              </a:rPr>
              <a:t>44</a:t>
            </a:r>
            <a:endParaRPr lang="en-US" sz="2400" b="1" dirty="0">
              <a:latin typeface="Avenir Next Regular"/>
              <a:cs typeface="Avenir Next Regular"/>
            </a:endParaRPr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5637264" y="3023668"/>
            <a:ext cx="1878170" cy="536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5" idx="3"/>
          </p:cNvCxnSpPr>
          <p:nvPr/>
        </p:nvCxnSpPr>
        <p:spPr>
          <a:xfrm>
            <a:off x="5656504" y="3942587"/>
            <a:ext cx="18589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5654984" y="4325070"/>
            <a:ext cx="1860450" cy="563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06000" y="6473409"/>
            <a:ext cx="2133600" cy="365125"/>
          </a:xfrm>
        </p:spPr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363032" y="2641184"/>
            <a:ext cx="2274232" cy="76496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map</a:t>
            </a:r>
          </a:p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long counter++</a:t>
            </a:r>
            <a:endParaRPr lang="en-US" sz="2000" dirty="0">
              <a:latin typeface="Avenir Next Regular"/>
              <a:cs typeface="Avenir Next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42" y="1120089"/>
            <a:ext cx="80393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</a:t>
            </a:r>
            <a:r>
              <a:rPr lang="en-US" sz="3200" dirty="0" smtClean="0"/>
              <a:t>: </a:t>
            </a:r>
            <a:br>
              <a:rPr lang="en-US" sz="3200" dirty="0" smtClean="0"/>
            </a:br>
            <a:r>
              <a:rPr lang="en-US" sz="3200" dirty="0" smtClean="0"/>
              <a:t>Count total number of words in text corpus</a:t>
            </a:r>
            <a:endParaRPr lang="en-US" sz="3200" dirty="0"/>
          </a:p>
        </p:txBody>
      </p:sp>
      <p:sp>
        <p:nvSpPr>
          <p:cNvPr id="28" name="Rectangular Callout 27"/>
          <p:cNvSpPr/>
          <p:nvPr/>
        </p:nvSpPr>
        <p:spPr>
          <a:xfrm>
            <a:off x="4175167" y="5388553"/>
            <a:ext cx="4511633" cy="1314189"/>
          </a:xfrm>
          <a:prstGeom prst="wedgeRectCallout">
            <a:avLst>
              <a:gd name="adj1" fmla="val 2247"/>
              <a:gd name="adj2" fmla="val -10310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Send local counts from parallel instances to </a:t>
            </a:r>
            <a:r>
              <a:rPr lang="en-US" sz="2400" dirty="0" err="1" smtClean="0">
                <a:latin typeface="Avenir Next Regular"/>
                <a:cs typeface="Avenir Next Regular"/>
              </a:rPr>
              <a:t>JobManager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95680" y="2258452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06743" y="3107929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06743" y="3957406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Text </a:t>
            </a:r>
            <a:br>
              <a:rPr lang="en-US" sz="3200" dirty="0" smtClean="0">
                <a:latin typeface="Avenir Next Regular"/>
                <a:cs typeface="Avenir Next Regular"/>
              </a:rPr>
            </a:br>
            <a:r>
              <a:rPr lang="en-US" sz="3200" dirty="0" smtClean="0">
                <a:latin typeface="Avenir Next Regular"/>
                <a:cs typeface="Avenir Next Regular"/>
              </a:rPr>
              <a:t>data set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25" name="Flowchart: Process 4"/>
          <p:cNvSpPr/>
          <p:nvPr/>
        </p:nvSpPr>
        <p:spPr>
          <a:xfrm>
            <a:off x="3382272" y="3560103"/>
            <a:ext cx="2274232" cy="76496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map</a:t>
            </a:r>
          </a:p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long counter++</a:t>
            </a:r>
            <a:endParaRPr lang="en-US" sz="2000" dirty="0">
              <a:latin typeface="Avenir Next Regular"/>
              <a:cs typeface="Avenir Next Regular"/>
            </a:endParaRPr>
          </a:p>
        </p:txBody>
      </p:sp>
      <p:sp>
        <p:nvSpPr>
          <p:cNvPr id="26" name="Flowchart: Process 4"/>
          <p:cNvSpPr/>
          <p:nvPr/>
        </p:nvSpPr>
        <p:spPr>
          <a:xfrm>
            <a:off x="3380752" y="4506300"/>
            <a:ext cx="2274232" cy="76496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map</a:t>
            </a:r>
          </a:p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long counter++</a:t>
            </a:r>
            <a:endParaRPr lang="en-US" sz="2000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767263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Accumulators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272"/>
            <a:ext cx="8229600" cy="1216419"/>
          </a:xfrm>
        </p:spPr>
        <p:txBody>
          <a:bodyPr>
            <a:normAutofit/>
          </a:bodyPr>
          <a:lstStyle/>
          <a:p>
            <a:r>
              <a:rPr lang="en-US" dirty="0" smtClean="0"/>
              <a:t>Use accumulators to verify your assumptions about the data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5737" y="2965888"/>
            <a:ext cx="8832525" cy="372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class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Tokenizer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extends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       </a:t>
            </a:r>
            <a:r>
              <a:rPr kumimoji="0" lang="de-DE" altLang="de-DE" sz="2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Rich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FlatMapFunction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&lt;String, String&gt;&gt;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@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Override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public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void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flatMap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(String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val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                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Collector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&lt;String&gt; out) 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	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getRuntimeContext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	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.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getLongCounter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("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elementCount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").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add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(1L);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// do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more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stuff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}</a:t>
            </a:r>
            <a:endParaRPr kumimoji="0" lang="de-DE" altLang="de-DE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7947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Accumulator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46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Accumulators are available </a:t>
            </a:r>
            <a:br>
              <a:rPr lang="en-US" dirty="0" smtClean="0"/>
            </a:br>
            <a:r>
              <a:rPr lang="en-US" dirty="0" smtClean="0"/>
              <a:t>via </a:t>
            </a:r>
            <a:r>
              <a:rPr lang="en-US" dirty="0" err="1" smtClean="0"/>
              <a:t>JobExecutionResult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returned </a:t>
            </a:r>
            <a:r>
              <a:rPr lang="en-US" dirty="0"/>
              <a:t>by </a:t>
            </a:r>
            <a:r>
              <a:rPr lang="en-US" dirty="0" err="1"/>
              <a:t>env.execute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displayed </a:t>
            </a:r>
          </a:p>
          <a:p>
            <a:pPr lvl="1"/>
            <a:r>
              <a:rPr lang="en-US" dirty="0" smtClean="0"/>
              <a:t>by CLI client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JobManager</a:t>
            </a:r>
            <a:r>
              <a:rPr lang="en-US" dirty="0"/>
              <a:t> web frontend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45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3271" y="3145687"/>
            <a:ext cx="856832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latin typeface="Menlo Regular"/>
                <a:cs typeface="Menlo Regular"/>
              </a:rPr>
              <a:t>JobExecutionResult</a:t>
            </a:r>
            <a:r>
              <a:rPr lang="en-US" sz="2000" dirty="0">
                <a:latin typeface="Menlo Regular"/>
                <a:cs typeface="Menlo Regular"/>
              </a:rPr>
              <a:t> result = </a:t>
            </a:r>
            <a:r>
              <a:rPr lang="en-US" sz="2000" dirty="0" err="1">
                <a:latin typeface="Menlo Regular"/>
                <a:cs typeface="Menlo Regular"/>
              </a:rPr>
              <a:t>env.execute</a:t>
            </a:r>
            <a:r>
              <a:rPr lang="en-US" sz="2000" dirty="0">
                <a:latin typeface="Menlo Regular"/>
                <a:cs typeface="Menlo Regular"/>
              </a:rPr>
              <a:t>("</a:t>
            </a:r>
            <a:r>
              <a:rPr lang="en-US" sz="2000" dirty="0" err="1" smtClean="0">
                <a:latin typeface="Menlo Regular"/>
                <a:cs typeface="Menlo Regular"/>
              </a:rPr>
              <a:t>WordCount</a:t>
            </a:r>
            <a:r>
              <a:rPr lang="en-US" sz="2000" dirty="0" smtClean="0">
                <a:latin typeface="Menlo Regular"/>
                <a:cs typeface="Menlo Regular"/>
              </a:rPr>
              <a:t>");</a:t>
            </a:r>
            <a:endParaRPr lang="en-US" sz="2000" dirty="0">
              <a:latin typeface="Menlo Regular"/>
              <a:cs typeface="Menlo Regular"/>
            </a:endParaRPr>
          </a:p>
          <a:p>
            <a:r>
              <a:rPr lang="en-US" sz="2000" dirty="0" smtClean="0">
                <a:latin typeface="Menlo Regular"/>
                <a:cs typeface="Menlo Regular"/>
              </a:rPr>
              <a:t>long </a:t>
            </a:r>
            <a:r>
              <a:rPr lang="en-US" sz="2000" dirty="0" err="1">
                <a:latin typeface="Menlo Regular"/>
                <a:cs typeface="Menlo Regular"/>
              </a:rPr>
              <a:t>ec</a:t>
            </a:r>
            <a:r>
              <a:rPr lang="en-US" sz="2000" dirty="0">
                <a:latin typeface="Menlo Regular"/>
                <a:cs typeface="Menlo Regular"/>
              </a:rPr>
              <a:t> = </a:t>
            </a:r>
            <a:r>
              <a:rPr lang="en-US" sz="2000" dirty="0" err="1">
                <a:latin typeface="Menlo Regular"/>
                <a:cs typeface="Menlo Regular"/>
              </a:rPr>
              <a:t>result.getAccumulatorResult</a:t>
            </a:r>
            <a:r>
              <a:rPr lang="en-US" sz="2000" dirty="0">
                <a:latin typeface="Menlo Regular"/>
                <a:cs typeface="Menlo Regular"/>
              </a:rPr>
              <a:t>("</a:t>
            </a:r>
            <a:r>
              <a:rPr lang="en-US" sz="2000" dirty="0" err="1">
                <a:latin typeface="Menlo Regular"/>
                <a:cs typeface="Menlo Regular"/>
              </a:rPr>
              <a:t>elementCount</a:t>
            </a:r>
            <a:r>
              <a:rPr lang="en-US" sz="2000" dirty="0">
                <a:latin typeface="Menlo Regular"/>
                <a:cs typeface="Menlo Regular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07888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248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 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450868" cy="4651788"/>
          </a:xfrm>
        </p:spPr>
        <p:txBody>
          <a:bodyPr/>
          <a:lstStyle/>
          <a:p>
            <a:r>
              <a:rPr lang="en-US" dirty="0" smtClean="0"/>
              <a:t>Makes analysis of structured data very easy</a:t>
            </a:r>
          </a:p>
          <a:p>
            <a:endParaRPr lang="en-US" dirty="0" smtClean="0"/>
          </a:p>
          <a:p>
            <a:r>
              <a:rPr lang="en-US" dirty="0" smtClean="0"/>
              <a:t>Evaluates SQL-like expressions</a:t>
            </a:r>
          </a:p>
          <a:p>
            <a:pPr lvl="1"/>
            <a:r>
              <a:rPr lang="en-US" dirty="0" smtClean="0"/>
              <a:t>Code generation for execution</a:t>
            </a:r>
          </a:p>
          <a:p>
            <a:endParaRPr lang="en-US" dirty="0" smtClean="0"/>
          </a:p>
          <a:p>
            <a:r>
              <a:rPr lang="en-US" dirty="0" smtClean="0"/>
              <a:t>Tight integration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Convert </a:t>
            </a:r>
            <a:r>
              <a:rPr lang="en-US" dirty="0" err="1" smtClean="0"/>
              <a:t>DataSet</a:t>
            </a:r>
            <a:r>
              <a:rPr lang="en-US" dirty="0" smtClean="0"/>
              <a:t> to Table and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452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data structure is a Table</a:t>
            </a:r>
          </a:p>
          <a:p>
            <a:endParaRPr lang="en-US" dirty="0"/>
          </a:p>
          <a:p>
            <a:r>
              <a:rPr lang="en-US" dirty="0" smtClean="0"/>
              <a:t>Table is structured data with named fields</a:t>
            </a:r>
          </a:p>
          <a:p>
            <a:pPr lvl="1"/>
            <a:r>
              <a:rPr lang="en-US" dirty="0" smtClean="0"/>
              <a:t>Similar to relational table</a:t>
            </a:r>
          </a:p>
          <a:p>
            <a:endParaRPr lang="en-US" dirty="0" smtClean="0"/>
          </a:p>
          <a:p>
            <a:r>
              <a:rPr lang="en-US" dirty="0" smtClean="0"/>
              <a:t>Expressions evaluated on a Table yield a new Table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787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52470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Table t = </a:t>
            </a:r>
            <a:r>
              <a:rPr lang="en-US" dirty="0" err="1" smtClean="0">
                <a:latin typeface="Menlo Regular"/>
                <a:cs typeface="Menlo Regular"/>
              </a:rPr>
              <a:t>orig.as</a:t>
            </a:r>
            <a:r>
              <a:rPr lang="en-US" dirty="0" smtClean="0">
                <a:latin typeface="Menlo Regular"/>
                <a:cs typeface="Menlo Regular"/>
              </a:rPr>
              <a:t>(“author, title, pages“);</a:t>
            </a:r>
          </a:p>
          <a:p>
            <a:pPr marL="0" indent="0">
              <a:buNone/>
            </a:pP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  // filter table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Menlo Regular"/>
              <a:cs typeface="Menlo Regular"/>
            </a:endParaRPr>
          </a:p>
          <a:p>
            <a:r>
              <a:rPr lang="en-US" dirty="0" smtClean="0">
                <a:latin typeface="Menlo Regular"/>
                <a:cs typeface="Menlo Regular"/>
              </a:rPr>
              <a:t>Table t2 = </a:t>
            </a:r>
            <a:r>
              <a:rPr lang="en-US" dirty="0" err="1">
                <a:latin typeface="Menlo Regular"/>
                <a:cs typeface="Menlo Regular"/>
              </a:rPr>
              <a:t>t</a:t>
            </a:r>
            <a:r>
              <a:rPr lang="en-US" dirty="0" err="1" smtClean="0">
                <a:latin typeface="Menlo Regular"/>
                <a:cs typeface="Menlo Regular"/>
              </a:rPr>
              <a:t>.filter</a:t>
            </a:r>
            <a:r>
              <a:rPr lang="en-US" dirty="0" smtClean="0">
                <a:latin typeface="Menlo Regular"/>
                <a:cs typeface="Menlo Regular"/>
              </a:rPr>
              <a:t>(“pages &gt; 100”);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  <a:latin typeface="Menlo Regular"/>
                <a:cs typeface="Menlo Regular"/>
              </a:rPr>
              <a:t>  // project table</a:t>
            </a:r>
          </a:p>
          <a:p>
            <a:r>
              <a:rPr lang="en-US" dirty="0" smtClean="0">
                <a:latin typeface="Menlo Regular"/>
                <a:cs typeface="Menlo Regular"/>
              </a:rPr>
              <a:t>Table t3 = </a:t>
            </a:r>
            <a:r>
              <a:rPr lang="en-US" dirty="0" err="1" smtClean="0">
                <a:latin typeface="Menlo Regular"/>
                <a:cs typeface="Menlo Regular"/>
              </a:rPr>
              <a:t>t.select</a:t>
            </a:r>
            <a:r>
              <a:rPr lang="en-US" dirty="0" smtClean="0">
                <a:latin typeface="Menlo Regular"/>
                <a:cs typeface="Menlo Regular"/>
              </a:rPr>
              <a:t>(“author, title”);</a:t>
            </a:r>
          </a:p>
          <a:p>
            <a:r>
              <a:rPr lang="en-US" dirty="0" smtClean="0">
                <a:latin typeface="Menlo Regular"/>
                <a:cs typeface="Menlo Regular"/>
              </a:rPr>
              <a:t>Table t4 = </a:t>
            </a:r>
            <a:r>
              <a:rPr lang="en-US" dirty="0" err="1" smtClean="0">
                <a:latin typeface="Menlo Regular"/>
                <a:cs typeface="Menlo Regular"/>
              </a:rPr>
              <a:t>t.select</a:t>
            </a:r>
            <a:r>
              <a:rPr lang="en-US" dirty="0" smtClean="0">
                <a:latin typeface="Menlo Regular"/>
                <a:cs typeface="Menlo Regular"/>
              </a:rPr>
              <a:t>(“pages*2 as </a:t>
            </a:r>
            <a:r>
              <a:rPr lang="en-US" dirty="0" err="1" smtClean="0">
                <a:latin typeface="Menlo Regular"/>
                <a:cs typeface="Menlo Regular"/>
              </a:rPr>
              <a:t>dPages</a:t>
            </a:r>
            <a:r>
              <a:rPr lang="en-US" dirty="0" smtClean="0">
                <a:latin typeface="Menlo Regular"/>
                <a:cs typeface="Menlo Regular"/>
              </a:rPr>
              <a:t>”);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  <a:latin typeface="Menlo Regular"/>
                <a:cs typeface="Menlo Regular"/>
              </a:rPr>
              <a:t>  // group table and compute aggregations</a:t>
            </a:r>
          </a:p>
          <a:p>
            <a:r>
              <a:rPr lang="en-US" dirty="0" smtClean="0">
                <a:latin typeface="Menlo Regular"/>
                <a:cs typeface="Menlo Regular"/>
              </a:rPr>
              <a:t>Table t5 = </a:t>
            </a:r>
            <a:r>
              <a:rPr lang="en-US" dirty="0" err="1" smtClean="0">
                <a:latin typeface="Menlo Regular"/>
                <a:cs typeface="Menlo Regular"/>
              </a:rPr>
              <a:t>t.groupBy</a:t>
            </a:r>
            <a:r>
              <a:rPr lang="en-US" dirty="0" smtClean="0">
                <a:latin typeface="Menlo Regular"/>
                <a:cs typeface="Menlo Regular"/>
              </a:rPr>
              <a:t>(“author”)</a:t>
            </a:r>
            <a:br>
              <a:rPr lang="en-US" dirty="0" smtClean="0">
                <a:latin typeface="Menlo Regular"/>
                <a:cs typeface="Menlo Regular"/>
              </a:rPr>
            </a:br>
            <a:r>
              <a:rPr lang="en-US" dirty="0" smtClean="0">
                <a:latin typeface="Menlo Regular"/>
                <a:cs typeface="Menlo Regular"/>
              </a:rPr>
              <a:t>           </a:t>
            </a: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.select(“</a:t>
            </a:r>
            <a:r>
              <a:rPr lang="en-US" dirty="0" err="1" smtClean="0">
                <a:latin typeface="Menlo Regular"/>
                <a:cs typeface="Menlo Regular"/>
              </a:rPr>
              <a:t>pages.avg</a:t>
            </a:r>
            <a:r>
              <a:rPr lang="en-US" dirty="0" smtClean="0">
                <a:latin typeface="Menlo Regular"/>
                <a:cs typeface="Menlo Regular"/>
              </a:rPr>
              <a:t> as </a:t>
            </a:r>
            <a:r>
              <a:rPr lang="en-US" dirty="0" err="1" smtClean="0">
                <a:latin typeface="Menlo Regular"/>
                <a:cs typeface="Menlo Regular"/>
              </a:rPr>
              <a:t>avgPages</a:t>
            </a:r>
            <a:r>
              <a:rPr lang="en-US" dirty="0" smtClean="0">
                <a:latin typeface="Menlo Regular"/>
                <a:cs typeface="Menlo Regular"/>
              </a:rPr>
              <a:t>”);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  <a:latin typeface="Menlo Regular"/>
                <a:cs typeface="Menlo Regular"/>
              </a:rPr>
              <a:t>  // join two table</a:t>
            </a:r>
          </a:p>
          <a:p>
            <a:r>
              <a:rPr lang="en-US" dirty="0" smtClean="0">
                <a:latin typeface="Menlo Regular"/>
                <a:cs typeface="Menlo Regular"/>
              </a:rPr>
              <a:t>Table t6 = </a:t>
            </a:r>
            <a:r>
              <a:rPr lang="en-US" dirty="0" err="1" smtClean="0">
                <a:latin typeface="Menlo Regular"/>
                <a:cs typeface="Menlo Regular"/>
              </a:rPr>
              <a:t>t.join</a:t>
            </a:r>
            <a:r>
              <a:rPr lang="en-US" dirty="0" smtClean="0">
                <a:latin typeface="Menlo Regular"/>
                <a:cs typeface="Menlo Regular"/>
              </a:rPr>
              <a:t>(</a:t>
            </a:r>
            <a:r>
              <a:rPr lang="en-US" dirty="0" err="1" smtClean="0">
                <a:latin typeface="Menlo Regular"/>
                <a:cs typeface="Menlo Regular"/>
              </a:rPr>
              <a:t>t.select</a:t>
            </a:r>
            <a:r>
              <a:rPr lang="en-US" dirty="0" smtClean="0">
                <a:latin typeface="Menlo Regular"/>
                <a:cs typeface="Menlo Regular"/>
              </a:rPr>
              <a:t>(“author2,title2”))</a:t>
            </a:r>
            <a:br>
              <a:rPr lang="en-US" dirty="0" smtClean="0">
                <a:latin typeface="Menlo Regular"/>
                <a:cs typeface="Menlo Regular"/>
              </a:rPr>
            </a:br>
            <a:r>
              <a:rPr lang="en-US" dirty="0" smtClean="0">
                <a:latin typeface="Menlo Regular"/>
                <a:cs typeface="Menlo Regular"/>
              </a:rPr>
              <a:t>            .where(“author = author2”)</a:t>
            </a:r>
            <a:br>
              <a:rPr lang="en-US" dirty="0" smtClean="0">
                <a:latin typeface="Menlo Regular"/>
                <a:cs typeface="Menlo Regular"/>
              </a:rPr>
            </a:br>
            <a:r>
              <a:rPr lang="en-US" dirty="0" smtClean="0">
                <a:latin typeface="Menlo Regular"/>
                <a:cs typeface="Menlo Regular"/>
              </a:rPr>
              <a:t>            .select(“title, title2”);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14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721"/>
            <a:ext cx="7474685" cy="1126323"/>
          </a:xfrm>
        </p:spPr>
        <p:txBody>
          <a:bodyPr>
            <a:noAutofit/>
          </a:bodyPr>
          <a:lstStyle/>
          <a:p>
            <a:r>
              <a:rPr lang="en-US" dirty="0" smtClean="0"/>
              <a:t>Type Extraction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860" y="1535711"/>
            <a:ext cx="8483786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</a:t>
            </a:r>
            <a:r>
              <a:rPr lang="en-US" sz="2200" b="1" dirty="0">
                <a:latin typeface="Menlo Regular"/>
                <a:cs typeface="Menlo Regular"/>
              </a:rPr>
              <a:t>Tuple3&lt;Integer, Long, String&gt;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</a:t>
            </a:r>
            <a:r>
              <a:rPr lang="en-US" sz="2200" b="1" dirty="0" smtClean="0">
                <a:latin typeface="Menlo Regular"/>
                <a:cs typeface="Menlo Regular"/>
              </a:rPr>
              <a:t>Tuple2&lt;Person,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5580" y="3582244"/>
            <a:ext cx="4962516" cy="2554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1200" dirty="0" smtClean="0">
                <a:latin typeface="Menlo Regular"/>
                <a:cs typeface="Menlo Regular"/>
              </a:rPr>
              <a:t> 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3373" y="3582244"/>
            <a:ext cx="4962516" cy="2554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users:</a:t>
            </a:r>
          </a:p>
          <a:p>
            <a:r>
              <a:rPr lang="en-US" sz="1200" dirty="0" smtClean="0">
                <a:latin typeface="Menlo Regular"/>
                <a:cs typeface="Menlo Regular"/>
              </a:rPr>
              <a:t> 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 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idx="1"/>
          </p:nvPr>
        </p:nvSpPr>
        <p:spPr>
          <a:xfrm>
            <a:off x="457199" y="2893151"/>
            <a:ext cx="8443843" cy="829133"/>
          </a:xfrm>
        </p:spPr>
        <p:txBody>
          <a:bodyPr>
            <a:normAutofit/>
          </a:bodyPr>
          <a:lstStyle/>
          <a:p>
            <a:r>
              <a:rPr lang="en-US" dirty="0" smtClean="0"/>
              <a:t>Extracted types: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703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to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DataSet</a:t>
            </a:r>
            <a:r>
              <a:rPr lang="en-US" dirty="0" smtClean="0"/>
              <a:t> API via </a:t>
            </a:r>
            <a:r>
              <a:rPr lang="en-US" dirty="0" err="1" smtClean="0"/>
              <a:t>TableEnvironment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// data set</a:t>
            </a:r>
          </a:p>
          <a:p>
            <a:pPr marL="0" indent="0">
              <a:buNone/>
            </a:pPr>
            <a:r>
              <a:rPr lang="en-US" sz="2000" dirty="0" err="1">
                <a:latin typeface="Menlo Regular"/>
                <a:cs typeface="Menlo Regular"/>
              </a:rPr>
              <a:t>D</a:t>
            </a:r>
            <a:r>
              <a:rPr lang="en-US" sz="2000" dirty="0" err="1" smtClean="0">
                <a:latin typeface="Menlo Regular"/>
                <a:cs typeface="Menlo Regular"/>
              </a:rPr>
              <a:t>ataSet</a:t>
            </a:r>
            <a:r>
              <a:rPr lang="en-US" sz="2000" dirty="0" smtClean="0">
                <a:latin typeface="Menlo Regular"/>
                <a:cs typeface="Menlo Regular"/>
              </a:rPr>
              <a:t>&lt;Table3&lt;</a:t>
            </a:r>
            <a:r>
              <a:rPr lang="en-US" sz="2000" dirty="0" err="1" smtClean="0">
                <a:latin typeface="Menlo Regular"/>
                <a:cs typeface="Menlo Regular"/>
              </a:rPr>
              <a:t>String,Long,Double</a:t>
            </a:r>
            <a:r>
              <a:rPr lang="en-US" sz="2000" dirty="0" smtClean="0">
                <a:latin typeface="Menlo Regular"/>
                <a:cs typeface="Menlo Regular"/>
              </a:rPr>
              <a:t>&gt;&gt; ds = …</a:t>
            </a:r>
            <a:r>
              <a:rPr lang="en-US" sz="20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// get a </a:t>
            </a:r>
            <a:r>
              <a:rPr lang="en-US" sz="2000" dirty="0" err="1" smtClean="0">
                <a:latin typeface="Menlo Regular"/>
                <a:cs typeface="Menlo Regular"/>
              </a:rPr>
              <a:t>TableEnvironment</a:t>
            </a:r>
            <a:endParaRPr lang="en-US" sz="20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Menlo Regular"/>
                <a:cs typeface="Menlo Regular"/>
              </a:rPr>
              <a:t>TableEnvironment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latin typeface="Menlo Regular"/>
                <a:cs typeface="Menlo Regular"/>
              </a:rPr>
              <a:t>tEnv</a:t>
            </a:r>
            <a:r>
              <a:rPr lang="en-US" sz="2000" dirty="0" smtClean="0">
                <a:latin typeface="Menlo Regular"/>
                <a:cs typeface="Menlo Regular"/>
              </a:rPr>
              <a:t> = new </a:t>
            </a:r>
            <a:r>
              <a:rPr lang="en-US" sz="2000" dirty="0" err="1" smtClean="0">
                <a:latin typeface="Menlo Regular"/>
                <a:cs typeface="Menlo Regular"/>
              </a:rPr>
              <a:t>TableEnvironment</a:t>
            </a:r>
            <a:r>
              <a:rPr lang="en-US" sz="2000" dirty="0" smtClean="0">
                <a:latin typeface="Menlo Regular"/>
                <a:cs typeface="Menlo Regular"/>
              </a:rPr>
              <a:t>()</a:t>
            </a:r>
            <a:r>
              <a:rPr lang="en-US" sz="20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// convert data set to Table and give name to fields</a:t>
            </a: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Table t = </a:t>
            </a:r>
            <a:r>
              <a:rPr lang="en-US" sz="2000" dirty="0" err="1" smtClean="0">
                <a:latin typeface="Menlo Regular"/>
                <a:cs typeface="Menlo Regular"/>
              </a:rPr>
              <a:t>tEnv.toTable</a:t>
            </a:r>
            <a:r>
              <a:rPr lang="en-US" sz="2000" dirty="0" smtClean="0">
                <a:latin typeface="Menlo Regular"/>
                <a:cs typeface="Menlo Regular"/>
              </a:rPr>
              <a:t>(ds).as(“name, count, price”);</a:t>
            </a:r>
          </a:p>
          <a:p>
            <a:pPr marL="0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299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to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80310" cy="488197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800" dirty="0" smtClean="0"/>
              <a:t>Java </a:t>
            </a:r>
            <a:r>
              <a:rPr lang="en-US" sz="3800" dirty="0" err="1" smtClean="0"/>
              <a:t>DataSet</a:t>
            </a:r>
            <a:r>
              <a:rPr lang="en-US" sz="3800" dirty="0" smtClean="0"/>
              <a:t> API via </a:t>
            </a:r>
            <a:r>
              <a:rPr lang="en-US" sz="3800" dirty="0" err="1" smtClean="0"/>
              <a:t>TableEnvironment</a:t>
            </a:r>
            <a:endParaRPr lang="en-US" sz="3800" dirty="0"/>
          </a:p>
          <a:p>
            <a:r>
              <a:rPr lang="en-US" sz="3800" dirty="0" smtClean="0"/>
              <a:t>Convert to custom POJO data set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p</a:t>
            </a:r>
            <a:r>
              <a:rPr lang="en-US" sz="2600" dirty="0" smtClean="0">
                <a:latin typeface="Menlo Regular"/>
                <a:cs typeface="Menlo Regular"/>
              </a:rPr>
              <a:t>ublic static class Stock {</a:t>
            </a:r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 </a:t>
            </a:r>
            <a:r>
              <a:rPr lang="en-US" sz="2600" dirty="0" smtClean="0">
                <a:latin typeface="Menlo Regular"/>
                <a:cs typeface="Menlo Regular"/>
              </a:rPr>
              <a:t> public String name;</a:t>
            </a:r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 </a:t>
            </a:r>
            <a:r>
              <a:rPr lang="en-US" sz="2600" dirty="0" smtClean="0">
                <a:latin typeface="Menlo Regular"/>
                <a:cs typeface="Menlo Regular"/>
              </a:rPr>
              <a:t> public </a:t>
            </a:r>
            <a:r>
              <a:rPr lang="en-US" sz="2600" dirty="0" err="1" smtClean="0">
                <a:latin typeface="Menlo Regular"/>
                <a:cs typeface="Menlo Regular"/>
              </a:rPr>
              <a:t>int</a:t>
            </a:r>
            <a:r>
              <a:rPr lang="en-US" sz="2600" dirty="0" smtClean="0">
                <a:latin typeface="Menlo Regular"/>
                <a:cs typeface="Menlo Regular"/>
              </a:rPr>
              <a:t> count;</a:t>
            </a:r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 </a:t>
            </a:r>
            <a:r>
              <a:rPr lang="en-US" sz="2600" dirty="0" smtClean="0">
                <a:latin typeface="Menlo Regular"/>
                <a:cs typeface="Menlo Regular"/>
              </a:rPr>
              <a:t> public double price;</a:t>
            </a:r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>
                <a:latin typeface="Menlo Regular"/>
                <a:cs typeface="Menlo Regular"/>
              </a:rPr>
              <a:t>Table t = </a:t>
            </a:r>
            <a:r>
              <a:rPr lang="en-US" sz="2600" dirty="0" err="1" smtClean="0">
                <a:latin typeface="Menlo Regular"/>
                <a:cs typeface="Menlo Regular"/>
              </a:rPr>
              <a:t>x.as</a:t>
            </a:r>
            <a:r>
              <a:rPr lang="en-US" sz="2600" dirty="0" smtClean="0">
                <a:latin typeface="Menlo Regular"/>
                <a:cs typeface="Menlo Regular"/>
              </a:rPr>
              <a:t>(“name, count, price”);</a:t>
            </a:r>
          </a:p>
          <a:p>
            <a:pPr marL="0" indent="0">
              <a:buNone/>
            </a:pPr>
            <a:r>
              <a:rPr lang="en-US" sz="2600" dirty="0" err="1">
                <a:latin typeface="Menlo Regular"/>
                <a:cs typeface="Menlo Regular"/>
              </a:rPr>
              <a:t>TableEnvironment</a:t>
            </a:r>
            <a:r>
              <a:rPr lang="en-US" sz="2600" dirty="0">
                <a:latin typeface="Menlo Regular"/>
                <a:cs typeface="Menlo Regular"/>
              </a:rPr>
              <a:t> </a:t>
            </a:r>
            <a:r>
              <a:rPr lang="en-US" sz="2600" dirty="0" err="1">
                <a:latin typeface="Menlo Regular"/>
                <a:cs typeface="Menlo Regular"/>
              </a:rPr>
              <a:t>tEnv</a:t>
            </a:r>
            <a:r>
              <a:rPr lang="en-US" sz="2600" dirty="0">
                <a:latin typeface="Menlo Regular"/>
                <a:cs typeface="Menlo Regular"/>
              </a:rPr>
              <a:t> = new </a:t>
            </a:r>
            <a:r>
              <a:rPr lang="en-US" sz="2600" dirty="0" err="1">
                <a:latin typeface="Menlo Regular"/>
                <a:cs typeface="Menlo Regular"/>
              </a:rPr>
              <a:t>TableEnvironment</a:t>
            </a:r>
            <a:r>
              <a:rPr lang="en-US" sz="2600" dirty="0">
                <a:latin typeface="Menlo Regular"/>
                <a:cs typeface="Menlo Regular"/>
              </a:rPr>
              <a:t>();</a:t>
            </a:r>
          </a:p>
          <a:p>
            <a:pPr marL="0" indent="0">
              <a:buNone/>
            </a:pPr>
            <a:r>
              <a:rPr lang="en-US" sz="2600" dirty="0" err="1" smtClean="0">
                <a:latin typeface="Menlo Regular"/>
                <a:cs typeface="Menlo Regular"/>
              </a:rPr>
              <a:t>DataSet</a:t>
            </a:r>
            <a:r>
              <a:rPr lang="en-US" sz="2600" dirty="0" smtClean="0">
                <a:latin typeface="Menlo Regular"/>
                <a:cs typeface="Menlo Regular"/>
              </a:rPr>
              <a:t>&lt;Stock&gt; ds = </a:t>
            </a:r>
            <a:r>
              <a:rPr lang="en-US" sz="2600" dirty="0" err="1" smtClean="0">
                <a:latin typeface="Menlo Regular"/>
                <a:cs typeface="Menlo Regular"/>
              </a:rPr>
              <a:t>tEnv.toSet</a:t>
            </a:r>
            <a:r>
              <a:rPr lang="en-US" sz="2600" dirty="0" smtClean="0">
                <a:latin typeface="Menlo Regular"/>
                <a:cs typeface="Menlo Regular"/>
              </a:rPr>
              <a:t>(t, </a:t>
            </a:r>
            <a:r>
              <a:rPr lang="en-US" sz="2600" dirty="0" err="1" smtClean="0">
                <a:latin typeface="Menlo Regular"/>
                <a:cs typeface="Menlo Regular"/>
              </a:rPr>
              <a:t>Stock.class</a:t>
            </a:r>
            <a:r>
              <a:rPr lang="en-US" sz="26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0587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to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80310" cy="4881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DataSet</a:t>
            </a:r>
            <a:r>
              <a:rPr lang="en-US" dirty="0" smtClean="0"/>
              <a:t> API via </a:t>
            </a:r>
            <a:r>
              <a:rPr lang="en-US" dirty="0" err="1" smtClean="0"/>
              <a:t>TableEnvironment</a:t>
            </a:r>
            <a:endParaRPr lang="en-US" dirty="0"/>
          </a:p>
          <a:p>
            <a:r>
              <a:rPr lang="en-US" dirty="0" smtClean="0"/>
              <a:t>Convert to </a:t>
            </a:r>
            <a:r>
              <a:rPr lang="en-US" dirty="0" err="1" smtClean="0"/>
              <a:t>DataSet</a:t>
            </a:r>
            <a:r>
              <a:rPr lang="en-US" dirty="0" smtClean="0"/>
              <a:t>&lt;Row&gt;</a:t>
            </a:r>
            <a:endParaRPr lang="en-US" dirty="0" smtClean="0"/>
          </a:p>
          <a:p>
            <a:r>
              <a:rPr lang="en-US" dirty="0" smtClean="0"/>
              <a:t>Most valuable for printing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Table t = </a:t>
            </a:r>
            <a:r>
              <a:rPr lang="en-US" sz="2200" dirty="0" err="1" smtClean="0">
                <a:latin typeface="Menlo Regular"/>
                <a:cs typeface="Menlo Regular"/>
              </a:rPr>
              <a:t>x.as</a:t>
            </a:r>
            <a:r>
              <a:rPr lang="en-US" sz="2200" dirty="0" smtClean="0">
                <a:latin typeface="Menlo Regular"/>
                <a:cs typeface="Menlo Regular"/>
              </a:rPr>
              <a:t>(“name, count, price”);</a:t>
            </a:r>
          </a:p>
          <a:p>
            <a:pPr marL="0" indent="0">
              <a:buNone/>
            </a:pPr>
            <a:r>
              <a:rPr lang="en-US" sz="2200" dirty="0" err="1">
                <a:latin typeface="Menlo Regular"/>
                <a:cs typeface="Menlo Regular"/>
              </a:rPr>
              <a:t>TableEnvironment</a:t>
            </a:r>
            <a:r>
              <a:rPr lang="en-US" sz="2200" dirty="0">
                <a:latin typeface="Menlo Regular"/>
                <a:cs typeface="Menlo Regular"/>
              </a:rPr>
              <a:t> </a:t>
            </a:r>
            <a:r>
              <a:rPr lang="en-US" sz="2200" dirty="0" err="1">
                <a:latin typeface="Menlo Regular"/>
                <a:cs typeface="Menlo Regular"/>
              </a:rPr>
              <a:t>tEnv</a:t>
            </a:r>
            <a:r>
              <a:rPr lang="en-US" sz="2200" dirty="0">
                <a:latin typeface="Menlo Regular"/>
                <a:cs typeface="Menlo Regular"/>
              </a:rPr>
              <a:t> = new </a:t>
            </a:r>
            <a:r>
              <a:rPr lang="en-US" sz="2200" dirty="0" err="1">
                <a:latin typeface="Menlo Regular"/>
                <a:cs typeface="Menlo Regular"/>
              </a:rPr>
              <a:t>TableEnvironment</a:t>
            </a:r>
            <a:r>
              <a:rPr lang="en-US" sz="2200" dirty="0">
                <a:latin typeface="Menlo Regular"/>
                <a:cs typeface="Menlo Regular"/>
              </a:rPr>
              <a:t>();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tEnv.toSet</a:t>
            </a:r>
            <a:r>
              <a:rPr lang="en-US" sz="2200" dirty="0" smtClean="0">
                <a:latin typeface="Menlo Regular"/>
                <a:cs typeface="Menlo Regular"/>
              </a:rPr>
              <a:t>(t, </a:t>
            </a:r>
            <a:r>
              <a:rPr lang="en-US" sz="2200" dirty="0" err="1" smtClean="0">
                <a:latin typeface="Menlo Regular"/>
                <a:cs typeface="Menlo Regular"/>
              </a:rPr>
              <a:t>Row.class</a:t>
            </a:r>
            <a:r>
              <a:rPr lang="en-US" sz="2200" dirty="0" smtClean="0">
                <a:latin typeface="Menlo Regular"/>
                <a:cs typeface="Menlo Regular"/>
              </a:rPr>
              <a:t>).print();</a:t>
            </a:r>
          </a:p>
          <a:p>
            <a:pPr marL="0" indent="0">
              <a:buNone/>
            </a:pPr>
            <a:endParaRPr lang="en-US" sz="20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75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Data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490870"/>
            <a:ext cx="4040188" cy="4635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Atomic Types:</a:t>
            </a:r>
          </a:p>
          <a:p>
            <a:r>
              <a:rPr lang="en-US" dirty="0" err="1" smtClean="0"/>
              <a:t>BasicType</a:t>
            </a:r>
            <a:endParaRPr lang="en-US" dirty="0" smtClean="0"/>
          </a:p>
          <a:p>
            <a:pPr lvl="1"/>
            <a:r>
              <a:rPr lang="en-US" dirty="0" smtClean="0"/>
              <a:t>Integer, String, Long, …</a:t>
            </a:r>
          </a:p>
          <a:p>
            <a:r>
              <a:rPr lang="en-US" dirty="0" err="1" smtClean="0"/>
              <a:t>ArrayType</a:t>
            </a:r>
            <a:endParaRPr lang="en-US" dirty="0" smtClean="0"/>
          </a:p>
          <a:p>
            <a:pPr lvl="1"/>
            <a:r>
              <a:rPr lang="en-US" dirty="0" smtClean="0"/>
              <a:t>Primitives + Objects</a:t>
            </a:r>
          </a:p>
          <a:p>
            <a:r>
              <a:rPr lang="en-US" dirty="0" err="1" smtClean="0"/>
              <a:t>WritableType</a:t>
            </a:r>
            <a:endParaRPr lang="en-US" dirty="0" smtClean="0"/>
          </a:p>
          <a:p>
            <a:pPr lvl="1"/>
            <a:r>
              <a:rPr lang="en-US" dirty="0" smtClean="0"/>
              <a:t>Hadoop Interface</a:t>
            </a:r>
          </a:p>
          <a:p>
            <a:r>
              <a:rPr lang="en-US" dirty="0" err="1" smtClean="0"/>
              <a:t>GenericType</a:t>
            </a:r>
            <a:endParaRPr lang="en-US" dirty="0"/>
          </a:p>
          <a:p>
            <a:pPr lvl="1"/>
            <a:r>
              <a:rPr lang="en-US" dirty="0" smtClean="0"/>
              <a:t>Everything else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306957" y="1490870"/>
            <a:ext cx="4605130" cy="4635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Composite Types:</a:t>
            </a:r>
          </a:p>
          <a:p>
            <a:r>
              <a:rPr lang="en-US" dirty="0" smtClean="0"/>
              <a:t>Are composed of other types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Tuple1…Tuple25</a:t>
            </a:r>
          </a:p>
          <a:p>
            <a:r>
              <a:rPr lang="en-US" dirty="0" err="1" smtClean="0"/>
              <a:t>PojoType</a:t>
            </a:r>
            <a:endParaRPr lang="en-US" dirty="0"/>
          </a:p>
          <a:p>
            <a:pPr lvl="1"/>
            <a:r>
              <a:rPr lang="en-US" dirty="0" smtClean="0"/>
              <a:t>“Bean-style” Java objects</a:t>
            </a:r>
          </a:p>
          <a:p>
            <a:r>
              <a:rPr lang="en-US" dirty="0" err="1" smtClean="0"/>
              <a:t>CaseClassType</a:t>
            </a:r>
            <a:endParaRPr lang="en-US" dirty="0" smtClean="0"/>
          </a:p>
          <a:p>
            <a:pPr lvl="1"/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CaseClasses</a:t>
            </a:r>
            <a:r>
              <a:rPr lang="en-US" dirty="0" smtClean="0"/>
              <a:t> incl. Tuples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3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Types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929343"/>
              </p:ext>
            </p:extLst>
          </p:nvPr>
        </p:nvGraphicFramePr>
        <p:xfrm>
          <a:off x="210240" y="2041338"/>
          <a:ext cx="8686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488"/>
                <a:gridCol w="1164223"/>
                <a:gridCol w="1146583"/>
                <a:gridCol w="2628325"/>
                <a:gridCol w="2035181"/>
              </a:tblGrid>
              <a:tr h="370840">
                <a:tc>
                  <a:txBody>
                    <a:bodyPr/>
                    <a:lstStyle/>
                    <a:p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Basic Type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Array Type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Writable Type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 smtClean="0">
                          <a:latin typeface="Avenir Next Regular"/>
                          <a:cs typeface="Avenir Next Regular"/>
                        </a:rPr>
                        <a:t>GenericType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Supported as Key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Yes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No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If type implements (Writable)</a:t>
                      </a:r>
                      <a:b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</a:b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Comparable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If type implements Comparable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err="1" smtClean="0">
                          <a:latin typeface="Avenir Next Regular"/>
                          <a:cs typeface="Avenir Next Regular"/>
                        </a:rPr>
                        <a:t>Serializer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Flink</a:t>
                      </a:r>
                      <a:r>
                        <a:rPr lang="en-US" sz="2000" b="0" i="0" baseline="0" dirty="0" smtClean="0">
                          <a:latin typeface="Avenir Next Regular"/>
                          <a:cs typeface="Avenir Next Regular"/>
                        </a:rPr>
                        <a:t> native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Flink native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 smtClean="0">
                          <a:latin typeface="Avenir Next Regular"/>
                          <a:cs typeface="Avenir Next Regular"/>
                        </a:rPr>
                        <a:t>Writable’s</a:t>
                      </a:r>
                      <a:endParaRPr lang="en-US" sz="2000" b="0" i="0" dirty="0" smtClean="0">
                        <a:latin typeface="Avenir Next Regular"/>
                        <a:cs typeface="Avenir Next Regular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write()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000" b="0" i="0" dirty="0" err="1" smtClean="0">
                          <a:latin typeface="Avenir Next Regular"/>
                          <a:cs typeface="Avenir Next Regular"/>
                        </a:rPr>
                        <a:t>readFields</a:t>
                      </a: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()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000" b="0" i="0" dirty="0" err="1" smtClean="0">
                          <a:latin typeface="Avenir Next Regular"/>
                          <a:cs typeface="Avenir Next Regular"/>
                        </a:rPr>
                        <a:t>Kryo</a:t>
                      </a: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 or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Avro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Support for </a:t>
                      </a:r>
                      <a:b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</a:b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Binary Operations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Yes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No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No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No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16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</a:t>
            </a:r>
            <a:r>
              <a:rPr lang="en-US" dirty="0" smtClean="0"/>
              <a:t>lain </a:t>
            </a:r>
            <a:r>
              <a:rPr lang="en-US" b="1" dirty="0" smtClean="0"/>
              <a:t>O</a:t>
            </a:r>
            <a:r>
              <a:rPr lang="en-US" dirty="0" smtClean="0"/>
              <a:t>ld </a:t>
            </a:r>
            <a:r>
              <a:rPr lang="en-US" b="1" dirty="0" smtClean="0"/>
              <a:t>J</a:t>
            </a:r>
            <a:r>
              <a:rPr lang="en-US" dirty="0" smtClean="0"/>
              <a:t>ava </a:t>
            </a:r>
            <a:r>
              <a:rPr lang="en-US" b="1" dirty="0" smtClean="0"/>
              <a:t>O</a:t>
            </a:r>
            <a:r>
              <a:rPr lang="en-US" dirty="0" smtClean="0"/>
              <a:t>bjects (POJO)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Default constructor (no arguments)</a:t>
            </a:r>
          </a:p>
          <a:p>
            <a:endParaRPr lang="en-US" dirty="0" smtClean="0"/>
          </a:p>
          <a:p>
            <a:r>
              <a:rPr lang="en-US" dirty="0" smtClean="0"/>
              <a:t>All fields must be</a:t>
            </a:r>
          </a:p>
          <a:p>
            <a:pPr lvl="1"/>
            <a:r>
              <a:rPr lang="en-US" dirty="0" smtClean="0"/>
              <a:t>either public</a:t>
            </a:r>
          </a:p>
          <a:p>
            <a:pPr lvl="1"/>
            <a:r>
              <a:rPr lang="en-US" dirty="0" smtClean="0"/>
              <a:t>or accessible through getters &amp; setters</a:t>
            </a:r>
          </a:p>
          <a:p>
            <a:endParaRPr lang="en-US" dirty="0" smtClean="0"/>
          </a:p>
          <a:p>
            <a:r>
              <a:rPr lang="en-US" dirty="0" smtClean="0"/>
              <a:t>Turn on logging to get messages why the system (</a:t>
            </a:r>
            <a:r>
              <a:rPr lang="en-US" dirty="0" err="1" smtClean="0"/>
              <a:t>TypeExtractor</a:t>
            </a:r>
            <a:r>
              <a:rPr lang="en-US" dirty="0" smtClean="0"/>
              <a:t>) is not accepting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86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ojo-serializatio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9" r="6409" b="2197"/>
          <a:stretch/>
        </p:blipFill>
        <p:spPr>
          <a:xfrm>
            <a:off x="604261" y="2297863"/>
            <a:ext cx="7968216" cy="4423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Serializers</a:t>
            </a:r>
            <a:r>
              <a:rPr lang="en-US" dirty="0" smtClean="0"/>
              <a:t> &amp; comparators delegate to member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414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2198</Words>
  <Application>Microsoft Macintosh PowerPoint</Application>
  <PresentationFormat>On-screen Show (4:3)</PresentationFormat>
  <Paragraphs>624</Paragraphs>
  <Slides>52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1_Office Theme</vt:lpstr>
      <vt:lpstr>Apache Flink® Training</vt:lpstr>
      <vt:lpstr>Apache Flink’s Type System</vt:lpstr>
      <vt:lpstr>Apache Flink’s Type System</vt:lpstr>
      <vt:lpstr>Extracting Types from Programs</vt:lpstr>
      <vt:lpstr>Type Extraction Example</vt:lpstr>
      <vt:lpstr>Supported Data Types</vt:lpstr>
      <vt:lpstr>Atomic Types</vt:lpstr>
      <vt:lpstr>Plain Old Java Objects (POJO)</vt:lpstr>
      <vt:lpstr>Composite Types</vt:lpstr>
      <vt:lpstr>Why should I care about that?</vt:lpstr>
      <vt:lpstr>Defining Keys</vt:lpstr>
      <vt:lpstr>Keyed Operations</vt:lpstr>
      <vt:lpstr>Key Definition Examples</vt:lpstr>
      <vt:lpstr>Key Definition Examples</vt:lpstr>
      <vt:lpstr>Key Definition Examples</vt:lpstr>
      <vt:lpstr>Key Definition Examples</vt:lpstr>
      <vt:lpstr>Key Definition Examples</vt:lpstr>
      <vt:lpstr>Key Definition Examples</vt:lpstr>
      <vt:lpstr>Key Definition Examples</vt:lpstr>
      <vt:lpstr>Advanced Sources and Sinks</vt:lpstr>
      <vt:lpstr>Supported File Systems</vt:lpstr>
      <vt:lpstr>Input/Output Formats</vt:lpstr>
      <vt:lpstr>Hadoop Input/OutputFormats</vt:lpstr>
      <vt:lpstr>Using InputFormats</vt:lpstr>
      <vt:lpstr>Transformations &amp; Functions</vt:lpstr>
      <vt:lpstr>Available Transformations</vt:lpstr>
      <vt:lpstr>GroupReduce (Hadoop-style)</vt:lpstr>
      <vt:lpstr>GroupReduce</vt:lpstr>
      <vt:lpstr>Reduce (FP-style)</vt:lpstr>
      <vt:lpstr>Functional Reduce</vt:lpstr>
      <vt:lpstr>CoGroup</vt:lpstr>
      <vt:lpstr>Combiner</vt:lpstr>
      <vt:lpstr>Combiner</vt:lpstr>
      <vt:lpstr>GroupSort</vt:lpstr>
      <vt:lpstr>AllReduce / AllGroupReduce</vt:lpstr>
      <vt:lpstr>Union</vt:lpstr>
      <vt:lpstr>RichFunctions</vt:lpstr>
      <vt:lpstr>RichFunctions &amp; RuntimeContext</vt:lpstr>
      <vt:lpstr>Further Concepts</vt:lpstr>
      <vt:lpstr>Broadcast Variables</vt:lpstr>
      <vt:lpstr>Broadcast variables</vt:lpstr>
      <vt:lpstr>Accumulators</vt:lpstr>
      <vt:lpstr>Accumulators</vt:lpstr>
      <vt:lpstr>Using Accumulators</vt:lpstr>
      <vt:lpstr>Get Accumulator Results</vt:lpstr>
      <vt:lpstr>Table API</vt:lpstr>
      <vt:lpstr>Table API Overview</vt:lpstr>
      <vt:lpstr>Table API Overview</vt:lpstr>
      <vt:lpstr>Table API Expressions</vt:lpstr>
      <vt:lpstr>DataSet to Table</vt:lpstr>
      <vt:lpstr>Table to DataSet</vt:lpstr>
      <vt:lpstr>Table to DataSet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329</cp:revision>
  <dcterms:created xsi:type="dcterms:W3CDTF">2015-01-22T00:00:06Z</dcterms:created>
  <dcterms:modified xsi:type="dcterms:W3CDTF">2015-06-02T09:51:27Z</dcterms:modified>
</cp:coreProperties>
</file>