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327" r:id="rId3"/>
    <p:sldId id="328" r:id="rId4"/>
    <p:sldId id="329" r:id="rId5"/>
    <p:sldId id="330" r:id="rId6"/>
    <p:sldId id="312" r:id="rId7"/>
    <p:sldId id="310" r:id="rId8"/>
    <p:sldId id="308" r:id="rId9"/>
    <p:sldId id="309" r:id="rId10"/>
    <p:sldId id="307" r:id="rId11"/>
    <p:sldId id="311" r:id="rId12"/>
    <p:sldId id="264" r:id="rId13"/>
    <p:sldId id="286" r:id="rId14"/>
    <p:sldId id="322" r:id="rId15"/>
    <p:sldId id="323" r:id="rId16"/>
    <p:sldId id="324" r:id="rId17"/>
    <p:sldId id="325" r:id="rId18"/>
    <p:sldId id="296" r:id="rId19"/>
    <p:sldId id="289" r:id="rId20"/>
    <p:sldId id="299" r:id="rId21"/>
    <p:sldId id="274" r:id="rId22"/>
    <p:sldId id="265" r:id="rId23"/>
    <p:sldId id="305" r:id="rId24"/>
    <p:sldId id="291" r:id="rId25"/>
    <p:sldId id="292" r:id="rId26"/>
    <p:sldId id="293" r:id="rId27"/>
    <p:sldId id="294" r:id="rId28"/>
    <p:sldId id="281" r:id="rId29"/>
    <p:sldId id="283" r:id="rId30"/>
    <p:sldId id="300" r:id="rId31"/>
    <p:sldId id="302" r:id="rId32"/>
    <p:sldId id="301" r:id="rId33"/>
    <p:sldId id="303" r:id="rId34"/>
    <p:sldId id="304" r:id="rId35"/>
    <p:sldId id="313" r:id="rId36"/>
    <p:sldId id="314" r:id="rId37"/>
    <p:sldId id="320" r:id="rId38"/>
    <p:sldId id="321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C44F"/>
    <a:srgbClr val="33AD90"/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2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ostas:Dropbox:data%20Artisans%20deck:benchmark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2DA07E"/>
              </a:solidFill>
              <a:ln>
                <a:noFill/>
              </a:ln>
            </c:spPr>
          </c:marker>
          <c:xVal>
            <c:numRef>
              <c:f>Sheet1!$E$2:$E$51</c:f>
              <c:numCache>
                <c:formatCode>mmm\-yy</c:formatCode>
                <c:ptCount val="50"/>
                <c:pt idx="0">
                  <c:v>40513.0</c:v>
                </c:pt>
                <c:pt idx="1">
                  <c:v>40544.0</c:v>
                </c:pt>
                <c:pt idx="2">
                  <c:v>40575.0</c:v>
                </c:pt>
                <c:pt idx="3">
                  <c:v>40603.0</c:v>
                </c:pt>
                <c:pt idx="4">
                  <c:v>40634.0</c:v>
                </c:pt>
                <c:pt idx="5">
                  <c:v>40664.0</c:v>
                </c:pt>
                <c:pt idx="6">
                  <c:v>40695.0</c:v>
                </c:pt>
                <c:pt idx="7">
                  <c:v>40725.0</c:v>
                </c:pt>
                <c:pt idx="8">
                  <c:v>40756.0</c:v>
                </c:pt>
                <c:pt idx="9">
                  <c:v>40787.0</c:v>
                </c:pt>
                <c:pt idx="10">
                  <c:v>40817.0</c:v>
                </c:pt>
                <c:pt idx="11">
                  <c:v>40848.0</c:v>
                </c:pt>
                <c:pt idx="12">
                  <c:v>40878.0</c:v>
                </c:pt>
                <c:pt idx="13">
                  <c:v>40909.0</c:v>
                </c:pt>
                <c:pt idx="14">
                  <c:v>40940.0</c:v>
                </c:pt>
                <c:pt idx="15">
                  <c:v>40969.0</c:v>
                </c:pt>
                <c:pt idx="16">
                  <c:v>41000.0</c:v>
                </c:pt>
                <c:pt idx="17">
                  <c:v>41030.0</c:v>
                </c:pt>
                <c:pt idx="18">
                  <c:v>41061.0</c:v>
                </c:pt>
                <c:pt idx="19">
                  <c:v>41091.0</c:v>
                </c:pt>
                <c:pt idx="20">
                  <c:v>41122.0</c:v>
                </c:pt>
                <c:pt idx="21">
                  <c:v>41153.0</c:v>
                </c:pt>
                <c:pt idx="22">
                  <c:v>41183.0</c:v>
                </c:pt>
                <c:pt idx="23">
                  <c:v>41214.0</c:v>
                </c:pt>
                <c:pt idx="24">
                  <c:v>41244.0</c:v>
                </c:pt>
                <c:pt idx="25">
                  <c:v>41275.0</c:v>
                </c:pt>
                <c:pt idx="26">
                  <c:v>41306.0</c:v>
                </c:pt>
                <c:pt idx="27">
                  <c:v>41334.0</c:v>
                </c:pt>
                <c:pt idx="28">
                  <c:v>41365.0</c:v>
                </c:pt>
                <c:pt idx="29">
                  <c:v>41395.0</c:v>
                </c:pt>
                <c:pt idx="30">
                  <c:v>41426.0</c:v>
                </c:pt>
                <c:pt idx="31">
                  <c:v>41456.0</c:v>
                </c:pt>
                <c:pt idx="32">
                  <c:v>41487.0</c:v>
                </c:pt>
                <c:pt idx="33">
                  <c:v>41518.0</c:v>
                </c:pt>
                <c:pt idx="34">
                  <c:v>41548.0</c:v>
                </c:pt>
                <c:pt idx="35">
                  <c:v>41579.0</c:v>
                </c:pt>
                <c:pt idx="36">
                  <c:v>41609.0</c:v>
                </c:pt>
                <c:pt idx="37">
                  <c:v>41640.0</c:v>
                </c:pt>
                <c:pt idx="38">
                  <c:v>41671.0</c:v>
                </c:pt>
                <c:pt idx="39">
                  <c:v>41699.0</c:v>
                </c:pt>
                <c:pt idx="40">
                  <c:v>41730.0</c:v>
                </c:pt>
                <c:pt idx="41">
                  <c:v>41760.0</c:v>
                </c:pt>
                <c:pt idx="42">
                  <c:v>41791.0</c:v>
                </c:pt>
                <c:pt idx="43">
                  <c:v>41821.0</c:v>
                </c:pt>
                <c:pt idx="44">
                  <c:v>41852.0</c:v>
                </c:pt>
                <c:pt idx="45">
                  <c:v>41883.0</c:v>
                </c:pt>
                <c:pt idx="46">
                  <c:v>41913.0</c:v>
                </c:pt>
                <c:pt idx="47">
                  <c:v>41944.0</c:v>
                </c:pt>
                <c:pt idx="48">
                  <c:v>41974.0</c:v>
                </c:pt>
                <c:pt idx="49">
                  <c:v>42005.0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1.0</c:v>
                </c:pt>
                <c:pt idx="1">
                  <c:v>6.0</c:v>
                </c:pt>
                <c:pt idx="2">
                  <c:v>11.0</c:v>
                </c:pt>
                <c:pt idx="3">
                  <c:v>15.0</c:v>
                </c:pt>
                <c:pt idx="4">
                  <c:v>15.0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18.0</c:v>
                </c:pt>
                <c:pt idx="9">
                  <c:v>18.0</c:v>
                </c:pt>
                <c:pt idx="10">
                  <c:v>23.0</c:v>
                </c:pt>
                <c:pt idx="11">
                  <c:v>19.0</c:v>
                </c:pt>
                <c:pt idx="12">
                  <c:v>23.0</c:v>
                </c:pt>
                <c:pt idx="13">
                  <c:v>23.0</c:v>
                </c:pt>
                <c:pt idx="14">
                  <c:v>26.0</c:v>
                </c:pt>
                <c:pt idx="15">
                  <c:v>26.0</c:v>
                </c:pt>
                <c:pt idx="16">
                  <c:v>23.0</c:v>
                </c:pt>
                <c:pt idx="17">
                  <c:v>23.0</c:v>
                </c:pt>
                <c:pt idx="18">
                  <c:v>29.0</c:v>
                </c:pt>
                <c:pt idx="19">
                  <c:v>24.0</c:v>
                </c:pt>
                <c:pt idx="20">
                  <c:v>31.0</c:v>
                </c:pt>
                <c:pt idx="21">
                  <c:v>31.0</c:v>
                </c:pt>
                <c:pt idx="22">
                  <c:v>32.0</c:v>
                </c:pt>
                <c:pt idx="23">
                  <c:v>32.0</c:v>
                </c:pt>
                <c:pt idx="24">
                  <c:v>32.0</c:v>
                </c:pt>
                <c:pt idx="25">
                  <c:v>32.0</c:v>
                </c:pt>
                <c:pt idx="26">
                  <c:v>33.0</c:v>
                </c:pt>
                <c:pt idx="27">
                  <c:v>33.0</c:v>
                </c:pt>
                <c:pt idx="28">
                  <c:v>33.0</c:v>
                </c:pt>
                <c:pt idx="29">
                  <c:v>34.0</c:v>
                </c:pt>
                <c:pt idx="30">
                  <c:v>38.0</c:v>
                </c:pt>
                <c:pt idx="31">
                  <c:v>40.0</c:v>
                </c:pt>
                <c:pt idx="32">
                  <c:v>42.0</c:v>
                </c:pt>
                <c:pt idx="33">
                  <c:v>44.0</c:v>
                </c:pt>
                <c:pt idx="34">
                  <c:v>47.0</c:v>
                </c:pt>
                <c:pt idx="35">
                  <c:v>50.0</c:v>
                </c:pt>
                <c:pt idx="36">
                  <c:v>51.0</c:v>
                </c:pt>
                <c:pt idx="37">
                  <c:v>52.0</c:v>
                </c:pt>
                <c:pt idx="38">
                  <c:v>56.0</c:v>
                </c:pt>
                <c:pt idx="39">
                  <c:v>59.0</c:v>
                </c:pt>
                <c:pt idx="40">
                  <c:v>66.0</c:v>
                </c:pt>
                <c:pt idx="41">
                  <c:v>71.0</c:v>
                </c:pt>
                <c:pt idx="42">
                  <c:v>78.0</c:v>
                </c:pt>
                <c:pt idx="43">
                  <c:v>81.0</c:v>
                </c:pt>
                <c:pt idx="44">
                  <c:v>82.0</c:v>
                </c:pt>
                <c:pt idx="45">
                  <c:v>98.0</c:v>
                </c:pt>
                <c:pt idx="46">
                  <c:v>102.0</c:v>
                </c:pt>
                <c:pt idx="47">
                  <c:v>105.0</c:v>
                </c:pt>
                <c:pt idx="48">
                  <c:v>116.0</c:v>
                </c:pt>
                <c:pt idx="49">
                  <c:v>122.0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80320824"/>
        <c:axId val="-1980319576"/>
      </c:scatterChart>
      <c:valAx>
        <c:axId val="-19803208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b="0">
                <a:latin typeface="Avenir Next Regular"/>
                <a:cs typeface="Avenir Next Regular"/>
              </a:defRPr>
            </a:pPr>
            <a:endParaRPr lang="en-US"/>
          </a:p>
        </c:txPr>
        <c:crossAx val="-1980319576"/>
        <c:crosses val="autoZero"/>
        <c:crossBetween val="midCat"/>
      </c:valAx>
      <c:valAx>
        <c:axId val="-1980319576"/>
        <c:scaling>
          <c:orientation val="minMax"/>
          <c:max val="125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Avenir Next Regular"/>
                <a:cs typeface="Avenir Next Regular"/>
              </a:defRPr>
            </a:pPr>
            <a:endParaRPr lang="en-US"/>
          </a:p>
        </c:txPr>
        <c:crossAx val="-198032082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list: 300-400 messages/month. record 1000</a:t>
            </a:r>
            <a:r>
              <a:rPr lang="en-US" baseline="0" dirty="0" smtClean="0"/>
              <a:t> messages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0AFF-288B-BF46-81A4-90400E31C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6769100" cy="5002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Execute everything as </a:t>
            </a:r>
            <a:r>
              <a:rPr lang="en-US" dirty="0" smtClean="0"/>
              <a:t>streams</a:t>
            </a:r>
            <a:endParaRPr lang="en-US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Iterative (cyclic) </a:t>
            </a:r>
            <a:r>
              <a:rPr lang="en-US" dirty="0" err="1"/>
              <a:t>dataflows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Mutable state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Operate </a:t>
            </a:r>
            <a:r>
              <a:rPr lang="en-US" dirty="0" smtClean="0"/>
              <a:t>on </a:t>
            </a:r>
            <a:r>
              <a:rPr lang="en-US" dirty="0" smtClean="0"/>
              <a:t>managed memory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69200" y="6356350"/>
            <a:ext cx="1117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08801" y="1563061"/>
            <a:ext cx="2046534" cy="708851"/>
            <a:chOff x="3806804" y="5649079"/>
            <a:chExt cx="3108485" cy="913414"/>
          </a:xfrm>
        </p:grpSpPr>
        <p:sp>
          <p:nvSpPr>
            <p:cNvPr id="5" name="Oval 1"/>
            <p:cNvSpPr/>
            <p:nvPr/>
          </p:nvSpPr>
          <p:spPr>
            <a:xfrm>
              <a:off x="3806804" y="603665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"/>
            <p:cNvSpPr/>
            <p:nvPr/>
          </p:nvSpPr>
          <p:spPr>
            <a:xfrm>
              <a:off x="4468123" y="603665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4"/>
            <p:cNvCxnSpPr>
              <a:stCxn id="5" idx="6"/>
              <a:endCxn id="6" idx="2"/>
            </p:cNvCxnSpPr>
            <p:nvPr/>
          </p:nvCxnSpPr>
          <p:spPr>
            <a:xfrm>
              <a:off x="4040502" y="6138940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6"/>
            <p:cNvSpPr/>
            <p:nvPr/>
          </p:nvSpPr>
          <p:spPr>
            <a:xfrm>
              <a:off x="3806804" y="5649079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7"/>
            <p:cNvCxnSpPr>
              <a:stCxn id="8" idx="6"/>
              <a:endCxn id="10" idx="2"/>
            </p:cNvCxnSpPr>
            <p:nvPr/>
          </p:nvCxnSpPr>
          <p:spPr>
            <a:xfrm>
              <a:off x="4040502" y="5751361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68124" y="5649079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6" idx="6"/>
              <a:endCxn id="23" idx="2"/>
            </p:cNvCxnSpPr>
            <p:nvPr/>
          </p:nvCxnSpPr>
          <p:spPr>
            <a:xfrm>
              <a:off x="5738379" y="6456375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5"/>
            <p:cNvSpPr/>
            <p:nvPr/>
          </p:nvSpPr>
          <p:spPr>
            <a:xfrm>
              <a:off x="3806804" y="635635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6"/>
            <p:cNvSpPr/>
            <p:nvPr/>
          </p:nvSpPr>
          <p:spPr>
            <a:xfrm>
              <a:off x="4468123" y="635635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7"/>
            <p:cNvCxnSpPr>
              <a:stCxn id="12" idx="6"/>
              <a:endCxn id="13" idx="2"/>
            </p:cNvCxnSpPr>
            <p:nvPr/>
          </p:nvCxnSpPr>
          <p:spPr>
            <a:xfrm>
              <a:off x="4040502" y="6458632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8"/>
            <p:cNvSpPr/>
            <p:nvPr/>
          </p:nvSpPr>
          <p:spPr>
            <a:xfrm>
              <a:off x="5501774" y="6038837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9"/>
            <p:cNvSpPr/>
            <p:nvPr/>
          </p:nvSpPr>
          <p:spPr>
            <a:xfrm>
              <a:off x="5504681" y="635409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20"/>
            <p:cNvCxnSpPr>
              <a:stCxn id="15" idx="6"/>
              <a:endCxn id="26" idx="2"/>
            </p:cNvCxnSpPr>
            <p:nvPr/>
          </p:nvCxnSpPr>
          <p:spPr>
            <a:xfrm flipV="1">
              <a:off x="5735472" y="6138942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1"/>
            <p:cNvCxnSpPr>
              <a:stCxn id="6" idx="6"/>
              <a:endCxn id="15" idx="2"/>
            </p:cNvCxnSpPr>
            <p:nvPr/>
          </p:nvCxnSpPr>
          <p:spPr>
            <a:xfrm>
              <a:off x="4701821" y="6138940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2"/>
            <p:cNvCxnSpPr>
              <a:stCxn id="13" idx="6"/>
              <a:endCxn id="16" idx="2"/>
            </p:cNvCxnSpPr>
            <p:nvPr/>
          </p:nvCxnSpPr>
          <p:spPr>
            <a:xfrm flipV="1">
              <a:off x="4701821" y="6456375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3"/>
            <p:cNvCxnSpPr>
              <a:stCxn id="6" idx="6"/>
              <a:endCxn id="16" idx="2"/>
            </p:cNvCxnSpPr>
            <p:nvPr/>
          </p:nvCxnSpPr>
          <p:spPr>
            <a:xfrm>
              <a:off x="4701821" y="6138940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/>
            <p:cNvCxnSpPr>
              <a:stCxn id="13" idx="7"/>
              <a:endCxn id="15" idx="3"/>
            </p:cNvCxnSpPr>
            <p:nvPr/>
          </p:nvCxnSpPr>
          <p:spPr>
            <a:xfrm flipV="1">
              <a:off x="4667597" y="6213442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"/>
            <p:cNvSpPr/>
            <p:nvPr/>
          </p:nvSpPr>
          <p:spPr>
            <a:xfrm>
              <a:off x="6681591" y="635792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6"/>
            <p:cNvSpPr/>
            <p:nvPr/>
          </p:nvSpPr>
          <p:spPr>
            <a:xfrm>
              <a:off x="6020272" y="635793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7"/>
            <p:cNvCxnSpPr>
              <a:stCxn id="23" idx="6"/>
              <a:endCxn id="22" idx="2"/>
            </p:cNvCxnSpPr>
            <p:nvPr/>
          </p:nvCxnSpPr>
          <p:spPr>
            <a:xfrm flipV="1">
              <a:off x="6253970" y="646021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0"/>
            <p:cNvSpPr/>
            <p:nvPr/>
          </p:nvSpPr>
          <p:spPr>
            <a:xfrm>
              <a:off x="6681591" y="603665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1"/>
            <p:cNvSpPr/>
            <p:nvPr/>
          </p:nvSpPr>
          <p:spPr>
            <a:xfrm>
              <a:off x="6020272" y="603666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12"/>
            <p:cNvCxnSpPr>
              <a:stCxn id="26" idx="6"/>
              <a:endCxn id="25" idx="2"/>
            </p:cNvCxnSpPr>
            <p:nvPr/>
          </p:nvCxnSpPr>
          <p:spPr>
            <a:xfrm flipV="1">
              <a:off x="6253970" y="613894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1"/>
            <p:cNvCxnSpPr>
              <a:stCxn id="10" idx="6"/>
            </p:cNvCxnSpPr>
            <p:nvPr/>
          </p:nvCxnSpPr>
          <p:spPr>
            <a:xfrm>
              <a:off x="4701822" y="5751361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1"/>
            <p:cNvCxnSpPr/>
            <p:nvPr/>
          </p:nvCxnSpPr>
          <p:spPr>
            <a:xfrm>
              <a:off x="5621530" y="5751361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899695" y="2651322"/>
            <a:ext cx="2046534" cy="519314"/>
            <a:chOff x="6907341" y="2819400"/>
            <a:chExt cx="2046534" cy="519314"/>
          </a:xfrm>
        </p:grpSpPr>
        <p:grpSp>
          <p:nvGrpSpPr>
            <p:cNvPr id="31" name="Group 30"/>
            <p:cNvGrpSpPr/>
            <p:nvPr/>
          </p:nvGrpSpPr>
          <p:grpSpPr>
            <a:xfrm>
              <a:off x="6907341" y="3176986"/>
              <a:ext cx="2046534" cy="161728"/>
              <a:chOff x="3806804" y="6354093"/>
              <a:chExt cx="3108485" cy="208400"/>
            </a:xfrm>
          </p:grpSpPr>
          <p:cxnSp>
            <p:nvCxnSpPr>
              <p:cNvPr id="38" name="Straight Arrow Connector 37"/>
              <p:cNvCxnSpPr>
                <a:stCxn id="43" idx="6"/>
                <a:endCxn id="50" idx="2"/>
              </p:cNvCxnSpPr>
              <p:nvPr/>
            </p:nvCxnSpPr>
            <p:spPr>
              <a:xfrm>
                <a:off x="5738379" y="6456375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5"/>
              <p:cNvSpPr/>
              <p:nvPr/>
            </p:nvSpPr>
            <p:spPr>
              <a:xfrm>
                <a:off x="3806804" y="6356350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6"/>
              <p:cNvSpPr/>
              <p:nvPr/>
            </p:nvSpPr>
            <p:spPr>
              <a:xfrm>
                <a:off x="4468123" y="6356350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17"/>
              <p:cNvCxnSpPr>
                <a:stCxn id="39" idx="6"/>
                <a:endCxn id="40" idx="2"/>
              </p:cNvCxnSpPr>
              <p:nvPr/>
            </p:nvCxnSpPr>
            <p:spPr>
              <a:xfrm>
                <a:off x="4040502" y="6458632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9"/>
              <p:cNvSpPr/>
              <p:nvPr/>
            </p:nvSpPr>
            <p:spPr>
              <a:xfrm>
                <a:off x="5504681" y="635409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22"/>
              <p:cNvCxnSpPr>
                <a:stCxn id="40" idx="6"/>
                <a:endCxn id="43" idx="2"/>
              </p:cNvCxnSpPr>
              <p:nvPr/>
            </p:nvCxnSpPr>
            <p:spPr>
              <a:xfrm flipV="1">
                <a:off x="4701821" y="6456375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2"/>
              <p:cNvSpPr/>
              <p:nvPr/>
            </p:nvSpPr>
            <p:spPr>
              <a:xfrm>
                <a:off x="6681591" y="635792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6"/>
              <p:cNvSpPr/>
              <p:nvPr/>
            </p:nvSpPr>
            <p:spPr>
              <a:xfrm>
                <a:off x="6020272" y="6357930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7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6253970" y="6460210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43" idx="0"/>
            </p:cNvCxnSpPr>
            <p:nvPr/>
          </p:nvCxnSpPr>
          <p:spPr>
            <a:xfrm flipV="1">
              <a:off x="8102103" y="2819400"/>
              <a:ext cx="0" cy="3575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404100" y="2834086"/>
              <a:ext cx="685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419664" y="2819400"/>
              <a:ext cx="0" cy="3466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2"/>
          <p:cNvSpPr/>
          <p:nvPr/>
        </p:nvSpPr>
        <p:spPr>
          <a:xfrm>
            <a:off x="6890289" y="3558738"/>
            <a:ext cx="2108576" cy="760958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+ Computation</a:t>
            </a:r>
          </a:p>
        </p:txBody>
      </p:sp>
      <p:pic>
        <p:nvPicPr>
          <p:cNvPr id="92" name="image10.png" descr="heap-memory-pools.png"/>
          <p:cNvPicPr/>
          <p:nvPr/>
        </p:nvPicPr>
        <p:blipFill rotWithShape="1">
          <a:blip r:embed="rId2"/>
          <a:srcRect l="39595" t="14278" r="35603" b="19130"/>
          <a:stretch/>
        </p:blipFill>
        <p:spPr>
          <a:xfrm rot="5400000">
            <a:off x="7520265" y="4366625"/>
            <a:ext cx="786989" cy="1300164"/>
          </a:xfrm>
          <a:prstGeom prst="rect">
            <a:avLst/>
          </a:prstGeom>
          <a:ln/>
        </p:spPr>
      </p:pic>
      <p:grpSp>
        <p:nvGrpSpPr>
          <p:cNvPr id="101" name="Group 100"/>
          <p:cNvGrpSpPr/>
          <p:nvPr/>
        </p:nvGrpSpPr>
        <p:grpSpPr>
          <a:xfrm>
            <a:off x="6541572" y="5587873"/>
            <a:ext cx="2404657" cy="1168400"/>
            <a:chOff x="6541572" y="5587873"/>
            <a:chExt cx="2404657" cy="116840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1572" y="5587873"/>
              <a:ext cx="832444" cy="113360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8231" y="5587873"/>
              <a:ext cx="857998" cy="1168400"/>
            </a:xfrm>
            <a:prstGeom prst="rect">
              <a:avLst/>
            </a:prstGeom>
          </p:spPr>
        </p:pic>
        <p:cxnSp>
          <p:nvCxnSpPr>
            <p:cNvPr id="95" name="Straight Arrow Connector 94"/>
            <p:cNvCxnSpPr/>
            <p:nvPr/>
          </p:nvCxnSpPr>
          <p:spPr>
            <a:xfrm>
              <a:off x="7405172" y="6080652"/>
              <a:ext cx="67493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57" y="4102368"/>
            <a:ext cx="8229600" cy="26191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I write a </a:t>
            </a:r>
            <a:r>
              <a:rPr lang="en-US" dirty="0" err="1" smtClean="0"/>
              <a:t>Flink</a:t>
            </a:r>
            <a:r>
              <a:rPr lang="en-US" dirty="0" smtClean="0"/>
              <a:t>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0848" y="1616205"/>
            <a:ext cx="7930498" cy="888064"/>
            <a:chOff x="756302" y="1616213"/>
            <a:chExt cx="7930498" cy="888064"/>
          </a:xfrm>
        </p:grpSpPr>
        <p:sp>
          <p:nvSpPr>
            <p:cNvPr id="14" name="Oval 13"/>
            <p:cNvSpPr/>
            <p:nvPr/>
          </p:nvSpPr>
          <p:spPr>
            <a:xfrm>
              <a:off x="2502083" y="1616216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Stream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00667" y="1616219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Operation</a:t>
              </a:r>
              <a:endParaRPr lang="en-US" sz="1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25893" y="1616213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Stream</a:t>
              </a:r>
            </a:p>
          </p:txBody>
        </p:sp>
        <p:cxnSp>
          <p:nvCxnSpPr>
            <p:cNvPr id="17" name="Straight Arrow Connector 16"/>
            <p:cNvCxnSpPr>
              <a:stCxn id="18" idx="3"/>
              <a:endCxn id="14" idx="2"/>
            </p:cNvCxnSpPr>
            <p:nvPr/>
          </p:nvCxnSpPr>
          <p:spPr>
            <a:xfrm>
              <a:off x="1733208" y="2060241"/>
              <a:ext cx="76888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56302" y="1616218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14" idx="6"/>
              <a:endCxn id="15" idx="1"/>
            </p:cNvCxnSpPr>
            <p:nvPr/>
          </p:nvCxnSpPr>
          <p:spPr>
            <a:xfrm flipV="1">
              <a:off x="3416817" y="2060248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177567" y="2060243"/>
              <a:ext cx="748326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9900" y="1616222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16" idx="6"/>
              <a:endCxn id="21" idx="1"/>
            </p:cNvCxnSpPr>
            <p:nvPr/>
          </p:nvCxnSpPr>
          <p:spPr>
            <a:xfrm>
              <a:off x="6840633" y="2060243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40848" y="2894470"/>
            <a:ext cx="7930498" cy="888064"/>
            <a:chOff x="552041" y="2308941"/>
            <a:chExt cx="7930498" cy="888064"/>
          </a:xfrm>
        </p:grpSpPr>
        <p:sp>
          <p:nvSpPr>
            <p:cNvPr id="34" name="Oval 33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Set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6406" y="2308947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Operation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721632" y="2308941"/>
              <a:ext cx="914734" cy="888056"/>
            </a:xfrm>
            <a:prstGeom prst="ellipse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Set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>
              <a:stCxn id="38" idx="3"/>
              <a:endCxn id="34" idx="2"/>
            </p:cNvCxnSpPr>
            <p:nvPr/>
          </p:nvCxnSpPr>
          <p:spPr>
            <a:xfrm>
              <a:off x="1528947" y="2752969"/>
              <a:ext cx="768881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52041" y="2308946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>
              <a:stCxn id="34" idx="6"/>
              <a:endCxn id="35" idx="1"/>
            </p:cNvCxnSpPr>
            <p:nvPr/>
          </p:nvCxnSpPr>
          <p:spPr>
            <a:xfrm flipV="1">
              <a:off x="3212556" y="2752976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973306" y="2752971"/>
              <a:ext cx="748326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505639" y="2308950"/>
              <a:ext cx="976900" cy="888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>
              <a:stCxn id="36" idx="6"/>
              <a:endCxn id="41" idx="1"/>
            </p:cNvCxnSpPr>
            <p:nvPr/>
          </p:nvCxnSpPr>
          <p:spPr>
            <a:xfrm>
              <a:off x="6636372" y="2752971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6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7" y="3725057"/>
            <a:ext cx="8229600" cy="754641"/>
          </a:xfrm>
        </p:spPr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6565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03981"/>
              </p:ext>
            </p:extLst>
          </p:nvPr>
        </p:nvGraphicFramePr>
        <p:xfrm>
          <a:off x="377438" y="4842289"/>
          <a:ext cx="1446162" cy="167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91065" y="455979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004559" y="455979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291065" y="568107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004559" y="568107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2052"/>
              </p:ext>
            </p:extLst>
          </p:nvPr>
        </p:nvGraphicFramePr>
        <p:xfrm>
          <a:off x="5886447" y="487450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44825"/>
              </p:ext>
            </p:extLst>
          </p:nvPr>
        </p:nvGraphicFramePr>
        <p:xfrm>
          <a:off x="5886447" y="625758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7797"/>
              </p:ext>
            </p:extLst>
          </p:nvPr>
        </p:nvGraphicFramePr>
        <p:xfrm>
          <a:off x="2387371" y="608155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92886"/>
              </p:ext>
            </p:extLst>
          </p:nvPr>
        </p:nvGraphicFramePr>
        <p:xfrm>
          <a:off x="6207944" y="582247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6345"/>
              </p:ext>
            </p:extLst>
          </p:nvPr>
        </p:nvGraphicFramePr>
        <p:xfrm>
          <a:off x="2592481" y="5101365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62585"/>
              </p:ext>
            </p:extLst>
          </p:nvPr>
        </p:nvGraphicFramePr>
        <p:xfrm>
          <a:off x="2371035" y="5421988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963937" y="5468071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63943" y="5970443"/>
            <a:ext cx="273883" cy="222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66968" y="4918907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64879" y="6012251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40534" y="6099645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0534" y="4995175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35030" y="5006303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77000" y="6186181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4805"/>
              </p:ext>
            </p:extLst>
          </p:nvPr>
        </p:nvGraphicFramePr>
        <p:xfrm>
          <a:off x="377438" y="2231989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0" name="Isosceles Triangle 39"/>
          <p:cNvSpPr/>
          <p:nvPr/>
        </p:nvSpPr>
        <p:spPr>
          <a:xfrm>
            <a:off x="1399223" y="2327453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Triangle 43"/>
          <p:cNvSpPr/>
          <p:nvPr/>
        </p:nvSpPr>
        <p:spPr>
          <a:xfrm>
            <a:off x="1962446" y="2484785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/>
          <p:cNvSpPr/>
          <p:nvPr/>
        </p:nvSpPr>
        <p:spPr>
          <a:xfrm rot="17737841">
            <a:off x="1476068" y="2879699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69694" y="240465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362250" y="2484785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62250" y="2888459"/>
            <a:ext cx="719354" cy="344811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74724" y="2533376"/>
            <a:ext cx="803722" cy="23089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8565" y="2384907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435030" y="2507977"/>
            <a:ext cx="718304" cy="552724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00621"/>
              </p:ext>
            </p:extLst>
          </p:nvPr>
        </p:nvGraphicFramePr>
        <p:xfrm>
          <a:off x="8674737" y="2297282"/>
          <a:ext cx="325633" cy="104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41054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3192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31923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072012" y="2867850"/>
            <a:ext cx="28453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80360" y="2821794"/>
            <a:ext cx="288240" cy="7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01731" y="2849065"/>
            <a:ext cx="307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986802" y="2828935"/>
            <a:ext cx="3227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256663" y="2821794"/>
            <a:ext cx="290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/>
          <p:cNvSpPr txBox="1">
            <a:spLocks/>
          </p:cNvSpPr>
          <p:nvPr/>
        </p:nvSpPr>
        <p:spPr>
          <a:xfrm>
            <a:off x="431115" y="1214657"/>
            <a:ext cx="8229600" cy="94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66679" y="1756814"/>
            <a:ext cx="32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Map/Reduce paradigm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66679" y="4218832"/>
            <a:ext cx="253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Live Stock Feed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486768" y="2888459"/>
            <a:ext cx="307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&amp;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09670" y="1621867"/>
            <a:ext cx="1752164" cy="4253403"/>
            <a:chOff x="3388708" y="1621867"/>
            <a:chExt cx="1752164" cy="4253403"/>
          </a:xfrm>
        </p:grpSpPr>
        <p:sp>
          <p:nvSpPr>
            <p:cNvPr id="10" name="TextBox 9"/>
            <p:cNvSpPr txBox="1"/>
            <p:nvPr/>
          </p:nvSpPr>
          <p:spPr>
            <a:xfrm>
              <a:off x="3691114" y="1621867"/>
              <a:ext cx="11514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Batch</a:t>
              </a:r>
              <a:endParaRPr lang="en-US" sz="3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8708" y="2543905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finite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8708" y="3860407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blocking or pipelined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8708" y="5251283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high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15626" y="1621867"/>
            <a:ext cx="1928733" cy="4253403"/>
            <a:chOff x="5747808" y="1621867"/>
            <a:chExt cx="1928733" cy="4253403"/>
          </a:xfrm>
        </p:grpSpPr>
        <p:sp>
          <p:nvSpPr>
            <p:cNvPr id="16" name="TextBox 15"/>
            <p:cNvSpPr txBox="1"/>
            <p:nvPr/>
          </p:nvSpPr>
          <p:spPr>
            <a:xfrm>
              <a:off x="5747808" y="1621867"/>
              <a:ext cx="192873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Streaming</a:t>
              </a:r>
              <a:endParaRPr lang="en-US" sz="3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8288" y="2543905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infinite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08288" y="3860407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pipelined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08288" y="5251283"/>
              <a:ext cx="1752164" cy="62398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low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30042" y="2648717"/>
            <a:ext cx="98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0413" y="388605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transfer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78233" y="5251283"/>
            <a:ext cx="133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Latency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640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65761"/>
            <a:ext cx="7474685" cy="898407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08836" y="1998852"/>
            <a:ext cx="6210854" cy="630673"/>
            <a:chOff x="552041" y="2308942"/>
            <a:chExt cx="7930498" cy="888059"/>
          </a:xfrm>
          <a:solidFill>
            <a:srgbClr val="33AD90"/>
          </a:solidFill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016671" y="3864923"/>
            <a:ext cx="6915220" cy="1382737"/>
            <a:chOff x="289889" y="5422312"/>
            <a:chExt cx="6915220" cy="1382737"/>
          </a:xfrm>
          <a:solidFill>
            <a:srgbClr val="33AD9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761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Collection-based</a:t>
            </a:r>
          </a:p>
          <a:p>
            <a:r>
              <a:rPr lang="en-US" dirty="0" err="1"/>
              <a:t>fromCollection</a:t>
            </a:r>
            <a:endParaRPr lang="en-US" dirty="0"/>
          </a:p>
          <a:p>
            <a:r>
              <a:rPr lang="en-US" dirty="0" err="1" smtClean="0"/>
              <a:t>fromElements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File</a:t>
            </a:r>
            <a:r>
              <a:rPr lang="en-US" b="1" dirty="0"/>
              <a:t>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SocketInputFormat</a:t>
            </a:r>
            <a:endParaRPr lang="en-US" dirty="0" smtClean="0"/>
          </a:p>
          <a:p>
            <a:r>
              <a:rPr lang="en-US" dirty="0" err="1" smtClean="0"/>
              <a:t>KafkaInputFormat</a:t>
            </a:r>
            <a:endParaRPr lang="en-US" dirty="0" smtClean="0"/>
          </a:p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358" y="2694818"/>
            <a:ext cx="3924365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u="sng" dirty="0" smtClean="0">
                <a:latin typeface="Avenir Next Regular"/>
                <a:cs typeface="Avenir Next Regular"/>
              </a:rPr>
              <a:t>A stream processor</a:t>
            </a:r>
            <a:r>
              <a:rPr lang="en-US" sz="2800" u="sng" dirty="0" smtClean="0">
                <a:uFill>
                  <a:solidFill>
                    <a:srgbClr val="89CDB9"/>
                  </a:solidFill>
                </a:uFill>
                <a:latin typeface="Avenir Next Regular"/>
                <a:cs typeface="Avenir Next Regular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sz="2800" u="sng" dirty="0" smtClean="0">
                <a:latin typeface="Avenir Next Regular"/>
                <a:cs typeface="Avenir Next Regular"/>
              </a:rPr>
              <a:t>with many applications</a:t>
            </a:r>
            <a:endParaRPr lang="en-US" sz="2800" u="sng" dirty="0">
              <a:latin typeface="Avenir Next Regular"/>
              <a:cs typeface="Avenir Next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60233" y="4292180"/>
            <a:ext cx="6809398" cy="1182079"/>
            <a:chOff x="511496" y="4413017"/>
            <a:chExt cx="6809398" cy="1182079"/>
          </a:xfrm>
        </p:grpSpPr>
        <p:sp>
          <p:nvSpPr>
            <p:cNvPr id="7" name="Rectangle 6"/>
            <p:cNvSpPr/>
            <p:nvPr/>
          </p:nvSpPr>
          <p:spPr>
            <a:xfrm>
              <a:off x="511496" y="4413017"/>
              <a:ext cx="6809398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9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4"/>
            <p:cNvCxnSpPr>
              <a:stCxn id="9" idx="6"/>
              <a:endCxn id="10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7"/>
            <p:cNvCxnSpPr>
              <a:stCxn id="12" idx="6"/>
              <a:endCxn id="14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20" idx="6"/>
              <a:endCxn id="27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6"/>
              <a:endCxn id="30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  <a:endCxn id="19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6"/>
              <a:endCxn id="20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20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7"/>
              <a:endCxn id="19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7"/>
            <p:cNvCxnSpPr>
              <a:stCxn id="27" idx="6"/>
              <a:endCxn id="26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12"/>
            <p:cNvCxnSpPr>
              <a:stCxn id="30" idx="6"/>
              <a:endCxn id="29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3"/>
            <p:cNvCxnSpPr>
              <a:stCxn id="30" idx="5"/>
              <a:endCxn id="26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/>
            <p:cNvCxnSpPr>
              <a:stCxn id="27" idx="7"/>
              <a:endCxn id="29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21"/>
            <p:cNvCxnSpPr>
              <a:stCxn id="14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21"/>
            <p:cNvCxnSpPr>
              <a:endCxn id="30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44" y="485541"/>
            <a:ext cx="1640890" cy="1640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9044" y="2046503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 smtClean="0"/>
              <a:t>Flink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03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TextOutputFormat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Others</a:t>
            </a:r>
            <a:endParaRPr lang="en-US" b="1" dirty="0"/>
          </a:p>
          <a:p>
            <a:r>
              <a:rPr lang="en-US" dirty="0" err="1" smtClean="0"/>
              <a:t>SocketOutputFormat</a:t>
            </a:r>
            <a:endParaRPr lang="en-US" dirty="0"/>
          </a:p>
          <a:p>
            <a:r>
              <a:rPr lang="en-US" dirty="0" err="1" smtClean="0"/>
              <a:t>KafkaOutputFormat</a:t>
            </a:r>
            <a:endParaRPr lang="en-US" dirty="0"/>
          </a:p>
          <a:p>
            <a:r>
              <a:rPr lang="en-US" dirty="0" smtClean="0"/>
              <a:t>Databases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With a thin wrapper</a:t>
            </a:r>
            <a:endParaRPr lang="en-US" b="1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3718" y="2722593"/>
            <a:ext cx="1197294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3474" y="3568388"/>
            <a:ext cx="2152342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0362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1994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6169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40260" y="4285649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300194" y="3072088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6169" y="4285649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269061" y="4267377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58008" y="4285649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33329" y="4285649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97412" y="4285649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769212" y="5608564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133329" y="5130588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33329" y="5282988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77504" y="512471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77504" y="527711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442364" y="3268894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331846" y="5130588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Parallelization</a:t>
            </a:r>
            <a:r>
              <a:rPr lang="en-US" sz="3000" dirty="0" smtClean="0"/>
              <a:t>: Create Execution Graph</a:t>
            </a:r>
          </a:p>
          <a:p>
            <a:r>
              <a:rPr lang="en-US" sz="3000" b="1" dirty="0" smtClean="0"/>
              <a:t>Scheduling</a:t>
            </a:r>
            <a:r>
              <a:rPr lang="en-US" sz="3000" dirty="0" smtClean="0"/>
              <a:t>: Assign tasks to task managers</a:t>
            </a:r>
          </a:p>
          <a:p>
            <a:r>
              <a:rPr lang="en-US" sz="3000" b="1" dirty="0" smtClean="0"/>
              <a:t>State</a:t>
            </a:r>
            <a:r>
              <a:rPr lang="en-US" sz="3000" dirty="0" smtClean="0"/>
              <a:t>: </a:t>
            </a:r>
            <a:r>
              <a:rPr lang="en-US" sz="3000" dirty="0" smtClean="0"/>
              <a:t>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</a:t>
            </a:r>
            <a:r>
              <a:rPr lang="en-US" b="1" dirty="0" smtClean="0"/>
              <a:t>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</a:t>
            </a:r>
            <a:r>
              <a:rPr lang="en-US" b="1" dirty="0" smtClean="0"/>
              <a:t>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0" y="2730220"/>
            <a:ext cx="3025965" cy="1828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year of Flink -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81" y="4476832"/>
            <a:ext cx="3904179" cy="1879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8" y="5482181"/>
            <a:ext cx="2285231" cy="8741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6" y="2306247"/>
            <a:ext cx="8186541" cy="0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71730" y="2177686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55512" y="2177686"/>
            <a:ext cx="257127" cy="257127"/>
          </a:xfrm>
          <a:prstGeom prst="ellipse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747" y="1742214"/>
            <a:ext cx="128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April 2014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7620" y="1808350"/>
            <a:ext cx="128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April 2015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4" name="Straight Arrow Connector 13"/>
          <p:cNvCxnSpPr>
            <a:stCxn id="10" idx="4"/>
            <a:endCxn id="7" idx="0"/>
          </p:cNvCxnSpPr>
          <p:nvPr/>
        </p:nvCxnSpPr>
        <p:spPr>
          <a:xfrm>
            <a:off x="1600288" y="2434809"/>
            <a:ext cx="0" cy="3047371"/>
          </a:xfrm>
          <a:prstGeom prst="straightConnector1">
            <a:avLst/>
          </a:prstGeom>
          <a:ln w="38100" cmpd="sng">
            <a:solidFill>
              <a:srgbClr val="2DA07E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>
            <a:off x="6284070" y="2434809"/>
            <a:ext cx="0" cy="2124248"/>
          </a:xfrm>
          <a:prstGeom prst="straightConnector1">
            <a:avLst/>
          </a:prstGeom>
          <a:ln w="38100" cmpd="sng">
            <a:solidFill>
              <a:srgbClr val="2DA07E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2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</a:t>
            </a:r>
            <a:r>
              <a:rPr lang="en-US" b="1" dirty="0"/>
              <a:t>Java </a:t>
            </a:r>
            <a:r>
              <a:rPr lang="en-US" b="1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 smtClean="0"/>
              <a:t>a Job remotely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 </a:t>
            </a:r>
            <a:r>
              <a:rPr lang="en-US" dirty="0" smtClean="0"/>
              <a:t>the status of </a:t>
            </a:r>
            <a:r>
              <a:rPr lang="en-US" dirty="0" smtClean="0"/>
              <a:t>a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573225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171554"/>
              <a:ext cx="1351832" cy="1411073"/>
              <a:chOff x="5343188" y="3469955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619802"/>
              <a:ext cx="1351832" cy="1411073"/>
              <a:chOff x="5343188" y="3469955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619802"/>
              <a:ext cx="1351832" cy="1411073"/>
              <a:chOff x="5343188" y="3469955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171554"/>
              <a:ext cx="1351832" cy="1411073"/>
              <a:chOff x="5343188" y="3469955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3302000" y="2075538"/>
            <a:ext cx="2552224" cy="369332"/>
            <a:chOff x="3060849" y="1906799"/>
            <a:chExt cx="3049212" cy="3693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30701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doop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09" y="6447311"/>
            <a:ext cx="1750880" cy="4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289668" cy="4651788"/>
          </a:xfrm>
        </p:spPr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Easy to setup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71268" y="5254157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gradFill flip="none" rotWithShape="1">
            <a:gsLst>
              <a:gs pos="75000">
                <a:srgbClr val="FFC44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YARN Cluster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 Manager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518854" y="2442151"/>
            <a:ext cx="1814634" cy="28120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648036" y="4343330"/>
            <a:ext cx="1289746" cy="106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</a:t>
            </a:r>
            <a:r>
              <a:rPr lang="en-US" dirty="0" smtClean="0"/>
              <a:t>native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compared to other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Streaming projects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294582"/>
            <a:ext cx="7873087" cy="4831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Batch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Streaming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61" y="5249454"/>
            <a:ext cx="1401084" cy="1401084"/>
          </a:xfrm>
          <a:prstGeom prst="rect">
            <a:avLst/>
          </a:prstGeom>
        </p:spPr>
      </p:pic>
      <p:pic>
        <p:nvPicPr>
          <p:cNvPr id="6" name="Picture 5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1416355"/>
            <a:ext cx="1705897" cy="1276839"/>
          </a:xfrm>
          <a:prstGeom prst="rect">
            <a:avLst/>
          </a:prstGeom>
        </p:spPr>
      </p:pic>
      <p:pic>
        <p:nvPicPr>
          <p:cNvPr id="7" name="Picture 6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48" y="5603082"/>
            <a:ext cx="1970148" cy="1046163"/>
          </a:xfrm>
          <a:prstGeom prst="rect">
            <a:avLst/>
          </a:prstGeom>
        </p:spPr>
      </p:pic>
      <p:pic>
        <p:nvPicPr>
          <p:cNvPr id="8" name="Picture 7" descr="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3194554"/>
            <a:ext cx="1674468" cy="1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9" name="Picture 8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04" y="1417484"/>
            <a:ext cx="1200836" cy="898808"/>
          </a:xfrm>
          <a:prstGeom prst="rect">
            <a:avLst/>
          </a:prstGeom>
        </p:spPr>
      </p:pic>
      <p:pic>
        <p:nvPicPr>
          <p:cNvPr id="10" name="Picture 9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57589"/>
              </p:ext>
            </p:extLst>
          </p:nvPr>
        </p:nvGraphicFramePr>
        <p:xfrm>
          <a:off x="457200" y="2627465"/>
          <a:ext cx="8229600" cy="3729458"/>
        </p:xfrm>
        <a:graphic>
          <a:graphicData uri="http://schemas.openxmlformats.org/drawingml/2006/table">
            <a:tbl>
              <a:tblPr firstRow="1" bandRow="1"/>
              <a:tblGrid>
                <a:gridCol w="2104931"/>
                <a:gridCol w="2018063"/>
                <a:gridCol w="2064774"/>
                <a:gridCol w="2041832"/>
              </a:tblGrid>
              <a:tr h="42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 Transfer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pipelined &amp; 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Management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disk-based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JVM-managed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Active 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Iterations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-memory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Good at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massive scale out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exploration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heavy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backend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iterative jobs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Libraries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 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evolving 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6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8807"/>
              </p:ext>
            </p:extLst>
          </p:nvPr>
        </p:nvGraphicFramePr>
        <p:xfrm>
          <a:off x="457200" y="2656990"/>
          <a:ext cx="8229600" cy="3486790"/>
        </p:xfrm>
        <a:graphic>
          <a:graphicData uri="http://schemas.openxmlformats.org/drawingml/2006/table">
            <a:tbl>
              <a:tblPr firstRow="1" bandRow="1"/>
              <a:tblGrid>
                <a:gridCol w="1933206"/>
                <a:gridCol w="2083271"/>
                <a:gridCol w="2130323"/>
                <a:gridCol w="2082800"/>
              </a:tblGrid>
              <a:tr h="440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batches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tuple-level 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RDD-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lineage)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coarse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checkpointing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least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Windowing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Latency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16" name="Picture 15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pic>
        <p:nvPicPr>
          <p:cNvPr id="17" name="Picture 16" descr="st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42" y="1242918"/>
            <a:ext cx="1207983" cy="11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Community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721699"/>
              </p:ext>
            </p:extLst>
          </p:nvPr>
        </p:nvGraphicFramePr>
        <p:xfrm>
          <a:off x="570132" y="1658180"/>
          <a:ext cx="5046134" cy="43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9447" y="1839075"/>
            <a:ext cx="328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#unique contributor ids by </a:t>
            </a:r>
            <a:r>
              <a:rPr lang="en-US" sz="1400" dirty="0" err="1" smtClean="0">
                <a:latin typeface="Avenir Next Regular"/>
                <a:cs typeface="Avenir Next Regular"/>
              </a:rPr>
              <a:t>git</a:t>
            </a:r>
            <a:r>
              <a:rPr lang="en-US" sz="1400" dirty="0" smtClean="0">
                <a:latin typeface="Avenir Next Regular"/>
                <a:cs typeface="Avenir Next Regular"/>
              </a:rPr>
              <a:t> commits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6266" y="3103498"/>
            <a:ext cx="298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In top 5 of Apache's big data projects after one year in the Apache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110441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Apache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1218021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 err="1" smtClean="0"/>
              <a:t>Flink</a:t>
            </a:r>
            <a:r>
              <a:rPr lang="en-US" sz="4100" dirty="0" smtClean="0"/>
              <a:t> is an Apache</a:t>
            </a:r>
            <a:r>
              <a:rPr lang="en-US" sz="4100" b="1" dirty="0" smtClean="0"/>
              <a:t> top-level project</a:t>
            </a:r>
          </a:p>
          <a:p>
            <a:pPr marL="0" indent="0">
              <a:buNone/>
            </a:pPr>
            <a:endParaRPr lang="en-US" sz="41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sf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9" y="2891162"/>
            <a:ext cx="6167012" cy="16239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9800"/>
            <a:ext cx="8229600" cy="121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/>
              <a:t>Independent, </a:t>
            </a:r>
            <a:r>
              <a:rPr lang="en-US" sz="2400" b="1" dirty="0"/>
              <a:t>non-profit</a:t>
            </a:r>
            <a:r>
              <a:rPr lang="en-US" sz="2400" dirty="0"/>
              <a:t> organization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Community-driven </a:t>
            </a:r>
            <a:r>
              <a:rPr lang="en-US" sz="2400" dirty="0"/>
              <a:t>open source software development approach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Public communication </a:t>
            </a:r>
            <a:r>
              <a:rPr lang="en-US" sz="2400" dirty="0"/>
              <a:t>and open to new contributors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5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10" y="1394133"/>
            <a:ext cx="1640890" cy="16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1496</Words>
  <Application>Microsoft Macintosh PowerPoint</Application>
  <PresentationFormat>On-screen Show (4:3)</PresentationFormat>
  <Paragraphs>627</Paragraphs>
  <Slides>39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1_Office Theme</vt:lpstr>
      <vt:lpstr>Apache Flink® Training</vt:lpstr>
      <vt:lpstr>PowerPoint Presentation</vt:lpstr>
      <vt:lpstr>1 year of Flink - code</vt:lpstr>
      <vt:lpstr>Flink Community</vt:lpstr>
      <vt:lpstr>The Apache Way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Basic API Concept</vt:lpstr>
      <vt:lpstr>Batch &amp; Stream Processing</vt:lpstr>
      <vt:lpstr>Streaming &amp; Batch</vt:lpstr>
      <vt:lpstr>Scaling out</vt:lpstr>
      <vt:lpstr>Scaling up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Flink compared to other projects</vt:lpstr>
      <vt:lpstr>Batch &amp; Streaming projects</vt:lpstr>
      <vt:lpstr>Batch comparison</vt:lpstr>
      <vt:lpstr>Streaming comparison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 Overview</dc:title>
  <dc:subject/>
  <dc:creator/>
  <cp:keywords/>
  <dc:description/>
  <cp:lastModifiedBy>Max</cp:lastModifiedBy>
  <cp:revision>365</cp:revision>
  <cp:lastPrinted>2015-09-01T14:48:43Z</cp:lastPrinted>
  <dcterms:created xsi:type="dcterms:W3CDTF">2015-01-22T00:00:06Z</dcterms:created>
  <dcterms:modified xsi:type="dcterms:W3CDTF">2015-09-01T14:51:00Z</dcterms:modified>
  <cp:category/>
</cp:coreProperties>
</file>