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B25087F-E5D8-4806-88D7-5616C97950A6}">
  <a:tblStyle styleId="{7B25087F-E5D8-4806-88D7-5616C97950A6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6012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00" cy="23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00" cy="7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900" cy="4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29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hape 39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Shape 49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dev/datastream_api.html" TargetMode="External"/><Relationship Id="rId4" Type="http://schemas.openxmlformats.org/officeDocument/2006/relationships/hyperlink" Target="http://data-artisans.com/blog" TargetMode="External"/><Relationship Id="rId5" Type="http://schemas.openxmlformats.org/officeDocument/2006/relationships/hyperlink" Target="https://flink.apache.org/blo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</a:p>
        </p:txBody>
      </p:sp>
      <p:sp>
        <p:nvSpPr>
          <p:cNvPr id="95" name="Shape 95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961395" y="5475925"/>
            <a:ext cx="3019799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.02.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DataSinks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.timeWindow(Time.minutes(5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Execute!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FlatMap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7200" y="1474200"/>
            <a:ext cx="8229239" cy="49713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  <a:endParaRPr lang="en-US" sz="16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Integer&gt;&gt;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Interface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Integer&gt;&gt;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Types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</a:t>
            </a:r>
            <a:r>
              <a:rPr lang="en" sz="16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Collector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Integer&gt;&gt;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Data Types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kind of data can Flink handle?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aims to be able to process data of any type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and DataStream APIs share the same type system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Types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String, Long, Integer, Boolean, …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</a:p>
          <a:p>
            <a:pPr marL="285840" marR="0" lvl="0" indent="-285840" algn="l" rtl="0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4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Types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00" y="1474200"/>
            <a:ext cx="8229239" cy="5105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Easiest and most efficient way to encapsulate data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Scala: 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default Scala tuples (1 to 22 fields)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Java: Tuple1 up to Tuple25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String&gt;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"Mustermann”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Tuple3&lt;String, String, Integer&gt;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Tuple4&lt;String, String, Integer, Boolean&gt;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  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42, true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zero based index!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firstName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f0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secondName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age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f2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fired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57200" y="1474200"/>
            <a:ext cx="8419680" cy="524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Java class that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an empty default constructor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publicly accessible fields</a:t>
            </a:r>
          </a:p>
          <a:p>
            <a:pPr marL="1200240" marR="0" lvl="2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field or default getter &amp; setter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Person 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 id;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name;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Person()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Person(int id, String name) {…};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p =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env.fromElements(new Person(1, "Bob"));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Processing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and Scala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examples here in Java for Flink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"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 available at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800"/>
              </a:spcBef>
              <a:buSzPct val="25000"/>
              <a:buNone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flink.apache.org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Classes (Scala)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 are natively supported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   env.fromElements(Person(1, "Bob"))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Operators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map &amp; flatMap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57200" y="1252079"/>
            <a:ext cx="8229239" cy="5298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4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Regular Map - Takes one element and produces one element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 =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integers.map(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MapFunction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*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Flat Map - Takes one element and produces zero, one, or more elements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doubleIntegers2 =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integers.flatMap(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value, Collector&lt;Integer&gt; out)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out.collect(value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doubleIntegers2.print();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Filter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57200" y="1474200"/>
            <a:ext cx="8032680" cy="4984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The DataStream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filtered =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integers.filter(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FilterFunction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&lt;Integer&gt;()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!=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6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filtered.print();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2,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KeyBy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57200" y="1474200"/>
            <a:ext cx="8229239" cy="1618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DataStream can be organized by a key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Partitions the data, i.e., all elements with the same key are processed by the same operator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Certain operators are key-aware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state can be partitioned by key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57200" y="3248640"/>
            <a:ext cx="8229239" cy="1334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(name, age) of passengers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by second field (age)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DataStream&lt;Integer, Integer&gt; grouped = passengers.</a:t>
            </a: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Shape 262"/>
          <p:cNvGraphicFramePr/>
          <p:nvPr/>
        </p:nvGraphicFramePr>
        <p:xfrm>
          <a:off x="538560" y="472356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Shape 263"/>
          <p:cNvGraphicFramePr/>
          <p:nvPr/>
        </p:nvGraphicFramePr>
        <p:xfrm>
          <a:off x="538560" y="545148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Shape 264"/>
          <p:cNvGraphicFramePr/>
          <p:nvPr/>
        </p:nvGraphicFramePr>
        <p:xfrm>
          <a:off x="1561679" y="6216119"/>
          <a:ext cx="1023125" cy="3708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Shape 265"/>
          <p:cNvGraphicFramePr/>
          <p:nvPr/>
        </p:nvGraphicFramePr>
        <p:xfrm>
          <a:off x="3825000" y="472356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Shape 266"/>
          <p:cNvGraphicFramePr/>
          <p:nvPr/>
        </p:nvGraphicFramePr>
        <p:xfrm>
          <a:off x="3825000" y="545148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Shape 267"/>
          <p:cNvGraphicFramePr/>
          <p:nvPr/>
        </p:nvGraphicFramePr>
        <p:xfrm>
          <a:off x="3825000" y="6181919"/>
          <a:ext cx="1023125" cy="3708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sp>
        <p:nvSpPr>
          <p:cNvPr id="268" name="Shape 268"/>
          <p:cNvSpPr/>
          <p:nvPr/>
        </p:nvSpPr>
        <p:spPr>
          <a:xfrm>
            <a:off x="2584800" y="4903560"/>
            <a:ext cx="1239479" cy="146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69" name="Shape 269"/>
          <p:cNvSpPr/>
          <p:nvPr/>
        </p:nvSpPr>
        <p:spPr>
          <a:xfrm>
            <a:off x="2584800" y="4908960"/>
            <a:ext cx="12394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0" name="Shape 270"/>
          <p:cNvSpPr/>
          <p:nvPr/>
        </p:nvSpPr>
        <p:spPr>
          <a:xfrm>
            <a:off x="2584800" y="5636880"/>
            <a:ext cx="12394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1" name="Shape 271"/>
          <p:cNvSpPr/>
          <p:nvPr/>
        </p:nvSpPr>
        <p:spPr>
          <a:xfrm rot="10800000" flipH="1">
            <a:off x="2584800" y="5094359"/>
            <a:ext cx="1239479" cy="5421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2" name="Shape 272"/>
          <p:cNvSpPr/>
          <p:nvPr/>
        </p:nvSpPr>
        <p:spPr>
          <a:xfrm rot="10800000" flipH="1">
            <a:off x="2584800" y="5753519"/>
            <a:ext cx="1239479" cy="64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3" name="Shape 273"/>
          <p:cNvSpPr/>
          <p:nvPr/>
        </p:nvSpPr>
        <p:spPr>
          <a:xfrm rot="10800000" flipH="1">
            <a:off x="2584800" y="5165999"/>
            <a:ext cx="1311120" cy="12344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&amp; Fold (conceptually)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78526" y="1474200"/>
            <a:ext cx="8634298" cy="4984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Integer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a, Integer b) {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a + b;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String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fold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current_value, Integer i) {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current_value + String.valueOf(i);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457200" y="2688057"/>
            <a:ext cx="8216147" cy="400109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2, 3, 4] </a:t>
            </a:r>
            <a:r>
              <a:rPr lang="e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 means: (((1 + 2) + 3) + 4) = 10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70291" y="5567660"/>
            <a:ext cx="8216147" cy="400109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[1, 2, 3, 4] </a:t>
            </a:r>
            <a:r>
              <a:rPr lang="en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fold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("start-")  means: (((("start-" + 1) + 2) + 3) + 4) = "start-1234"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&amp; Fold on Streams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849620" y="2279805"/>
            <a:ext cx="7651911" cy="43085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Produce running sums of the even and odd integers.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List&lt;Tuple2&lt;String, Integer&gt;&gt;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new ArrayList&lt;Tuple2&lt;String, Integer&gt;&gt;();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1));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2));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3));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4));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tuples = env.fromCollection(data)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KeyedStream&lt;Tuple2&lt;String, Integer&gt;, Tuple&gt;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odd_and_evens = tuples.keyBy(0)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57200" y="1315465"/>
            <a:ext cx="803268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be used with keyed or windowed streams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57200" y="1414767"/>
            <a:ext cx="8229239" cy="51852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sums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odd_and_evens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.reduce(new ReduceFunction&lt;Tuple2&lt;String, Integer&gt;&gt;()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Tuple2&lt;String, Integer&gt; reduce(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t1,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t2) throws Exception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new Tuple2&lt;&gt;(t1.f0, t1.f1 + t2.f1)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sums.print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(odd,1)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(odd,4)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(even,2)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(even,6)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Distribution Strategies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57199" y="1474200"/>
            <a:ext cx="8602133" cy="465155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60" marR="0" lvl="0" indent="-36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 how data is distributed between transformations</a:t>
            </a:r>
          </a:p>
          <a:p>
            <a:pPr marL="343080" marR="0" lvl="1" indent="-343080" algn="l" rtl="0">
              <a:spcBef>
                <a:spcPts val="0"/>
              </a:spcBef>
              <a:spcAft>
                <a:spcPts val="10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Forward: Only local communication</a:t>
            </a:r>
            <a:b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stream.forward()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Rebalance: </a:t>
            </a: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Round-robin partitioning</a:t>
            </a:r>
            <a:b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stream.rebalance()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Partition by hash</a:t>
            </a:r>
            <a: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stream.partitionByHash(...)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4AD91"/>
              </a:buClr>
              <a:buSzPct val="108333"/>
              <a:buFont typeface="Noto Sans Symbols"/>
              <a:buChar char="▪"/>
            </a:pPr>
            <a:r>
              <a:rPr lang="en" sz="240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partitioning</a:t>
            </a:r>
            <a:r>
              <a:rPr lang="en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stream.partitionCustom(...)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Broadcast:</a:t>
            </a:r>
            <a: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Broadcast to all nodes</a:t>
            </a:r>
            <a:b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stream.broadcast()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Specifying Keys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 by Example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457200" y="334195"/>
            <a:ext cx="7474320" cy="838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Keyed Streams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57200" y="1474200"/>
            <a:ext cx="8443440" cy="524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keyBy() partitions DataStreams on keys</a:t>
            </a:r>
          </a:p>
          <a:p>
            <a:pPr marL="800280" lvl="1" indent="-343079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eys 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extracted from each element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all data types can be used as keys</a:t>
            </a:r>
          </a:p>
          <a:p>
            <a:pPr marL="743040" lvl="1" indent="-285840"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use arrays as</a:t>
            </a:r>
            <a:r>
              <a:rPr lang="e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lang="en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3040" lvl="1" indent="-285840"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types must be comparable</a:t>
            </a:r>
            <a:endParaRPr lang="en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3200" b="0" strike="noStrik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omposite </a:t>
            </a:r>
            <a:r>
              <a:rPr lang="en" sz="32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can be used as keys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fields must be key types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fields can also be used as keys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Tuples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7200" y="1474200"/>
            <a:ext cx="8481599" cy="5096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position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DataStream&lt;Tuple3&lt;Integer, String, Double&gt;&gt; d = …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String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field names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Double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"f2"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POJOs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57200" y="1474200"/>
            <a:ext cx="8481599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d = …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“name”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 Case Classes (Scala)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field “name”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Working With Multiple Streams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Connected Streams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57200" y="1411559"/>
            <a:ext cx="8229239" cy="23016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two streams to correlate them with each other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functions on connected streams to share state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use case is to use one stream for control and another for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830867" y="3876523"/>
            <a:ext cx="7855572" cy="2409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control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data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control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.connect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.flatMap(new MyCoFlatMap())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static final class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MyCoFlatMap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implements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CoFlatMapFunction&lt;String, String, String&gt;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HashSet 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HashSet();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flatMap1(String control_value, Collector&lt;String&gt; out)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        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.add(control_value);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"listed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control_value);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flatMap2(String data_value, Collector&lt;String&gt; out)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.contains(data_value))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"skipped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"passed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StreamExecutionEnvironment.getExecutionEnvironment();</a:t>
            </a:r>
            <a:r>
              <a:rPr lang="en" sz="1600" b="0" i="1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i="1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i="1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=</a:t>
            </a: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control</a:t>
            </a:r>
            <a:b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.broadcast()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.connect(data)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6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b="1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MyCoFlatMap())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result.print();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DROP​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IGNORE​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data​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DROP​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artisans​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IGNORE​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on Connected Streams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57200" y="1452600"/>
            <a:ext cx="8229239" cy="4738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strings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ints.connect(strings)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.map(</a:t>
            </a: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CoMapFunction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String, Boolean&gt;()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map1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(Integer value)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true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map2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(String value)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false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main Method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30760" y="1270800"/>
            <a:ext cx="8791500" cy="523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.timeWindow(Time.minutes(5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interfaces have only one method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abstract method (SAM)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for Java8 lambda functions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lang="en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a </a:t>
            </a: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</a:t>
            </a: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variant of each function type</a:t>
            </a:r>
          </a:p>
          <a:p>
            <a:pPr marL="804672" marR="0" lvl="2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RichFlatMapFunction</a:t>
            </a: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...</a:t>
            </a:r>
          </a:p>
          <a:p>
            <a:pPr marL="804672" marR="0" lvl="2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methods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open(Configuration c)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close()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getRuntimeContext()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 &amp; RuntimeContext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has useful methods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getIndexOfThisSubtask()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getNumberOfParallelSubtasks()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getExecutionConfig()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lang="en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also provides access to partitioned state (discussed later)</a:t>
            </a:r>
          </a:p>
          <a:p>
            <a:pPr marL="914759" marR="0" lvl="2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getState()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1" strike="noStrik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Wrap-up</a:t>
            </a:r>
            <a:endParaRPr lang="en" sz="4000" b="1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advice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457200" y="1474200"/>
            <a:ext cx="8229239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env.fromElements(..)</a:t>
            </a: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env.fromCollection(..)</a:t>
            </a: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quickly get a DataStream to experiment 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print a DataStream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https://ci.apache.org/projects/flink/flink-docs-release-1.2/dev/datastream_api.html</a:t>
            </a:r>
          </a:p>
          <a:p>
            <a:pPr marL="457560" marR="0" lvl="1" indent="-36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http://data-artisans.com/blog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https://flink.apache.org/blog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Execution Environment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socketTextStream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functions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1236</Words>
  <Application>Microsoft Macintosh PowerPoint</Application>
  <PresentationFormat>On-screen Show (4:3)</PresentationFormat>
  <Paragraphs>449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5</cp:revision>
  <dcterms:modified xsi:type="dcterms:W3CDTF">2017-02-27T09:37:35Z</dcterms:modified>
</cp:coreProperties>
</file>