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  <p:sldMasterId id="2147483697" r:id="rId2"/>
    <p:sldMasterId id="2147483698" r:id="rId3"/>
    <p:sldMasterId id="2147483699" r:id="rId4"/>
  </p:sldMasterIdLst>
  <p:notesMasterIdLst>
    <p:notesMasterId r:id="rId30"/>
  </p:notesMasterIdLst>
  <p:sldIdLst>
    <p:sldId id="256" r:id="rId5"/>
    <p:sldId id="257" r:id="rId6"/>
    <p:sldId id="280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10" d="100"/>
          <a:sy n="110" d="100"/>
        </p:scale>
        <p:origin x="-840" y="-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775051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511" y="4400258"/>
            <a:ext cx="5486975" cy="3600581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511" y="4400258"/>
            <a:ext cx="5486975" cy="3600581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511" y="4400258"/>
            <a:ext cx="5486975" cy="3600581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85511" y="4400258"/>
            <a:ext cx="5486975" cy="3600581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511" y="4400258"/>
            <a:ext cx="5486975" cy="3600581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511" y="4400258"/>
            <a:ext cx="5486975" cy="3600581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85511" y="4400258"/>
            <a:ext cx="5486975" cy="3600581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511" y="4400258"/>
            <a:ext cx="5486975" cy="3600581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85511" y="4400258"/>
            <a:ext cx="5486975" cy="3600581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85511" y="4400258"/>
            <a:ext cx="5486975" cy="3600581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511" y="4400258"/>
            <a:ext cx="5486975" cy="3600581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511" y="4400258"/>
            <a:ext cx="5486975" cy="3600581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685511" y="4400258"/>
            <a:ext cx="5486975" cy="3600581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7" name="Shape 33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511" y="4400258"/>
            <a:ext cx="5486975" cy="3600581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4" name="Shape 34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511" y="4400258"/>
            <a:ext cx="5486975" cy="3600581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511" y="4400258"/>
            <a:ext cx="5486975" cy="3600581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511" y="4400258"/>
            <a:ext cx="5486975" cy="3600581"/>
          </a:xfrm>
          <a:prstGeom prst="rect">
            <a:avLst/>
          </a:prstGeom>
          <a:noFill/>
          <a:ln>
            <a:noFill/>
          </a:ln>
        </p:spPr>
        <p:txBody>
          <a:bodyPr lIns="81350" tIns="40675" rIns="81350" bIns="40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Shape 366"/>
          <p:cNvSpPr txBox="1">
            <a:spLocks noGrp="1"/>
          </p:cNvSpPr>
          <p:nvPr>
            <p:ph type="sldNum" idx="12"/>
          </p:nvPr>
        </p:nvSpPr>
        <p:spPr>
          <a:xfrm>
            <a:off x="3884088" y="8685113"/>
            <a:ext cx="2972472" cy="458897"/>
          </a:xfrm>
          <a:prstGeom prst="rect">
            <a:avLst/>
          </a:prstGeom>
          <a:noFill/>
          <a:ln>
            <a:noFill/>
          </a:ln>
        </p:spPr>
        <p:txBody>
          <a:bodyPr lIns="81350" tIns="40675" rIns="81350" bIns="40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685511" y="4400258"/>
            <a:ext cx="5486975" cy="3600581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511" y="4400258"/>
            <a:ext cx="5486975" cy="3600581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511" y="4400258"/>
            <a:ext cx="5486975" cy="3600581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511" y="4400258"/>
            <a:ext cx="5486975" cy="3600581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511" y="4400258"/>
            <a:ext cx="5486975" cy="3600581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511" y="4400258"/>
            <a:ext cx="5486975" cy="3600581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511" y="4400258"/>
            <a:ext cx="5486975" cy="3600581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511" y="4400258"/>
            <a:ext cx="5486975" cy="3600581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812730" y="1151930"/>
            <a:ext cx="5518547" cy="23217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812730" y="3536160"/>
            <a:ext cx="5518547" cy="7947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12700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25400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38100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50800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40963" y="6324303"/>
            <a:ext cx="327813" cy="4004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" sz="1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474200"/>
            <a:ext cx="4015800" cy="4651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4674239" y="1474200"/>
            <a:ext cx="4015800" cy="4651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subTitle" idx="1"/>
          </p:nvPr>
        </p:nvSpPr>
        <p:spPr>
          <a:xfrm>
            <a:off x="457200" y="274680"/>
            <a:ext cx="7474320" cy="41648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itle, 2 Content and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47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457200" y="390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3"/>
          </p:nvPr>
        </p:nvSpPr>
        <p:spPr>
          <a:xfrm>
            <a:off x="4674239" y="1474200"/>
            <a:ext cx="4015800" cy="4651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 Content and 2 Conte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457200" y="1474200"/>
            <a:ext cx="4015800" cy="4651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2"/>
          </p:nvPr>
        </p:nvSpPr>
        <p:spPr>
          <a:xfrm>
            <a:off x="4674239" y="147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3"/>
          </p:nvPr>
        </p:nvSpPr>
        <p:spPr>
          <a:xfrm>
            <a:off x="4674239" y="390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, 2 Content over Conten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457200" y="147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2"/>
          </p:nvPr>
        </p:nvSpPr>
        <p:spPr>
          <a:xfrm>
            <a:off x="4674239" y="147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3"/>
          </p:nvPr>
        </p:nvSpPr>
        <p:spPr>
          <a:xfrm>
            <a:off x="457200" y="3904200"/>
            <a:ext cx="8229239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, Content over Conte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57200" y="1474200"/>
            <a:ext cx="8229239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2"/>
          </p:nvPr>
        </p:nvSpPr>
        <p:spPr>
          <a:xfrm>
            <a:off x="457200" y="3904200"/>
            <a:ext cx="8229239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, 4 Conten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57200" y="147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2"/>
          </p:nvPr>
        </p:nvSpPr>
        <p:spPr>
          <a:xfrm>
            <a:off x="4674239" y="147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3"/>
          </p:nvPr>
        </p:nvSpPr>
        <p:spPr>
          <a:xfrm>
            <a:off x="4674239" y="390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4"/>
          </p:nvPr>
        </p:nvSpPr>
        <p:spPr>
          <a:xfrm>
            <a:off x="457200" y="390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6 Conten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2"/>
          </p:nvPr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9" name="Shape 9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57080" y="1473840"/>
            <a:ext cx="5829120" cy="4651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57080" y="1473840"/>
            <a:ext cx="5829120" cy="4651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ubTitle" idx="1"/>
          </p:nvPr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457200" y="1474200"/>
            <a:ext cx="4015800" cy="4651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2"/>
          </p:nvPr>
        </p:nvSpPr>
        <p:spPr>
          <a:xfrm>
            <a:off x="4674239" y="1474200"/>
            <a:ext cx="4015800" cy="4651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subTitle" idx="1"/>
          </p:nvPr>
        </p:nvSpPr>
        <p:spPr>
          <a:xfrm>
            <a:off x="457200" y="274680"/>
            <a:ext cx="7474320" cy="41648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itle, 2 Content and Conten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457200" y="147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2"/>
          </p:nvPr>
        </p:nvSpPr>
        <p:spPr>
          <a:xfrm>
            <a:off x="457200" y="390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3"/>
          </p:nvPr>
        </p:nvSpPr>
        <p:spPr>
          <a:xfrm>
            <a:off x="4674239" y="1474200"/>
            <a:ext cx="4015800" cy="4651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 Content and 2 Conten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457200" y="1474200"/>
            <a:ext cx="4015800" cy="4651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body" idx="2"/>
          </p:nvPr>
        </p:nvSpPr>
        <p:spPr>
          <a:xfrm>
            <a:off x="4674239" y="147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3"/>
          </p:nvPr>
        </p:nvSpPr>
        <p:spPr>
          <a:xfrm>
            <a:off x="4674239" y="390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, 2 Content over Conten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57200" y="147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2"/>
          </p:nvPr>
        </p:nvSpPr>
        <p:spPr>
          <a:xfrm>
            <a:off x="4674239" y="147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3"/>
          </p:nvPr>
        </p:nvSpPr>
        <p:spPr>
          <a:xfrm>
            <a:off x="457200" y="3904200"/>
            <a:ext cx="8229239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, Content over Conten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457200" y="1474200"/>
            <a:ext cx="8229239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2"/>
          </p:nvPr>
        </p:nvSpPr>
        <p:spPr>
          <a:xfrm>
            <a:off x="457200" y="3904200"/>
            <a:ext cx="8229239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, 4 Conten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457200" y="147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2"/>
          </p:nvPr>
        </p:nvSpPr>
        <p:spPr>
          <a:xfrm>
            <a:off x="4674239" y="147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3"/>
          </p:nvPr>
        </p:nvSpPr>
        <p:spPr>
          <a:xfrm>
            <a:off x="4674239" y="390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4"/>
          </p:nvPr>
        </p:nvSpPr>
        <p:spPr>
          <a:xfrm>
            <a:off x="457200" y="390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6 Conten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body" idx="2"/>
          </p:nvPr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53" name="Shape 1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57080" y="1473840"/>
            <a:ext cx="5829120" cy="4651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57080" y="1473840"/>
            <a:ext cx="5829120" cy="4651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subTitle" idx="1"/>
          </p:nvPr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457200" y="1474200"/>
            <a:ext cx="4015800" cy="4651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body" idx="2"/>
          </p:nvPr>
        </p:nvSpPr>
        <p:spPr>
          <a:xfrm>
            <a:off x="4674239" y="1474200"/>
            <a:ext cx="4015800" cy="4651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subTitle" idx="1"/>
          </p:nvPr>
        </p:nvSpPr>
        <p:spPr>
          <a:xfrm>
            <a:off x="457200" y="274680"/>
            <a:ext cx="7474320" cy="41648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itle, 2 Content and Content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457200" y="147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body" idx="2"/>
          </p:nvPr>
        </p:nvSpPr>
        <p:spPr>
          <a:xfrm>
            <a:off x="457200" y="390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3"/>
          </p:nvPr>
        </p:nvSpPr>
        <p:spPr>
          <a:xfrm>
            <a:off x="4674239" y="1474200"/>
            <a:ext cx="4015800" cy="4651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 Content and 2 Content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457200" y="1474200"/>
            <a:ext cx="4015800" cy="4651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body" idx="2"/>
          </p:nvPr>
        </p:nvSpPr>
        <p:spPr>
          <a:xfrm>
            <a:off x="4674239" y="147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body" idx="3"/>
          </p:nvPr>
        </p:nvSpPr>
        <p:spPr>
          <a:xfrm>
            <a:off x="4674239" y="390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, 2 Content over Content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457200" y="147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2"/>
          </p:nvPr>
        </p:nvSpPr>
        <p:spPr>
          <a:xfrm>
            <a:off x="4674239" y="147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3"/>
          </p:nvPr>
        </p:nvSpPr>
        <p:spPr>
          <a:xfrm>
            <a:off x="457200" y="3904200"/>
            <a:ext cx="8229239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, Content over Conten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457200" y="1474200"/>
            <a:ext cx="8229239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2"/>
          </p:nvPr>
        </p:nvSpPr>
        <p:spPr>
          <a:xfrm>
            <a:off x="457200" y="3904200"/>
            <a:ext cx="8229239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, 4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457200" y="147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body" idx="2"/>
          </p:nvPr>
        </p:nvSpPr>
        <p:spPr>
          <a:xfrm>
            <a:off x="4674239" y="147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body" idx="3"/>
          </p:nvPr>
        </p:nvSpPr>
        <p:spPr>
          <a:xfrm>
            <a:off x="4674239" y="390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body" idx="4"/>
          </p:nvPr>
        </p:nvSpPr>
        <p:spPr>
          <a:xfrm>
            <a:off x="457200" y="390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6 Content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body" idx="2"/>
          </p:nvPr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04" name="Shape 20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57080" y="1473840"/>
            <a:ext cx="5829120" cy="4651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Shape 20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57080" y="1473840"/>
            <a:ext cx="5829120" cy="4651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theme" Target="../theme/theme4.xml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1E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dt" idx="10"/>
          </p:nvPr>
        </p:nvSpPr>
        <p:spPr>
          <a:xfrm>
            <a:off x="45720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ftr" idx="11"/>
          </p:nvPr>
        </p:nvSpPr>
        <p:spPr>
          <a:xfrm>
            <a:off x="3124080" y="6356519"/>
            <a:ext cx="2895120" cy="364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Shape 107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022960" y="382319"/>
            <a:ext cx="663479" cy="6602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Shape 108"/>
          <p:cNvCxnSpPr/>
          <p:nvPr/>
        </p:nvCxnSpPr>
        <p:spPr>
          <a:xfrm>
            <a:off x="457200" y="1172879"/>
            <a:ext cx="8229600" cy="359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AD9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722160" y="4406760"/>
            <a:ext cx="7772039" cy="13618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722160" y="2906640"/>
            <a:ext cx="7772039" cy="1499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dt" idx="10"/>
          </p:nvPr>
        </p:nvSpPr>
        <p:spPr>
          <a:xfrm>
            <a:off x="45720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sldNum" idx="12"/>
          </p:nvPr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ci.apache.org/projects/flink/flink-docs-release-1.2/dev/cluster_execution.html%23linking-with-modules-not-contained-in-the-binary-distribution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i.apache.org/projects/flink/flink-docs-master/api/java/org/apache/flink/streaming/api/functions/source/SourceFunction.html" TargetMode="External"/><Relationship Id="rId4" Type="http://schemas.openxmlformats.org/officeDocument/2006/relationships/hyperlink" Target="https://ci.apache.org/projects/flink/flink-docs-master/api/java/org/apache/flink/streaming/api/functions/sink/SinkFunction.html" TargetMode="External"/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i.apache.org/projects/flink/flink-docs-release-1.2/dev/connectors/index.html" TargetMode="External"/><Relationship Id="rId4" Type="http://schemas.openxmlformats.org/officeDocument/2006/relationships/hyperlink" Target="http://data-artisans.com/kafka-flink-a-practical-how-to/" TargetMode="External"/><Relationship Id="rId5" Type="http://schemas.openxmlformats.org/officeDocument/2006/relationships/hyperlink" Target="https://www.elastic.co/blog/building-real-time-dashboard-applications-with-apache-flink-elasticsearch-and-kibana" TargetMode="External"/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Shape 2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95" y="3670028"/>
            <a:ext cx="2594350" cy="2571707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/>
          <p:nvPr/>
        </p:nvSpPr>
        <p:spPr>
          <a:xfrm>
            <a:off x="1357204" y="719535"/>
            <a:ext cx="6429591" cy="1996693"/>
          </a:xfrm>
          <a:prstGeom prst="rect">
            <a:avLst/>
          </a:prstGeom>
          <a:noFill/>
          <a:ln>
            <a:noFill/>
          </a:ln>
        </p:spPr>
        <p:txBody>
          <a:bodyPr lIns="28550" tIns="28550" rIns="28550" bIns="28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5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DataStream API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Connectors</a:t>
            </a:r>
          </a:p>
        </p:txBody>
      </p:sp>
      <p:sp>
        <p:nvSpPr>
          <p:cNvPr id="212" name="Shape 212"/>
          <p:cNvSpPr/>
          <p:nvPr/>
        </p:nvSpPr>
        <p:spPr>
          <a:xfrm>
            <a:off x="4301985" y="4275871"/>
            <a:ext cx="4338600" cy="617400"/>
          </a:xfrm>
          <a:prstGeom prst="rect">
            <a:avLst/>
          </a:prstGeom>
          <a:noFill/>
          <a:ln>
            <a:noFill/>
          </a:ln>
        </p:spPr>
        <p:txBody>
          <a:bodyPr lIns="28550" tIns="28550" rIns="28550" bIns="285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Apache Flink® Training</a:t>
            </a:r>
            <a:b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4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/>
            </a:r>
            <a:br>
              <a:rPr lang="en" sz="24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</a:br>
            <a:endParaRPr lang="en" sz="24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13" name="Shape 2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70240" y="4783107"/>
            <a:ext cx="3202199" cy="5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 txBox="1"/>
          <p:nvPr/>
        </p:nvSpPr>
        <p:spPr>
          <a:xfrm>
            <a:off x="4980295" y="5475925"/>
            <a:ext cx="2982000" cy="1015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Flink </a:t>
            </a:r>
            <a:r>
              <a:rPr lang="en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v1.</a:t>
            </a:r>
            <a:r>
              <a:rPr lang="en-US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2.0</a:t>
            </a:r>
            <a:r>
              <a:rPr lang="en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en-US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27.02</a:t>
            </a:r>
            <a:r>
              <a:rPr lang="en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.201</a:t>
            </a:r>
            <a:r>
              <a:rPr lang="en-US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n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"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Execution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328679" y="1474200"/>
            <a:ext cx="8442913" cy="488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560" marR="0" lvl="0" indent="-45756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3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Keep in mind that programs are </a:t>
            </a:r>
            <a:r>
              <a:rPr lang="en" sz="3200" b="0" strike="noStrike">
                <a:solidFill>
                  <a:srgbClr val="34AD91"/>
                </a:solidFill>
                <a:latin typeface="Calibri"/>
                <a:ea typeface="Calibri"/>
                <a:cs typeface="Calibri"/>
                <a:sym typeface="Calibri"/>
              </a:rPr>
              <a:t>lazily executed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DataStream&lt;T&gt; result;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20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i="1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nothing happens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result.writeToSocket(</a:t>
            </a:r>
            <a:r>
              <a:rPr lang="en" sz="2000" b="1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2000" b="0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i="1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nothing happens</a:t>
            </a:r>
            <a:br>
              <a:rPr lang="en" sz="2000" b="0" i="1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result.writeAsText("/path/to/file", "\n", "|");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20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i="1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Execution really starts here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env.</a:t>
            </a:r>
            <a:r>
              <a:rPr lang="en" sz="2000" b="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execute</a:t>
            </a: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20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Shape 271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/>
        </p:nvSpPr>
        <p:spPr>
          <a:xfrm>
            <a:off x="722160" y="4406760"/>
            <a:ext cx="7772039" cy="13618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</a:t>
            </a:r>
            <a:r>
              <a:rPr lang="en" sz="4000" b="1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bundled Connectors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722160" y="2906640"/>
            <a:ext cx="7772039" cy="14997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Linking with the Unbundled Connectors 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Note that many of the available streaming connectors are not bundled with Flink by default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Font typeface="Noto Sans Symbols"/>
              <a:buNone/>
            </a:pP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prevents dependency clashes with your code</a:t>
            </a:r>
          </a:p>
          <a:p>
            <a:pPr marL="360" marR="0" lvl="0" indent="-36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use these modules, you can either</a:t>
            </a:r>
          </a:p>
          <a:p>
            <a:pPr marL="800280" marR="0" lvl="1" indent="-343079" algn="l" rtl="0"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Copy the JAR files into the lib folder of each TaskManager</a:t>
            </a:r>
          </a:p>
          <a:p>
            <a:pPr marL="800280" marR="0" lvl="1" indent="-343079" algn="l" rtl="0"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 package them with your code (recommended)</a:t>
            </a:r>
          </a:p>
          <a:p>
            <a:pPr marL="800280" marR="0" lvl="1" indent="-343079" algn="l" rtl="0">
              <a:spcBef>
                <a:spcPts val="0"/>
              </a:spcBef>
              <a:buClr>
                <a:srgbClr val="34AD91"/>
              </a:buClr>
              <a:buFont typeface="Noto Sans Symbols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Docs</a:t>
            </a:r>
          </a:p>
          <a:p>
            <a:pPr marL="45720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https://ci.apache.org/projects/flink/flink-docs-release-1.2/dev/cluster_execution.html#linking-with-modules-not-contained-in-the-binary-distribution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/>
        </p:nvSpPr>
        <p:spPr>
          <a:xfrm>
            <a:off x="722160" y="4406760"/>
            <a:ext cx="7772039" cy="13618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000" b="1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Connecting to Apache Kafka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722160" y="2906640"/>
            <a:ext cx="7772039" cy="14997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Kafka and Flink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“Apache Kafka is a distributed, partitioned, replicated commit log service”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Kafka maintains feeds of messages in categories called topics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Flink can read a Kafka topic to produce a DataStream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write a DataStream to a Kafka topic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Flink coordinates with Kafka to provide recovery in the case of failures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24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Shape 299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Reading Data from Kafka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457200" y="1474200"/>
            <a:ext cx="8229239" cy="49622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 a DataStream source from a Kafka topic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600"/>
              </a:spcBef>
              <a:buNone/>
            </a:pPr>
            <a:endParaRPr sz="1800" b="0" strike="noStrik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Properties props = </a:t>
            </a:r>
            <a:r>
              <a:rPr lang="en" sz="1800" b="1" strike="noStrike" dirty="0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Properties();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props.setProperty(</a:t>
            </a:r>
            <a:r>
              <a:rPr lang="en" sz="18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"zookeeper.connect"</a:t>
            </a: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"localhost:2181"</a:t>
            </a: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props.setProperty(</a:t>
            </a:r>
            <a:r>
              <a:rPr lang="en" sz="18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"bootstrap.servers"</a:t>
            </a: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"localhost:9092"</a:t>
            </a: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props.setProperty(</a:t>
            </a:r>
            <a:r>
              <a:rPr lang="en" sz="18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"group.id"</a:t>
            </a: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"myGroup"</a:t>
            </a: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b="0" strike="noStrike" dirty="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create a data source</a:t>
            </a: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DataStream&lt;String&gt; data= env.addSource(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1" strike="noStrike" dirty="0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    new</a:t>
            </a: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FlinkKafkaConsumer0</a:t>
            </a:r>
            <a:r>
              <a:rPr lang="en-US" sz="18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8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&lt;String</a:t>
            </a: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&gt;(</a:t>
            </a:r>
            <a:b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8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"myTopic"</a:t>
            </a: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               </a:t>
            </a:r>
            <a:r>
              <a:rPr lang="en" sz="1800" dirty="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Kafka topic</a:t>
            </a: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800" b="1" dirty="0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SimpleStringSchema()</a:t>
            </a: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 dirty="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deserialization schema</a:t>
            </a: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props)                    </a:t>
            </a:r>
            <a:r>
              <a:rPr lang="en" sz="1800" dirty="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Consumer config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Writing Data to Kafka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 a Kafka sink to a DataStream by providing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broker address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topic name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serialization schema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0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DataStream&lt;String&gt; aStream = …</a:t>
            </a:r>
          </a:p>
          <a:p>
            <a:pPr marL="45720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aStream.addSink(</a:t>
            </a:r>
          </a:p>
          <a:p>
            <a:pPr marL="45720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 b="1" strike="noStrike" dirty="0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	 new </a:t>
            </a:r>
            <a:r>
              <a:rPr lang="en" sz="180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FlinkKafkaProducer0</a:t>
            </a:r>
            <a:r>
              <a:rPr lang="en-US" sz="180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80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&lt;String</a:t>
            </a: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&gt;(</a:t>
            </a:r>
          </a:p>
          <a:p>
            <a:pPr marL="45720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    </a:t>
            </a:r>
            <a:r>
              <a:rPr lang="en" sz="1800" b="1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8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localhost:9092</a:t>
            </a:r>
            <a:r>
              <a:rPr lang="en" sz="1800" b="1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       </a:t>
            </a:r>
            <a:r>
              <a:rPr lang="en-US" sz="18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b="0" strike="noStrike" dirty="0" smtClean="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1800" b="0" strike="noStrike" dirty="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default local broker</a:t>
            </a:r>
          </a:p>
          <a:p>
            <a:pPr marL="45720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    </a:t>
            </a:r>
            <a:r>
              <a:rPr lang="en" sz="1800" b="1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8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myTopic</a:t>
            </a:r>
            <a:r>
              <a:rPr lang="en" sz="1800" b="1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              </a:t>
            </a:r>
            <a:r>
              <a:rPr lang="en-US" sz="18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dirty="0" smtClean="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1800" dirty="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Kafka </a:t>
            </a:r>
            <a:r>
              <a:rPr lang="en" sz="1800" dirty="0" smtClean="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topic</a:t>
            </a:r>
          </a:p>
          <a:p>
            <a:pPr marL="45720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 b="1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lang="en-US" sz="1800" b="1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b="1" strike="noStrike" dirty="0" smtClean="0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8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SimpleStringSchema()) </a:t>
            </a:r>
            <a:r>
              <a:rPr lang="en" sz="1800" dirty="0" smtClean="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serialization schema</a:t>
            </a:r>
          </a:p>
          <a:p>
            <a:pPr marL="45720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lang="en" sz="1800" b="0" strike="noStrik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Shape 313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/>
        </p:nvSpPr>
        <p:spPr>
          <a:xfrm>
            <a:off x="722160" y="4406760"/>
            <a:ext cx="7772039" cy="13618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000" b="1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Writing to Elasticsearch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722160" y="2906640"/>
            <a:ext cx="7772039" cy="14997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Shape 320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Elasticsearch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" sz="2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istributed search engine, based on Apache Lucene</a:t>
            </a:r>
          </a:p>
          <a:p>
            <a:pPr marL="343080" marR="0" lvl="0" indent="-343080" algn="l" rtl="0">
              <a:spcBef>
                <a:spcPts val="0"/>
              </a:spcBef>
              <a:buClr>
                <a:srgbClr val="34AD91"/>
              </a:buClr>
              <a:buFont typeface="Noto Sans Symbols"/>
              <a:buNone/>
            </a:pPr>
            <a:endParaRPr sz="28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Part of an ecosystem that also includes Kibana for exploration and visualization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Font typeface="Noto Sans Symbols"/>
              <a:buNone/>
            </a:pPr>
            <a:endParaRPr sz="28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Often used to store and index JSON documents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Font typeface="Noto Sans Symbols"/>
              <a:buNone/>
            </a:pP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Has good defaults, but you can not modify an index mapping (schema) after inserting data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Font typeface="Noto Sans Symbols"/>
              <a:buNone/>
            </a:pP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Elasticsearch has an HTTP-based REST API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Font typeface="Noto Sans Symbols"/>
              <a:buNone/>
            </a:pP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Shape 327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Elasticsearch and Flink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457199" y="1474200"/>
            <a:ext cx="8140856" cy="46515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Flink has separate Sink connectors for </a:t>
            </a:r>
            <a:br>
              <a:rPr lang="en" sz="28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8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Elasticsearch 1.x and </a:t>
            </a:r>
            <a:r>
              <a:rPr lang="en" sz="28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2.x</a:t>
            </a:r>
            <a:r>
              <a:rPr lang="en-US" sz="28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(and 5.x in </a:t>
            </a:r>
            <a:r>
              <a:rPr lang="en-US" sz="2800" b="0" strike="noStrike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Flink</a:t>
            </a:r>
            <a:r>
              <a:rPr lang="en-US" sz="28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1.3)</a:t>
            </a:r>
            <a:endParaRPr lang="en" sz="28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Font typeface="Noto Sans Symbols"/>
              <a:buNone/>
            </a:pPr>
            <a:endParaRPr sz="28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Flink connectors use the Transport Client to send data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Font typeface="Noto Sans Symbols"/>
              <a:buNone/>
            </a:pPr>
            <a:endParaRPr sz="28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You’ll need to know your</a:t>
            </a:r>
          </a:p>
          <a:p>
            <a:pPr marL="997200" marR="0" lvl="1" indent="-463800" algn="l" rtl="0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cluster’s network address</a:t>
            </a:r>
          </a:p>
          <a:p>
            <a:pPr marL="997200" marR="0" lvl="1" indent="-463800" algn="l" rtl="0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cluster name</a:t>
            </a:r>
          </a:p>
          <a:p>
            <a:pPr marL="997200" marR="0" lvl="1" indent="-463800" algn="l" rtl="0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index name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Shape 334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Streaming Connectors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457200" y="1474199"/>
            <a:ext cx="8229239" cy="49831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260" marR="0" lvl="0" indent="-343260" algn="l" rtl="0"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000" b="1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data sources</a:t>
            </a:r>
          </a:p>
          <a:p>
            <a:pPr marL="882900" marR="0" lvl="1" indent="-349500" algn="l" rtl="0">
              <a:spcBef>
                <a:spcPts val="0"/>
              </a:spcBef>
              <a:buClr>
                <a:srgbClr val="34AD91"/>
              </a:buClr>
              <a:buSzPct val="75000"/>
              <a:buFont typeface="Arial"/>
              <a:buChar char="•"/>
            </a:pPr>
            <a:r>
              <a:rPr lang="e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Collections</a:t>
            </a:r>
          </a:p>
          <a:p>
            <a:pPr marL="882900" marR="0" lvl="1" indent="-349500" algn="l" rtl="0">
              <a:spcBef>
                <a:spcPts val="0"/>
              </a:spcBef>
              <a:buClr>
                <a:srgbClr val="34AD91"/>
              </a:buClr>
              <a:buSzPct val="75000"/>
              <a:buFont typeface="Arial"/>
              <a:buChar char="•"/>
            </a:pPr>
            <a:r>
              <a:rPr lang="e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Sockets</a:t>
            </a:r>
          </a:p>
          <a:p>
            <a:pPr marL="882900" marR="0" lvl="1" indent="-349500" algn="l" rtl="0">
              <a:spcBef>
                <a:spcPts val="0"/>
              </a:spcBef>
              <a:buClr>
                <a:srgbClr val="34AD91"/>
              </a:buClr>
              <a:buSzPct val="75000"/>
              <a:buFont typeface="Arial"/>
              <a:buChar char="•"/>
            </a:pPr>
            <a:r>
              <a:rPr lang="en" sz="20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Filesystem</a:t>
            </a:r>
            <a:endParaRPr lang="en"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260" indent="-343260"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-US" sz="2000" b="1" dirty="0">
                <a:latin typeface="Calibri"/>
                <a:ea typeface="Calibri"/>
                <a:cs typeface="Calibri"/>
                <a:sym typeface="Calibri"/>
              </a:rPr>
              <a:t>Twitter Stream (source)</a:t>
            </a:r>
          </a:p>
          <a:p>
            <a:pPr marL="343260" marR="0" lvl="0" indent="-343260" algn="l" rtl="0"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000" b="1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Queuing </a:t>
            </a:r>
            <a:r>
              <a:rPr lang="en" sz="2000" b="1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systems (sources and sinks)</a:t>
            </a:r>
          </a:p>
          <a:p>
            <a:pPr marL="882900" marR="0" lvl="1" indent="-349500" algn="l" rtl="0">
              <a:spcBef>
                <a:spcPts val="0"/>
              </a:spcBef>
              <a:buClr>
                <a:srgbClr val="34AD91"/>
              </a:buClr>
              <a:buSzPct val="75000"/>
              <a:buFont typeface="Arial"/>
              <a:buChar char="•"/>
            </a:pPr>
            <a:r>
              <a:rPr lang="e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Apache Kafka</a:t>
            </a:r>
          </a:p>
          <a:p>
            <a:pPr marL="882900" marR="0" lvl="1" indent="-349500" algn="l" rtl="0">
              <a:spcBef>
                <a:spcPts val="0"/>
              </a:spcBef>
              <a:buClr>
                <a:srgbClr val="34AD91"/>
              </a:buClr>
              <a:buSzPct val="75000"/>
              <a:buFont typeface="Arial"/>
              <a:buChar char="•"/>
            </a:pPr>
            <a:r>
              <a:rPr lang="e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Amazon Kinesis</a:t>
            </a:r>
          </a:p>
          <a:p>
            <a:pPr marL="882900" marR="0" lvl="1" indent="-349500" algn="l" rtl="0">
              <a:spcBef>
                <a:spcPts val="0"/>
              </a:spcBef>
              <a:buClr>
                <a:srgbClr val="34AD91"/>
              </a:buClr>
              <a:buSzPct val="75000"/>
              <a:buFont typeface="Arial"/>
              <a:buChar char="•"/>
            </a:pPr>
            <a:r>
              <a:rPr lang="e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RabbitMQ</a:t>
            </a:r>
          </a:p>
          <a:p>
            <a:pPr marL="882900" marR="0" lvl="1" indent="-349500" algn="l" rtl="0">
              <a:spcBef>
                <a:spcPts val="0"/>
              </a:spcBef>
              <a:buClr>
                <a:srgbClr val="34AD91"/>
              </a:buClr>
              <a:buSzPct val="75000"/>
              <a:buFont typeface="Arial"/>
              <a:buChar char="•"/>
            </a:pPr>
            <a:r>
              <a:rPr lang="e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Apache NiFi</a:t>
            </a:r>
          </a:p>
          <a:p>
            <a:pPr marL="343260" marR="0" lvl="0" indent="-343260" algn="l" rtl="0"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000" b="1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stores (sinks)</a:t>
            </a:r>
          </a:p>
          <a:p>
            <a:pPr marL="882900" marR="0" lvl="1" indent="-349500" algn="l" rtl="0">
              <a:spcBef>
                <a:spcPts val="0"/>
              </a:spcBef>
              <a:buClr>
                <a:srgbClr val="34AD91"/>
              </a:buClr>
              <a:buSzPct val="75000"/>
              <a:buFont typeface="Arial"/>
              <a:buChar char="•"/>
            </a:pPr>
            <a:r>
              <a:rPr lang="e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Rolling files (HDFS, S3, …)</a:t>
            </a:r>
          </a:p>
          <a:p>
            <a:pPr marL="882900" marR="0" lvl="1" indent="-349500" algn="l" rtl="0">
              <a:spcBef>
                <a:spcPts val="0"/>
              </a:spcBef>
              <a:buClr>
                <a:srgbClr val="34AD91"/>
              </a:buClr>
              <a:buSzPct val="75000"/>
              <a:buFont typeface="Arial"/>
              <a:buChar char="•"/>
            </a:pPr>
            <a:r>
              <a:rPr lang="e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Elasticsearch</a:t>
            </a:r>
          </a:p>
          <a:p>
            <a:pPr marL="882900" marR="0" lvl="1" indent="-349500" algn="l" rtl="0">
              <a:spcBef>
                <a:spcPts val="0"/>
              </a:spcBef>
              <a:buClr>
                <a:srgbClr val="34AD91"/>
              </a:buClr>
              <a:buSzPct val="75000"/>
              <a:buFont typeface="Arial"/>
              <a:buChar char="•"/>
            </a:pPr>
            <a:r>
              <a:rPr lang="en" sz="20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Cassandra</a:t>
            </a:r>
          </a:p>
          <a:p>
            <a:pPr marL="425700" lvl="0" indent="-349500">
              <a:buClr>
                <a:srgbClr val="34AD91"/>
              </a:buClr>
              <a:buSzPct val="75000"/>
              <a:buFont typeface="Noto Sans Symbols"/>
              <a:buChar char="▪"/>
            </a:pPr>
            <a:r>
              <a:rPr lang="en-US" sz="2000" b="1" dirty="0" smtClean="0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" sz="2000" b="1" strike="noStrik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ustom </a:t>
            </a:r>
            <a:r>
              <a:rPr lang="en" sz="2000" b="1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connectors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/>
        </p:nvSpPr>
        <p:spPr>
          <a:xfrm>
            <a:off x="722160" y="4406760"/>
            <a:ext cx="7772039" cy="13618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000" b="1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Implementing Custom Connectors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722160" y="2906640"/>
            <a:ext cx="7772039" cy="14997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Shape 341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Sources</a:t>
            </a:r>
          </a:p>
          <a:p>
            <a:pPr marL="800460" marR="0" lvl="1" indent="-343260" algn="l" rtl="0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http://ci.apache.org/projects/flink/flink-docs-master/api/java/org/apache/flink/streaming/api/functions/source/SourceFunction.html</a:t>
            </a:r>
          </a:p>
          <a:p>
            <a:pPr marL="800460" marR="0" lvl="1" indent="-343260" algn="l" rtl="0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Also RichSourceFunction, ParallelSourceFunction, and RichParallelSourceFunction</a:t>
            </a:r>
          </a:p>
          <a:p>
            <a:pPr marL="800280" marR="0" lvl="1" indent="-343079" algn="l" rtl="0">
              <a:spcBef>
                <a:spcPts val="0"/>
              </a:spcBef>
              <a:buClr>
                <a:srgbClr val="34AD91"/>
              </a:buClr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Sinks</a:t>
            </a:r>
          </a:p>
          <a:p>
            <a:pPr marL="800460" marR="0" lvl="1" indent="-343260" algn="l" rtl="0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https://ci.apache.org/projects/flink/flink-docs-master/api/java/org/apache/flink/streaming/api/functions/sink/SinkFunction.html</a:t>
            </a:r>
          </a:p>
          <a:p>
            <a:pPr marL="800460" marR="0" lvl="1" indent="-343260" algn="l" rtl="0">
              <a:spcBef>
                <a:spcPts val="0"/>
              </a:spcBef>
              <a:buClr>
                <a:srgbClr val="34AD91"/>
              </a:buClr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a real example, look at NifiSource and NifiSink 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Shape 348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/>
        </p:nvSpPr>
        <p:spPr>
          <a:xfrm>
            <a:off x="457200" y="274680"/>
            <a:ext cx="7404479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Custom Connectors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457200" y="1287720"/>
            <a:ext cx="8229239" cy="48880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 env =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StreamExecutionEnvironment.</a:t>
            </a:r>
            <a:r>
              <a:rPr lang="en" sz="2000" b="0" i="1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getExecutionEnvironment</a:t>
            </a: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2000" b="0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i="1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read data stream from custom source function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DataStream&lt;&lt;Tuple2&lt;Long, String&gt; stream = env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.addSource(</a:t>
            </a:r>
            <a:r>
              <a:rPr lang="en" sz="2000" b="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new MySourceFunction()</a:t>
            </a: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20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emit data with a custom sink function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stream.addSink(</a:t>
            </a:r>
            <a:r>
              <a:rPr lang="en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new MySinkFunction()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2000" b="0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5" name="Shape 355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Sources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interface has four methods:</a:t>
            </a:r>
          </a:p>
          <a:p>
            <a:pPr marL="800460" marR="0" lvl="1" indent="-343260" algn="l" rtl="0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 – runs as long as necessary, emitting elements</a:t>
            </a:r>
          </a:p>
          <a:p>
            <a:pPr marL="800460" marR="0" lvl="1" indent="-343260" algn="l" rtl="0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cancel – called when run must stop</a:t>
            </a:r>
          </a:p>
          <a:p>
            <a:pPr marL="800460" marR="0" lvl="1" indent="-343260" algn="l" rtl="0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snapshotState – called during checkpointing</a:t>
            </a:r>
          </a:p>
          <a:p>
            <a:pPr marL="800460" marR="0" lvl="1" indent="-343260" algn="l" rtl="0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restoreState – called when rolling back</a:t>
            </a:r>
          </a:p>
          <a:p>
            <a:pPr marL="343080" marR="0" lvl="0" indent="-343080" algn="l" rtl="0">
              <a:spcBef>
                <a:spcPts val="0"/>
              </a:spcBef>
              <a:buClr>
                <a:srgbClr val="34AD91"/>
              </a:buClr>
              <a:buFont typeface="Noto Sans Symbols"/>
              <a:buNone/>
            </a:pPr>
            <a:endParaRPr sz="3200" b="0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38328" marR="0" lvl="0" indent="-338328" algn="l" rtl="0"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 b="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not update state during checkpointing – a lock object is provided for this</a:t>
            </a:r>
          </a:p>
          <a:p>
            <a:pPr marL="338328" marR="0" lvl="0" indent="-338328" algn="l" rtl="0">
              <a:spcBef>
                <a:spcPts val="0"/>
              </a:spcBef>
              <a:buClr>
                <a:srgbClr val="34AD91"/>
              </a:buClr>
              <a:buFont typeface="Noto Sans Symbols"/>
              <a:buNone/>
            </a:pPr>
            <a:endParaRPr sz="3200" b="0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38328" marR="0" lvl="0" indent="-338328" algn="l" rtl="0"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 b="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ParallelSourceFunction interface adds methods for coordination among multiple instances</a:t>
            </a:r>
          </a:p>
          <a:p>
            <a:pPr marL="338328" marR="0" lvl="0" indent="-338328" algn="l" rtl="0">
              <a:spcBef>
                <a:spcPts val="0"/>
              </a:spcBef>
              <a:buNone/>
            </a:pPr>
            <a:endParaRPr sz="3200" b="0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Shape 362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Sinks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Very simple interface</a:t>
            </a:r>
          </a:p>
          <a:p>
            <a:pPr marL="914400" marR="0" lvl="1" indent="-342900" algn="l" rtl="0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invoke method is called for every record</a:t>
            </a:r>
          </a:p>
          <a:p>
            <a:pPr marL="800280" marR="0" lvl="1" indent="-343079" algn="l" rtl="0">
              <a:spcBef>
                <a:spcPts val="0"/>
              </a:spcBef>
              <a:buClr>
                <a:srgbClr val="34AD91"/>
              </a:buClr>
              <a:buFont typeface="Noto Sans Symbols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 b="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exactly once end-to-end semantics either</a:t>
            </a:r>
          </a:p>
          <a:p>
            <a:pPr marL="914759" marR="0" lvl="1" indent="-343259" algn="l" rtl="0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underlying data store must support transactions, or</a:t>
            </a:r>
          </a:p>
          <a:p>
            <a:pPr marL="914759" marR="0" lvl="1" indent="-343259" algn="l" rtl="0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updates must be idempotent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3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Documentation</a:t>
            </a:r>
          </a:p>
          <a:p>
            <a:pPr marL="886967" marR="0" lvl="1" indent="-353567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https://ci.apache.org/projects/flink/flink-docs-release-1.2/dev/connectors/index.html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3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Blog posts</a:t>
            </a:r>
          </a:p>
          <a:p>
            <a:pPr marL="886967" marR="0" lvl="1" indent="-353567" algn="l" rtl="0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18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http://data-artisans.com/kafka-flink-a-practical-how-to/</a:t>
            </a:r>
          </a:p>
          <a:p>
            <a:pPr marL="886967" marR="0" lvl="1" indent="-353567" algn="l" rtl="0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18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https://www.elastic.co/blog/building-real-time-dashboard-applications-with-apache-flink-elasticsearch-and-kibana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Shape 377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 b="0" strike="noStrike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Add’l</a:t>
            </a:r>
            <a:r>
              <a:rPr lang="en-US" sz="36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connectors in Apache </a:t>
            </a:r>
            <a:r>
              <a:rPr lang="en-US" sz="3600" b="0" strike="noStrike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Bahir</a:t>
            </a:r>
            <a:endParaRPr lang="en" sz="36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457200" y="1474199"/>
            <a:ext cx="8229239" cy="49831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260" indent="-343260"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-US" sz="2000" b="1" dirty="0" err="1">
                <a:latin typeface="Calibri"/>
                <a:ea typeface="Calibri"/>
                <a:cs typeface="Calibri"/>
                <a:sym typeface="Calibri"/>
              </a:rPr>
              <a:t>Netty</a:t>
            </a:r>
            <a:r>
              <a:rPr lang="en-US" sz="2000" b="1" dirty="0">
                <a:latin typeface="Calibri"/>
                <a:ea typeface="Calibri"/>
                <a:cs typeface="Calibri"/>
                <a:sym typeface="Calibri"/>
              </a:rPr>
              <a:t> (source</a:t>
            </a:r>
            <a:r>
              <a:rPr lang="en-US" sz="2000" b="1" dirty="0" smtClean="0"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343260" indent="-343260">
              <a:buClr>
                <a:srgbClr val="34AD91"/>
              </a:buClr>
              <a:buSzPct val="100000"/>
              <a:buFont typeface="Noto Sans Symbols"/>
              <a:buChar char="▪"/>
            </a:pPr>
            <a:endParaRPr lang="en" sz="2000" b="1" dirty="0">
              <a:latin typeface="Calibri"/>
              <a:ea typeface="Calibri"/>
              <a:cs typeface="Calibri"/>
              <a:sym typeface="Calibri"/>
            </a:endParaRPr>
          </a:p>
          <a:p>
            <a:pPr marL="343260" marR="0" lvl="0" indent="-343260" algn="l" rtl="0"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-US" sz="2000" b="1" strike="noStrike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ActiveMQ</a:t>
            </a:r>
            <a:r>
              <a:rPr lang="en-US" sz="2000" b="1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(source and sink)</a:t>
            </a:r>
            <a:endParaRPr lang="en" sz="2000" b="1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260" marR="0" lvl="0" indent="-343260" algn="l" rtl="0"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endParaRPr lang="en-US" sz="2000" b="1" strike="noStrike" dirty="0" smtClea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260" marR="0" lvl="0" indent="-343260" algn="l" rtl="0"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-US" sz="2000" b="1" strike="noStrike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Akka</a:t>
            </a:r>
            <a:r>
              <a:rPr lang="en-US" sz="2000" b="1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(sink)</a:t>
            </a:r>
            <a:endParaRPr lang="en" sz="2000" b="1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260" marR="0" lvl="0" indent="-343260" algn="l" rtl="0"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-US" sz="2000" b="1" dirty="0"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US" sz="2000" b="1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lume (sink)</a:t>
            </a:r>
          </a:p>
          <a:p>
            <a:pPr marL="343260" indent="-343260"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-US" sz="2000" b="1" dirty="0" err="1" smtClean="0">
                <a:latin typeface="Calibri"/>
                <a:ea typeface="Calibri"/>
                <a:cs typeface="Calibri"/>
                <a:sym typeface="Calibri"/>
              </a:rPr>
              <a:t>Redis</a:t>
            </a:r>
            <a:r>
              <a:rPr lang="en-US" sz="2000" b="1" dirty="0" smtClean="0"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2000" b="1" dirty="0">
                <a:latin typeface="Calibri"/>
                <a:ea typeface="Calibri"/>
                <a:cs typeface="Calibri"/>
                <a:sym typeface="Calibri"/>
              </a:rPr>
              <a:t>sink)</a:t>
            </a:r>
          </a:p>
          <a:p>
            <a:pPr marL="343260" marR="0" lvl="0" indent="-343260" algn="l" rtl="0"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endParaRPr lang="en-US" sz="2000" b="1" strike="noStrike" dirty="0" smtClea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4631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/>
        </p:nvSpPr>
        <p:spPr>
          <a:xfrm>
            <a:off x="722160" y="4406760"/>
            <a:ext cx="7772039" cy="13618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000" b="1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Basic Connectors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722160" y="2906640"/>
            <a:ext cx="7772039" cy="14997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</a:t>
            </a:r>
            <a:r>
              <a:rPr lang="en" sz="4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Data Sources: Collections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457200" y="1287720"/>
            <a:ext cx="8229239" cy="48517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 env = 	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StreamExecutionEnvironment.</a:t>
            </a:r>
            <a:r>
              <a:rPr lang="en" sz="1800" b="0" i="1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getExecutionEnvironment</a:t>
            </a: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1800" b="0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strike="noStrike">
              <a:solidFill>
                <a:srgbClr val="6D6D6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// read from elements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DataStream&lt;String&gt; names =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 b="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env.fromElements</a:t>
            </a: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 b="1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"Some"</a:t>
            </a: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 b="1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"Example"</a:t>
            </a: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 b="1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"Strings"</a:t>
            </a: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strike="noStrike">
              <a:solidFill>
                <a:srgbClr val="6D6D6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// read from Java collection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List&lt;String&gt; list = new ArrayList&lt;String&gt;();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list.add(</a:t>
            </a:r>
            <a:r>
              <a:rPr lang="en" sz="1800" b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"Some"</a:t>
            </a: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list.add(</a:t>
            </a:r>
            <a:r>
              <a:rPr lang="en" sz="1800" b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"Example"</a:t>
            </a: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list.add(</a:t>
            </a:r>
            <a:r>
              <a:rPr lang="en" sz="1800" b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"Strings"</a:t>
            </a: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DataStream&lt;String&gt; names = </a:t>
            </a:r>
            <a:r>
              <a:rPr lang="en" sz="1800" b="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env.fromCollection</a:t>
            </a: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(list);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/>
        </p:nvSpPr>
        <p:spPr>
          <a:xfrm>
            <a:off x="457200" y="274680"/>
            <a:ext cx="7404479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Data Sources: Sockets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457200" y="1287720"/>
            <a:ext cx="8229239" cy="48880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 env =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StreamExecutionEnvironment.</a:t>
            </a:r>
            <a:r>
              <a:rPr lang="en" sz="2000" b="0" i="1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getExecutionEnvironment</a:t>
            </a: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2000" b="0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20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i="1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read text socket from port</a:t>
            </a:r>
            <a:br>
              <a:rPr lang="en" sz="2000" b="0" i="1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DataStream&lt;String&gt; socketLines = env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.socketTextStream(</a:t>
            </a:r>
            <a:r>
              <a:rPr lang="en" sz="2000" b="1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"localhost"</a:t>
            </a: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000" b="0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9999</a:t>
            </a: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2000" b="0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2" name="Shape 242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/>
        </p:nvSpPr>
        <p:spPr>
          <a:xfrm>
            <a:off x="457200" y="274680"/>
            <a:ext cx="7404479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Data Sources: Files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457200" y="1287720"/>
            <a:ext cx="8229239" cy="48880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 env =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StreamExecutionEnvironment.</a:t>
            </a:r>
            <a:r>
              <a:rPr lang="en" sz="1800" b="0" i="1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getExecutionEnvironment</a:t>
            </a: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1800" b="0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DataStream&lt;String&gt; lines = env.readTextFile("file:///path");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DataStream&lt;String&gt; lines =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env.readFile(inputFormat, "file:///path");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9" name="Shape 249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/>
        </p:nvSpPr>
        <p:spPr>
          <a:xfrm>
            <a:off x="457200" y="274680"/>
            <a:ext cx="7404479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3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Sources: Monitored Files &amp; Directories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457200" y="1287720"/>
            <a:ext cx="8229239" cy="40498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 env =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StreamExecutionEnvironment.</a:t>
            </a:r>
            <a:r>
              <a:rPr lang="en" sz="1800" b="0" i="1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getExecutionEnvironment</a:t>
            </a: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1800" b="0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i="1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monitor directory, checking for new files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i="1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every 100 milliseconds</a:t>
            </a:r>
            <a:br>
              <a:rPr lang="en" sz="1800" i="1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TextInputFormat format = new TextInputFormat(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new org.apache.flink.core.fs.Path("file:///tmp/dir/"));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DataStream&lt;String&gt; inputStream = env.readFile(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format,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"file:///tmp/dir/",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FileProcessingMode.PROCESS_CONTINUOUSLY,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100,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FilePathFilter.createDefaultFilter());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Shape 257"/>
          <p:cNvSpPr txBox="1"/>
          <p:nvPr/>
        </p:nvSpPr>
        <p:spPr>
          <a:xfrm>
            <a:off x="457200" y="5724507"/>
            <a:ext cx="8229239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if you modify a file (e.g. by appending to it), its entire contents will be reprocessed! This will break exactly-once semantics.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Data Sinks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Print to the standard output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stream.print()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Write as text file using toString()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0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stream.writeAsText(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20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/path/to/file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20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2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Write as CSV file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0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stream.writeAsCsv(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20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/path/to/file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20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Emit to socket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0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stream.writeToSocket(host, port, SerializationSchema)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606</Words>
  <Application>Microsoft Macintosh PowerPoint</Application>
  <PresentationFormat>On-screen Show (4:3)</PresentationFormat>
  <Paragraphs>227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Helvetica Neue</vt:lpstr>
      <vt:lpstr>simple-light-2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David Anderson</cp:lastModifiedBy>
  <cp:revision>4</cp:revision>
  <dcterms:modified xsi:type="dcterms:W3CDTF">2017-02-27T09:17:51Z</dcterms:modified>
</cp:coreProperties>
</file>