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78" r:id="rId17"/>
    <p:sldId id="281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07D908A-F18A-49CE-9149-614915D3E0F6}">
  <a:tblStyle styleId="{607D908A-F18A-49CE-9149-614915D3E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428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i.apache.org/projects/flink/flink-docs-release-1.2/setup/fault_tolerance.html%23restart-strategi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i.apache.org/projects/flink/flink-docs-release-1.2/dev/state_backend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internals/stream_checkpointing.html" TargetMode="External"/><Relationship Id="rId4" Type="http://schemas.openxmlformats.org/officeDocument/2006/relationships/hyperlink" Target="https://ci.apache.org/projects/flink/flink-docs-release-1.2/dev/state.html" TargetMode="External"/><Relationship Id="rId5" Type="http://schemas.openxmlformats.org/officeDocument/2006/relationships/hyperlink" Target="https://ci.apache.org/projects/flink/flink-docs-release-1.2/setup/fault_tolerance.html" TargetMode="External"/><Relationship Id="rId6" Type="http://schemas.openxmlformats.org/officeDocument/2006/relationships/hyperlink" Target="https://ci.apache.org/projects/flink/flink-docs-release-1.2/setup/savepoints.html" TargetMode="External"/><Relationship Id="rId7" Type="http://schemas.openxmlformats.org/officeDocument/2006/relationships/hyperlink" Target="https://ci.apache.org/projects/flink/flink-docs-release-1.2/setup/cli.html" TargetMode="External"/><Relationship Id="rId8" Type="http://schemas.openxmlformats.org/officeDocument/2006/relationships/hyperlink" Target="http://data-artisans.com/how-apache-flink-enables-new-streaming-applications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67033" y="733462"/>
            <a:ext cx="6609932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&amp; Failure Recovery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082283" y="5475914"/>
            <a:ext cx="27780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Checkpointing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99918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is disabled by default.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checkpointing with exactly once consistency: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checkpoint every 5 seconds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env.enableCheckpointing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(5000)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least once consistency (for lower latency):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env.getCheckpointConfig()</a:t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.setCheckpointingMode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CheckpointingMode.</a:t>
            </a:r>
            <a:r>
              <a:rPr lang="en" sz="16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AT_LEAST_ONCE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42900" marR="0" lvl="0" indent="-342900" algn="l" rtl="0">
              <a:spcBef>
                <a:spcPts val="20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applications perform well with a few seconds checkpointing interval.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Strategies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and fast does a job try to restart?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Arial"/>
              <a:buNone/>
            </a:pP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strategies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restart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delay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rate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18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Fixed Delay restart strategy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env.setRestartStrategy(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RestartStrategies.fixedDelayRestart(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3,                            </a:t>
            </a: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no of restart attempts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Time.of(10, TimeUnit.SECONDS) </a:t>
            </a: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restart interval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Noto Sans Symbols"/>
              <a:buNone/>
            </a:pP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  <a:b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60" u="sng">
                <a:solidFill>
                  <a:schemeClr val="hlink"/>
                </a:solidFill>
                <a:hlinkClick r:id="rId3"/>
              </a:rPr>
              <a:t>https://ci.apache.org/projects/flink/flink-docs-release-1.2/setup/fault_tolerance.html#restart-strategies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dirty="0" smtClean="0"/>
              <a:t>Working with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Functions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DataStream functions can be stateful</a:t>
            </a:r>
          </a:p>
          <a:p>
            <a:pPr lvl="1" indent="-285750">
              <a:spcBef>
                <a:spcPts val="444"/>
              </a:spcBef>
              <a:buSzPct val="100909"/>
            </a:pPr>
            <a:r>
              <a:rPr lang="en-US" sz="2220" dirty="0" err="1" smtClean="0"/>
              <a:t>Flink</a:t>
            </a:r>
            <a:r>
              <a:rPr lang="en-US" sz="2220" dirty="0" smtClean="0"/>
              <a:t> manages state so that it can be redistributed/rescaled</a:t>
            </a:r>
            <a:endParaRPr lang="en" sz="222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Char char="•"/>
            </a:pP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checkpointed and restored in case of a failure </a:t>
            </a:r>
            <a:b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checkpointing is enabled</a:t>
            </a: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None/>
            </a:pPr>
            <a:endParaRPr sz="12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two types of state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-US" sz="2005" dirty="0" smtClean="0"/>
              <a:t>O</a:t>
            </a:r>
            <a:r>
              <a:rPr lang="en-US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perator (non-keyed) </a:t>
            </a:r>
            <a:r>
              <a:rPr lang="en-US" sz="2005" dirty="0"/>
              <a:t>s</a:t>
            </a:r>
            <a:r>
              <a:rPr lang="en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lang="en" sz="20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vs</a:t>
            </a:r>
            <a:r>
              <a:rPr lang="en-US" dirty="0" smtClean="0"/>
              <a:t> Keyed State</a:t>
            </a:r>
            <a:endParaRPr lang="en-US" dirty="0"/>
          </a:p>
        </p:txBody>
      </p:sp>
      <p:sp>
        <p:nvSpPr>
          <p:cNvPr id="6" name="Shape 1096"/>
          <p:cNvSpPr/>
          <p:nvPr/>
        </p:nvSpPr>
        <p:spPr>
          <a:xfrm>
            <a:off x="5311102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Group 1099"/>
          <p:cNvGrpSpPr/>
          <p:nvPr/>
        </p:nvGrpSpPr>
        <p:grpSpPr>
          <a:xfrm>
            <a:off x="6253525" y="2835658"/>
            <a:ext cx="1660340" cy="1923067"/>
            <a:chOff x="0" y="0"/>
            <a:chExt cx="1660338" cy="1923065"/>
          </a:xfrm>
        </p:grpSpPr>
        <p:sp>
          <p:nvSpPr>
            <p:cNvPr id="8" name="Shape 1097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098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0" name="Shape 1100"/>
          <p:cNvSpPr/>
          <p:nvPr/>
        </p:nvSpPr>
        <p:spPr>
          <a:xfrm>
            <a:off x="766388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Group 1103"/>
          <p:cNvGrpSpPr/>
          <p:nvPr/>
        </p:nvGrpSpPr>
        <p:grpSpPr>
          <a:xfrm>
            <a:off x="1708812" y="2835658"/>
            <a:ext cx="1660340" cy="1923067"/>
            <a:chOff x="0" y="0"/>
            <a:chExt cx="1660338" cy="1923065"/>
          </a:xfrm>
        </p:grpSpPr>
        <p:sp>
          <p:nvSpPr>
            <p:cNvPr id="12" name="Shape 1101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" name="Shape 1102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4" name="Shape 1104"/>
          <p:cNvSpPr/>
          <p:nvPr/>
        </p:nvSpPr>
        <p:spPr>
          <a:xfrm>
            <a:off x="6526400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56778"/>
                  <a:satOff val="8290"/>
                  <a:lumOff val="24503"/>
                </a:schemeClr>
              </a:gs>
              <a:gs pos="35000">
                <a:srgbClr val="FFDECF"/>
              </a:gs>
              <a:gs pos="100000">
                <a:schemeClr val="accent6">
                  <a:hueOff val="-556026"/>
                  <a:satOff val="8290"/>
                  <a:lumOff val="34267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" name="Shape 1105"/>
          <p:cNvSpPr/>
          <p:nvPr/>
        </p:nvSpPr>
        <p:spPr>
          <a:xfrm>
            <a:off x="7137417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" name="Shape 1106"/>
          <p:cNvSpPr/>
          <p:nvPr/>
        </p:nvSpPr>
        <p:spPr>
          <a:xfrm>
            <a:off x="6526400" y="4121201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Shape 1107"/>
          <p:cNvSpPr/>
          <p:nvPr/>
        </p:nvSpPr>
        <p:spPr>
          <a:xfrm>
            <a:off x="7139610" y="4140883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108"/>
          <p:cNvSpPr/>
          <p:nvPr/>
        </p:nvSpPr>
        <p:spPr>
          <a:xfrm>
            <a:off x="2039261" y="3557904"/>
            <a:ext cx="1005475" cy="87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Shape 1109"/>
          <p:cNvSpPr/>
          <p:nvPr/>
        </p:nvSpPr>
        <p:spPr>
          <a:xfrm>
            <a:off x="4279923" y="5089081"/>
            <a:ext cx="423732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to an operator + key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Keyed UDF and window state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r>
              <a:rPr sz="1300" dirty="0" smtClean="0">
                <a:latin typeface="Menlo"/>
                <a:ea typeface="Menlo"/>
                <a:cs typeface="Menlo"/>
                <a:sym typeface="Menlo"/>
              </a:rPr>
              <a:t>SELECT </a:t>
            </a:r>
            <a:r>
              <a:rPr sz="1300" dirty="0">
                <a:latin typeface="Menlo"/>
                <a:ea typeface="Menlo"/>
                <a:cs typeface="Menlo"/>
                <a:sym typeface="Menlo"/>
              </a:rPr>
              <a:t>count(*) FROM t GROUP BY </a:t>
            </a:r>
            <a:r>
              <a:rPr sz="1300" dirty="0" err="1" smtClean="0">
                <a:latin typeface="Menlo"/>
                <a:ea typeface="Menlo"/>
                <a:cs typeface="Menlo"/>
                <a:sym typeface="Menlo"/>
              </a:rPr>
              <a:t>t.key</a:t>
            </a: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endParaRPr dirty="0"/>
          </a:p>
        </p:txBody>
      </p:sp>
      <p:sp>
        <p:nvSpPr>
          <p:cNvPr id="20" name="Shape 1110"/>
          <p:cNvSpPr/>
          <p:nvPr/>
        </p:nvSpPr>
        <p:spPr>
          <a:xfrm>
            <a:off x="546010" y="5085213"/>
            <a:ext cx="36481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only to operator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</a:t>
            </a:r>
            <a:r>
              <a:rPr lang="en-US" dirty="0" smtClean="0"/>
              <a:t>s</a:t>
            </a:r>
            <a:r>
              <a:rPr dirty="0" smtClean="0"/>
              <a:t>ource </a:t>
            </a:r>
            <a:r>
              <a:rPr dirty="0"/>
              <a:t>state</a:t>
            </a:r>
          </a:p>
        </p:txBody>
      </p:sp>
      <p:sp>
        <p:nvSpPr>
          <p:cNvPr id="21" name="Shape 1111"/>
          <p:cNvSpPr/>
          <p:nvPr/>
        </p:nvSpPr>
        <p:spPr>
          <a:xfrm>
            <a:off x="5911463" y="2178017"/>
            <a:ext cx="29516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Keyed</a:t>
            </a:r>
          </a:p>
        </p:txBody>
      </p:sp>
      <p:sp>
        <p:nvSpPr>
          <p:cNvPr id="22" name="Shape 1112"/>
          <p:cNvSpPr/>
          <p:nvPr/>
        </p:nvSpPr>
        <p:spPr>
          <a:xfrm>
            <a:off x="569969" y="2178017"/>
            <a:ext cx="4416818" cy="5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dirty="0" smtClean="0"/>
              <a:t>Operator (non-keyed)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83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Repartitioning Operator State</a:t>
            </a:r>
            <a:endParaRPr lang="en-US" sz="4000" dirty="0"/>
          </a:p>
        </p:txBody>
      </p:sp>
      <p:sp>
        <p:nvSpPr>
          <p:cNvPr id="3" name="Shape 1005"/>
          <p:cNvSpPr/>
          <p:nvPr/>
        </p:nvSpPr>
        <p:spPr>
          <a:xfrm>
            <a:off x="2421229" y="2882922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3649961" y="2058123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005" y="2933099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3813068" y="2728429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1" name="Group 1015"/>
          <p:cNvGrpSpPr/>
          <p:nvPr/>
        </p:nvGrpSpPr>
        <p:grpSpPr>
          <a:xfrm>
            <a:off x="3809686" y="3052167"/>
            <a:ext cx="2457437" cy="332741"/>
            <a:chOff x="0" y="0"/>
            <a:chExt cx="2457435" cy="332740"/>
          </a:xfrm>
        </p:grpSpPr>
        <p:sp>
          <p:nvSpPr>
            <p:cNvPr id="12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3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3809688" y="3373685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31"/>
          <p:cNvSpPr/>
          <p:nvPr/>
        </p:nvSpPr>
        <p:spPr>
          <a:xfrm>
            <a:off x="1771613" y="5068809"/>
            <a:ext cx="679852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dirty="0" smtClean="0"/>
              <a:t>Operator state: </a:t>
            </a:r>
            <a:r>
              <a:rPr sz="2400" dirty="0" smtClean="0"/>
              <a:t>a </a:t>
            </a:r>
            <a:r>
              <a:rPr sz="2400" dirty="0"/>
              <a:t>list of </a:t>
            </a:r>
            <a:r>
              <a:rPr lang="en-US" sz="2400" dirty="0" smtClean="0"/>
              <a:t>s</a:t>
            </a:r>
            <a:r>
              <a:rPr sz="2400" dirty="0" smtClean="0"/>
              <a:t>tate</a:t>
            </a:r>
            <a:r>
              <a:rPr lang="en-US" sz="2400" dirty="0" smtClean="0"/>
              <a:t> elements</a:t>
            </a:r>
          </a:p>
          <a:p>
            <a:r>
              <a:rPr sz="2400" dirty="0" smtClean="0"/>
              <a:t>which </a:t>
            </a:r>
            <a:r>
              <a:rPr sz="2400" dirty="0"/>
              <a:t>can be freely </a:t>
            </a:r>
            <a:r>
              <a:rPr sz="2400" dirty="0" smtClean="0"/>
              <a:t>repartitioned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277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Repartitioning Keyed State</a:t>
            </a:r>
            <a:endParaRPr lang="en-US" dirty="0"/>
          </a:p>
        </p:txBody>
      </p:sp>
      <p:sp>
        <p:nvSpPr>
          <p:cNvPr id="3" name="Shape 1117"/>
          <p:cNvSpPr txBox="1">
            <a:spLocks/>
          </p:cNvSpPr>
          <p:nvPr/>
        </p:nvSpPr>
        <p:spPr>
          <a:xfrm>
            <a:off x="457200" y="1641376"/>
            <a:ext cx="4895109" cy="2075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Split key space into 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Every key falls into exactly one key group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Assign key groups to tasks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Rescaling changes key group assignment</a:t>
            </a:r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4" name="Group 1139"/>
          <p:cNvGrpSpPr/>
          <p:nvPr/>
        </p:nvGrpSpPr>
        <p:grpSpPr>
          <a:xfrm>
            <a:off x="4601904" y="3175178"/>
            <a:ext cx="4282337" cy="3045296"/>
            <a:chOff x="0" y="0"/>
            <a:chExt cx="4282336" cy="3045294"/>
          </a:xfrm>
        </p:grpSpPr>
        <p:sp>
          <p:nvSpPr>
            <p:cNvPr id="5" name="Shape 1119"/>
            <p:cNvSpPr/>
            <p:nvPr/>
          </p:nvSpPr>
          <p:spPr>
            <a:xfrm rot="16200000">
              <a:off x="1114460" y="1981028"/>
              <a:ext cx="1064439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953735"/>
            </a:solidFill>
            <a:ln w="9525" cap="flat">
              <a:solidFill>
                <a:srgbClr val="63252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120"/>
            <p:cNvSpPr/>
            <p:nvPr/>
          </p:nvSpPr>
          <p:spPr>
            <a:xfrm rot="10800000">
              <a:off x="2185441" y="1980210"/>
              <a:ext cx="1064440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31859C"/>
            </a:solidFill>
            <a:ln w="9525" cap="flat">
              <a:solidFill>
                <a:srgbClr val="21596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Shape 1121"/>
            <p:cNvSpPr/>
            <p:nvPr/>
          </p:nvSpPr>
          <p:spPr>
            <a:xfrm rot="5400000">
              <a:off x="2185538" y="906826"/>
              <a:ext cx="1064440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E46C0A"/>
            </a:solidFill>
            <a:ln w="9525" cap="flat">
              <a:solidFill>
                <a:srgbClr val="984807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Shape 1122"/>
            <p:cNvSpPr/>
            <p:nvPr/>
          </p:nvSpPr>
          <p:spPr>
            <a:xfrm>
              <a:off x="1117928" y="906729"/>
              <a:ext cx="1064439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77933C"/>
            </a:solidFill>
            <a:ln w="9525" cap="flat">
              <a:solidFill>
                <a:srgbClr val="4F622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123"/>
            <p:cNvSpPr/>
            <p:nvPr/>
          </p:nvSpPr>
          <p:spPr>
            <a:xfrm>
              <a:off x="1288564" y="1066253"/>
              <a:ext cx="1800001" cy="1800001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124"/>
            <p:cNvSpPr/>
            <p:nvPr/>
          </p:nvSpPr>
          <p:spPr>
            <a:xfrm>
              <a:off x="1388313" y="0"/>
              <a:ext cx="1504088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space</a:t>
              </a:r>
            </a:p>
          </p:txBody>
        </p:sp>
        <p:sp>
          <p:nvSpPr>
            <p:cNvPr id="11" name="Shape 1125"/>
            <p:cNvSpPr/>
            <p:nvPr/>
          </p:nvSpPr>
          <p:spPr>
            <a:xfrm>
              <a:off x="1107730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1126"/>
            <p:cNvSpPr/>
            <p:nvPr/>
          </p:nvSpPr>
          <p:spPr>
            <a:xfrm>
              <a:off x="2893589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hape 1127"/>
            <p:cNvSpPr/>
            <p:nvPr/>
          </p:nvSpPr>
          <p:spPr>
            <a:xfrm flipH="1" flipV="1">
              <a:off x="2183588" y="897092"/>
              <a:ext cx="4976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hape 1128"/>
            <p:cNvSpPr/>
            <p:nvPr/>
          </p:nvSpPr>
          <p:spPr>
            <a:xfrm flipV="1">
              <a:off x="2183588" y="2685294"/>
              <a:ext cx="1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129"/>
            <p:cNvSpPr/>
            <p:nvPr/>
          </p:nvSpPr>
          <p:spPr>
            <a:xfrm>
              <a:off x="1605880" y="1060852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130"/>
            <p:cNvSpPr/>
            <p:nvPr/>
          </p:nvSpPr>
          <p:spPr>
            <a:xfrm>
              <a:off x="1211526" y="1496057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" name="Shape 1131"/>
            <p:cNvSpPr/>
            <p:nvPr/>
          </p:nvSpPr>
          <p:spPr>
            <a:xfrm>
              <a:off x="2748094" y="1269814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" name="Shape 1132"/>
            <p:cNvSpPr/>
            <p:nvPr/>
          </p:nvSpPr>
          <p:spPr>
            <a:xfrm>
              <a:off x="2842362" y="2221920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133"/>
            <p:cNvSpPr/>
            <p:nvPr/>
          </p:nvSpPr>
          <p:spPr>
            <a:xfrm>
              <a:off x="2459240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-39879"/>
                    <a:satOff val="52282"/>
                    <a:lumOff val="29251"/>
                  </a:schemeClr>
                </a:gs>
                <a:gs pos="35000">
                  <a:srgbClr val="FFBFBE"/>
                </a:gs>
                <a:gs pos="100000">
                  <a:schemeClr val="accent2">
                    <a:hueOff val="-44018"/>
                    <a:satOff val="52282"/>
                    <a:lumOff val="42346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134"/>
            <p:cNvSpPr/>
            <p:nvPr/>
          </p:nvSpPr>
          <p:spPr>
            <a:xfrm>
              <a:off x="1643851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135"/>
            <p:cNvSpPr/>
            <p:nvPr/>
          </p:nvSpPr>
          <p:spPr>
            <a:xfrm>
              <a:off x="0" y="1050457"/>
              <a:ext cx="118783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#1</a:t>
              </a:r>
            </a:p>
          </p:txBody>
        </p:sp>
        <p:sp>
          <p:nvSpPr>
            <p:cNvPr id="22" name="Shape 1136"/>
            <p:cNvSpPr/>
            <p:nvPr/>
          </p:nvSpPr>
          <p:spPr>
            <a:xfrm>
              <a:off x="3068411" y="1050457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#2</a:t>
              </a:r>
            </a:p>
          </p:txBody>
        </p:sp>
        <p:sp>
          <p:nvSpPr>
            <p:cNvPr id="23" name="Shape 1137"/>
            <p:cNvSpPr/>
            <p:nvPr/>
          </p:nvSpPr>
          <p:spPr>
            <a:xfrm>
              <a:off x="3094505" y="2456521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#3</a:t>
              </a:r>
            </a:p>
          </p:txBody>
        </p:sp>
        <p:sp>
          <p:nvSpPr>
            <p:cNvPr id="24" name="Shape 1138"/>
            <p:cNvSpPr/>
            <p:nvPr/>
          </p:nvSpPr>
          <p:spPr>
            <a:xfrm>
              <a:off x="5286" y="2479379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#4</a:t>
              </a:r>
            </a:p>
          </p:txBody>
        </p:sp>
      </p:grpSp>
      <p:sp>
        <p:nvSpPr>
          <p:cNvPr id="25" name="Shape 1140"/>
          <p:cNvSpPr/>
          <p:nvPr/>
        </p:nvSpPr>
        <p:spPr>
          <a:xfrm flipH="1" flipV="1">
            <a:off x="7177168" y="5964442"/>
            <a:ext cx="480395" cy="48039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Shape 1141"/>
          <p:cNvSpPr/>
          <p:nvPr/>
        </p:nvSpPr>
        <p:spPr>
          <a:xfrm>
            <a:off x="7619999" y="6386845"/>
            <a:ext cx="7806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One key</a:t>
            </a:r>
          </a:p>
        </p:txBody>
      </p:sp>
    </p:spTree>
    <p:extLst>
      <p:ext uri="{BB962C8B-B14F-4D97-AF65-F5344CB8AC3E}">
        <p14:creationId xmlns:p14="http://schemas.microsoft.com/office/powerpoint/2010/main" val="4655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Keyed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ValueState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ListState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ReducingState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strike="sngStrike" dirty="0" err="1" smtClean="0"/>
              <a:t>FoldingState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AggregatingState</a:t>
            </a:r>
            <a:r>
              <a:rPr lang="en-US" dirty="0" smtClean="0"/>
              <a:t>&lt;IN, OUT&gt;</a:t>
            </a:r>
          </a:p>
        </p:txBody>
      </p:sp>
    </p:spTree>
    <p:extLst>
      <p:ext uri="{BB962C8B-B14F-4D97-AF65-F5344CB8AC3E}">
        <p14:creationId xmlns:p14="http://schemas.microsoft.com/office/powerpoint/2010/main" val="39454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Key-Partitioned State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String&gt;&gt; strings = …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strings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.keyBy(0)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.map(new MapWithCounter());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200" b="1" i="0" u="none" strike="noStrike" cap="non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RichMapFunction&lt;Tuple2&lt;String, String&gt;, Long&gt;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ValueState&lt;Long&gt; totalLengthByKey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conf) {</a:t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// obtain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ValueStateDescriptor&lt;Long&gt; descriptor = new ValueStateDescriptor&lt;&gt;(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"totalLengthByKey", Long.class, 0L);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 = getRuntimeContext().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getState(descriptor)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String&gt; value)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length =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totalLengthByKey.value()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fetch state for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newTotalLength = length + value.f1.length();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totalLengthByKey.update(newTotalLength);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update state of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totalLengthByKey.value();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</a:p>
          <a:p>
            <a:pPr marL="0" marR="0" lvl="0" indent="0" algn="l" rtl="0">
              <a:spcBef>
                <a:spcPts val="2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Fault Tolerance and Checkpointing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 Flink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sources of state in Flink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gather elements and aggregates until they are triggered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User-functions use key-partitioned state or </a:t>
            </a:r>
            <a:b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Checkpointed</a:t>
            </a: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and Sinks persist state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checkpointing enabled, state is persisted upon checkpoints.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representation, storage location and method depends on the configured State Backend.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41497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MemoryStateBackend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is hold as objects on worker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Checkpoints are stored on master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Suitable for development and tiny state. Not highly-available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FsStateBackend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hold on worker JVM heap (limited by heap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(hdfs,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large state and/or high-availability requirements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RocksDBStateBackend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hold in RocksDB instance on worker filesystem (limited by disk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(hdfs,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</a:t>
            </a:r>
            <a:r>
              <a:rPr lang="en" sz="18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state and/or high-availability requirements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of default state backend in 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./conf/flink-conf.yaml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 in job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env.setStateBackend(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new FsStateBackend(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"hdfs://namenode:40010/flink/checkpoints”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</a:p>
          <a:p>
            <a:pPr marL="400050" marR="0" lvl="2" indent="-6350" algn="l" rtl="0">
              <a:lnSpc>
                <a:spcPct val="90000"/>
              </a:lnSpc>
              <a:spcBef>
                <a:spcPts val="360"/>
              </a:spcBef>
              <a:buClr>
                <a:srgbClr val="34AD92"/>
              </a:buClr>
              <a:buSzPct val="25000"/>
              <a:buFont typeface="Arial"/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https://ci.apache.org/projects/flink/flink-docs-release-1.2/dev/state_backends.html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 are user-triggered, retained checkpoints.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can be started from a savepoint.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Initializes the operator state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 are useful for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updates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a Flink version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&amp; migration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 testing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Rescaling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buClr>
                <a:srgbClr val="34AD91"/>
              </a:buClr>
              <a:buSzPct val="100208"/>
              <a:buFont typeface="Arial"/>
              <a:buNone/>
            </a:pPr>
            <a:endParaRPr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4210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https://ci.apache.org/projects/flink/flink-docs-release-1.2/internals/stream_checkpointing.html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sz="1500" u="sng" dirty="0" smtClean="0">
                <a:solidFill>
                  <a:schemeClr val="hlink"/>
                </a:solidFill>
                <a:hlinkClick r:id="rId4"/>
              </a:rPr>
              <a:t>ci.apache.org/projects/flink/flink-docs-release-1.2/dev/</a:t>
            </a:r>
            <a:r>
              <a:rPr lang="en-US" sz="1500" u="sng" dirty="0" smtClean="0">
                <a:solidFill>
                  <a:schemeClr val="hlink"/>
                </a:solidFill>
                <a:hlinkClick r:id="rId4"/>
              </a:rPr>
              <a:t>stream/</a:t>
            </a:r>
            <a:r>
              <a:rPr lang="en" sz="1500" u="sng" dirty="0" smtClean="0">
                <a:solidFill>
                  <a:schemeClr val="hlink"/>
                </a:solidFill>
                <a:hlinkClick r:id="rId4"/>
              </a:rPr>
              <a:t>state.html</a:t>
            </a:r>
            <a:endParaRPr lang="en" sz="1500" u="sng" dirty="0">
              <a:solidFill>
                <a:schemeClr val="hlink"/>
              </a:solidFill>
              <a:hlinkClick r:id="rId4"/>
            </a:endParaRP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5"/>
              </a:rPr>
              <a:t>https://ci.apache.org/projects/flink/flink-docs-release-1.2/setup/fault_tolerance.html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6"/>
              </a:rPr>
              <a:t>https://ci.apache.org/projects/flink/flink-docs-release-1.2/setup/savepoints.html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7"/>
              </a:rPr>
              <a:t>https://ci.apache.org/projects/flink/flink-docs-release-1.2/setup/cli.html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85750" algn="l" rtl="0">
              <a:spcBef>
                <a:spcPts val="28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http://data-artisans.com/how-apache-flink-enables-new-streaming-applications/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a worker thread goes down?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supports different guarantee levels for failure recovery: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Exactly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exactly once.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does </a:t>
            </a:r>
            <a:r>
              <a:rPr lang="e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that events are processed exactly once!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at least once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Deactivated / None / At most once</a:t>
            </a:r>
          </a:p>
          <a:p>
            <a:pPr marL="743130" marR="0" lvl="1" indent="-349429" algn="l" rtl="0">
              <a:spcBef>
                <a:spcPts val="4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state is lost in case of a failure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&amp; Sink Requirements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“Exactly once” &amp; “at least once” guarantees require replayable sources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replayed in case of a failure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“End-to-End exactly once” guarantees require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sinks, or</a:t>
            </a:r>
          </a:p>
          <a:p>
            <a:pPr marL="742950" marR="0" lvl="1" indent="-285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 writes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Sources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483924"/>
          <a:ext cx="8223850" cy="2966800"/>
        </p:xfrm>
        <a:graphic>
          <a:graphicData uri="http://schemas.openxmlformats.org/drawingml/2006/table">
            <a:tbl>
              <a:tblPr firstRow="1" bandRow="1">
                <a:noFill/>
                <a:tableStyleId>{607D908A-F18A-49CE-9149-614915D3E0F6}</a:tableStyleId>
              </a:tblPr>
              <a:tblGrid>
                <a:gridCol w="3766875"/>
                <a:gridCol w="4456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/>
                        <a:t>Source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Apache 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RabbitMQ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 (v 0.10) / Exactly once (v 1.0)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Twitter Streaming API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Collections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Sinks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457200" y="1474787"/>
          <a:ext cx="8223850" cy="3708500"/>
        </p:xfrm>
        <a:graphic>
          <a:graphicData uri="http://schemas.openxmlformats.org/drawingml/2006/table">
            <a:tbl>
              <a:tblPr firstRow="1" bandRow="1">
                <a:noFill/>
                <a:tableStyleId>{607D908A-F18A-49CE-9149-614915D3E0F6}</a:tableStyleId>
              </a:tblPr>
              <a:tblGrid>
                <a:gridCol w="3781250"/>
                <a:gridCol w="4442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HDFS rolling 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Cassandra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 (for idempotent updates)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Elasticsearch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Standard output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Redis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in Flink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are inserted into the stream and flow through the graph along with the data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avoids a "global pause" during checkpointing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cause ...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replayable sources to checkpoint their offsets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to checkpoint their state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 to commit open transactions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4622" marR="0" lvl="0" indent="-353822" algn="l" rtl="0">
              <a:lnSpc>
                <a:spcPct val="9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rolled back to the latest completed checkpoint in case of a failure.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 Barriers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 descr="stream_barrie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832" y="1910210"/>
            <a:ext cx="6920075" cy="2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t="2878" r="50425"/>
          <a:stretch/>
        </p:blipFill>
        <p:spPr>
          <a:xfrm>
            <a:off x="457200" y="1463488"/>
            <a:ext cx="6346658" cy="23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l="50107" t="2771"/>
          <a:stretch/>
        </p:blipFill>
        <p:spPr>
          <a:xfrm>
            <a:off x="2245525" y="4062442"/>
            <a:ext cx="6441274" cy="23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809</Words>
  <Application>Microsoft Macintosh PowerPoint</Application>
  <PresentationFormat>On-screen Show (4:3)</PresentationFormat>
  <Paragraphs>240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simple-light-2</vt:lpstr>
      <vt:lpstr>1_Office Theme</vt:lpstr>
      <vt:lpstr>PowerPoint Presentation</vt:lpstr>
      <vt:lpstr>Fault Tolerance and Checkpointing</vt:lpstr>
      <vt:lpstr>Fault Tolerance</vt:lpstr>
      <vt:lpstr>Source &amp; Sink Requirements</vt:lpstr>
      <vt:lpstr>Guarantees of Data Sources</vt:lpstr>
      <vt:lpstr>Guarantees of Data Sinks</vt:lpstr>
      <vt:lpstr>Checkpointing in Flink</vt:lpstr>
      <vt:lpstr>Checkpoint Barriers</vt:lpstr>
      <vt:lpstr>Asynchronous Barrier Snapshotting</vt:lpstr>
      <vt:lpstr>Enabling Checkpointing</vt:lpstr>
      <vt:lpstr>Restart Strategies</vt:lpstr>
      <vt:lpstr>Working with State </vt:lpstr>
      <vt:lpstr>Stateful Functions</vt:lpstr>
      <vt:lpstr>Operator vs Keyed State</vt:lpstr>
      <vt:lpstr>Repartitioning Operator State</vt:lpstr>
      <vt:lpstr>Repartitioning Keyed State</vt:lpstr>
      <vt:lpstr>Types of Keyed State</vt:lpstr>
      <vt:lpstr>Using Key-Partitioned State</vt:lpstr>
      <vt:lpstr>State Backends</vt:lpstr>
      <vt:lpstr>State in Flink</vt:lpstr>
      <vt:lpstr>State Backends</vt:lpstr>
      <vt:lpstr>State Backend Configuration</vt:lpstr>
      <vt:lpstr>Savepoints</vt:lpstr>
      <vt:lpstr>Savepoints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6</cp:revision>
  <dcterms:modified xsi:type="dcterms:W3CDTF">2017-02-27T10:58:19Z</dcterms:modified>
</cp:coreProperties>
</file>