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0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3" r:id="rId19"/>
    <p:sldId id="274" r:id="rId20"/>
    <p:sldId id="275" r:id="rId21"/>
    <p:sldId id="291" r:id="rId22"/>
    <p:sldId id="277" r:id="rId23"/>
    <p:sldId id="272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0064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dev/event_time.html" TargetMode="External"/><Relationship Id="rId4" Type="http://schemas.openxmlformats.org/officeDocument/2006/relationships/hyperlink" Target="https://ci.apache.org/projects/flink/flink-docs-release-1.2/dev/event_timestamps_watermarks.html" TargetMode="External"/><Relationship Id="rId5" Type="http://schemas.openxmlformats.org/officeDocument/2006/relationships/hyperlink" Target="https://ci.apache.org/projects/flink/flink-docs-release-1.2/dev/windows.html" TargetMode="External"/><Relationship Id="rId6" Type="http://schemas.openxmlformats.org/officeDocument/2006/relationships/hyperlink" Target="http://flink.apache.org/news/2015/12/04/Introducing-windows.html" TargetMode="External"/><Relationship Id="rId7" Type="http://schemas.openxmlformats.org/officeDocument/2006/relationships/hyperlink" Target="http://data-artisans.com/how-apache-flink-enables-new-streaming-applications-part-1/" TargetMode="External"/><Relationship Id="rId8" Type="http://schemas.openxmlformats.org/officeDocument/2006/relationships/hyperlink" Target="https://www.mapr.com/blog/essential-guide-streaming-first-processing-apache-flink" TargetMode="External"/><Relationship Id="rId9" Type="http://schemas.openxmlformats.org/officeDocument/2006/relationships/hyperlink" Target="http://data-artisans.com/session-windowing-in-flink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&amp; Time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"/>
          </a:p>
        </p:txBody>
      </p:sp>
      <p:sp>
        <p:nvSpPr>
          <p:cNvPr id="159" name="Shape 159"/>
          <p:cNvSpPr txBox="1"/>
          <p:nvPr/>
        </p:nvSpPr>
        <p:spPr>
          <a:xfrm>
            <a:off x="457200" y="1452684"/>
            <a:ext cx="8229600" cy="362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4AD91"/>
              </a:buClr>
              <a:buSzPct val="25000"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DataStream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input =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nput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(“key”)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MyWastefulFunction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buClr>
                <a:srgbClr val="34AD91"/>
              </a:buClr>
              <a:buSzPct val="25000"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291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with a WindowFunction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9860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75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275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MyWastefulFunction</a:t>
            </a: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 b="1" i="0" u="none" strike="noStrike" cap="non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75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75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75" b="0" i="0" u="none" strike="noStrike" cap="none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275" b="0" i="0" u="none" strike="noStrike" cap="non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input 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</a:t>
            </a: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Long, Integer&gt;, </a:t>
            </a: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 b="0" i="0" u="none" strike="noStrike" cap="none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275" b="0" i="0" u="none" strike="noStrike" cap="non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output 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                  </a:t>
            </a:r>
            <a:r>
              <a:rPr lang="en" sz="1275" b="0" i="0" u="none" strike="noStrike" cap="non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                   </a:t>
            </a:r>
            <a:r>
              <a:rPr lang="en" sz="1275" b="0" i="0" u="none" strike="noStrike" cap="non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75" b="0" i="0" u="none" strike="noStrike" cap="non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275" b="0" i="0" u="none" strike="noStrike" cap="non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275" b="0" i="0" u="none" strike="noStrike" cap="non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b="0" i="0" u="none" strike="noStrike" cap="non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75" b="1" i="0" u="none" strike="noStrike" cap="non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75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275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 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key, </a:t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 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window, </a:t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Iterable&lt;</a:t>
            </a:r>
            <a:r>
              <a:rPr lang="en-US" sz="1275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Collector&lt;Tuple3&lt;</a:t>
            </a: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Long, Integer&gt;&gt; out) {</a:t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1275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75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275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5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 b="1" i="0" u="none" strike="noStrike" cap="non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75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if (e.f1 &gt; max) max = e.f1;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75" b="0" i="0" u="none" strike="noStrike" cap="non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75" b="1" i="0" u="none" strike="noStrike" cap="non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Tuple1&lt;String&gt;key).f0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window.getEnd(), </a:t>
            </a:r>
            <a:r>
              <a:rPr lang="en-US" sz="1275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75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75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" dirty="0"/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"/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"/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"/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"/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(&lt;key selector&gt;)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(&lt;window assigner&gt;)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.reduce(new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new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implements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reduce(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r1.value() &gt; r2.value() ? r2 : r1;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implements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apply(String key,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minReadings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out)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minReadings.iterator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window.getStart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min));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" dirty="0"/>
          </a:p>
        </p:txBody>
      </p:sp>
      <p:sp>
        <p:nvSpPr>
          <p:cNvPr id="241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7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8, 3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9</a:t>
            </a: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"/>
          </a:p>
        </p:txBody>
      </p:sp>
      <p:sp>
        <p:nvSpPr>
          <p:cNvPr id="9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1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8, 3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, 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8, 3</a:t>
            </a: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50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"/>
          </a:p>
        </p:txBody>
      </p:sp>
      <p:sp>
        <p:nvSpPr>
          <p:cNvPr id="274" name="Shape 274"/>
          <p:cNvSpPr/>
          <p:nvPr/>
        </p:nvSpPr>
        <p:spPr>
          <a:xfrm>
            <a:off x="6498217" y="3272027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45067" y="410617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14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Windowed Streams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reduce(reduceFunction)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functional reduce function to the window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sng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fold(initialVal, foldFunction)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sngStrike" cap="none" dirty="0">
                <a:solidFill>
                  <a:schemeClr val="dk1"/>
                </a:solidFill>
                <a:sym typeface="Calibri"/>
              </a:rPr>
              <a:t>Apply a functional fold function with a specified initial value to the window</a:t>
            </a:r>
          </a:p>
          <a:p>
            <a:pPr marL="342900" marR="0" lvl="0" indent="-342900" algn="l" rtl="0">
              <a:spcBef>
                <a:spcPts val="28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functions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16666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others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endParaRPr sz="186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flexible, low-level window assignment scheme that can be used to implement custom windowing behaviors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useful if you explicitly specify triggering, otherwise nothing will happen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lang="en" sz="248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lang="en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part of the API requires a good understanding of the windowing mechanism!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Time Explicitly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1380694" y="2136610"/>
            <a:ext cx="6392090" cy="3136719"/>
            <a:chOff x="342287" y="1161296"/>
            <a:chExt cx="4726117" cy="2319196"/>
          </a:xfrm>
        </p:grpSpPr>
        <p:sp>
          <p:nvSpPr>
            <p:cNvPr id="312" name="Shape 312"/>
            <p:cNvSpPr/>
            <p:nvPr/>
          </p:nvSpPr>
          <p:spPr>
            <a:xfrm>
              <a:off x="1837609" y="1697211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837609" y="2434547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568822" y="2168140"/>
              <a:ext cx="563127" cy="683393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672703" y="1519147"/>
              <a:ext cx="360947" cy="529388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342287" y="1230546"/>
              <a:ext cx="1005487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84333" y="1230546"/>
              <a:ext cx="1036113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94943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936501" y="1161296"/>
              <a:ext cx="841737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3791419" y="1161296"/>
              <a:ext cx="1132493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94943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154950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154950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92110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207641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392110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4207641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287416" y="1690207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287416" y="2442726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1938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193800" y="2525953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 flipH="1">
              <a:off x="1193800" y="1938602"/>
              <a:ext cx="542925" cy="50412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2562225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2562225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1837436" y="1707383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837436" y="2454446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35814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3581400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3581400" y="1809318"/>
              <a:ext cx="573549" cy="60471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 flipH="1">
              <a:off x="3581400" y="1938603"/>
              <a:ext cx="542925" cy="56579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412308" y="2986087"/>
              <a:ext cx="184653" cy="184653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4240818" y="2986087"/>
              <a:ext cx="184653" cy="184653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3020609" y="2986084"/>
              <a:ext cx="184653" cy="184653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3152550" y="3070883"/>
              <a:ext cx="707064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66650" y="3070883"/>
              <a:ext cx="496059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290339" y="3002615"/>
              <a:ext cx="778066" cy="4778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128785" y="1530629"/>
              <a:ext cx="1443213" cy="122672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rot="10800000" flipH="1">
              <a:off x="715879" y="2730909"/>
              <a:ext cx="129548" cy="25893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 rot="10800000" flipH="1">
              <a:off x="3303744" y="2652155"/>
              <a:ext cx="64774" cy="3248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4331781" y="2615339"/>
              <a:ext cx="148021" cy="3707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</p:grp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 Processing Time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"/>
          </a:p>
        </p:txBody>
      </p:sp>
      <p:sp>
        <p:nvSpPr>
          <p:cNvPr id="389" name="Shape 389"/>
          <p:cNvSpPr/>
          <p:nvPr/>
        </p:nvSpPr>
        <p:spPr>
          <a:xfrm>
            <a:off x="622079" y="4084114"/>
            <a:ext cx="82288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0" name="Shape 390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1977</a:t>
            </a:r>
          </a:p>
        </p:txBody>
      </p:sp>
      <p:sp>
        <p:nvSpPr>
          <p:cNvPr id="391" name="Shape 391"/>
          <p:cNvSpPr/>
          <p:nvPr/>
        </p:nvSpPr>
        <p:spPr>
          <a:xfrm>
            <a:off x="174275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1980</a:t>
            </a:r>
          </a:p>
        </p:txBody>
      </p:sp>
      <p:sp>
        <p:nvSpPr>
          <p:cNvPr id="392" name="Shape 392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</a:p>
        </p:txBody>
      </p:sp>
      <p:sp>
        <p:nvSpPr>
          <p:cNvPr id="393" name="Shape 393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</a:p>
        </p:txBody>
      </p:sp>
      <p:sp>
        <p:nvSpPr>
          <p:cNvPr id="395" name="Shape 395"/>
          <p:cNvSpPr/>
          <p:nvPr/>
        </p:nvSpPr>
        <p:spPr>
          <a:xfrm>
            <a:off x="64958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</a:p>
        </p:txBody>
      </p:sp>
      <p:sp>
        <p:nvSpPr>
          <p:cNvPr id="396" name="Shape 396"/>
          <p:cNvSpPr/>
          <p:nvPr/>
        </p:nvSpPr>
        <p:spPr>
          <a:xfrm>
            <a:off x="77162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397" name="Shape 397"/>
          <p:cNvSpPr/>
          <p:nvPr/>
        </p:nvSpPr>
        <p:spPr>
          <a:xfrm rot="10800000" flipH="1">
            <a:off x="991079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8" name="Shape 398"/>
          <p:cNvSpPr/>
          <p:nvPr/>
        </p:nvSpPr>
        <p:spPr>
          <a:xfrm>
            <a:off x="355319" y="3322714"/>
            <a:ext cx="1270440" cy="577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Hope</a:t>
            </a:r>
          </a:p>
        </p:txBody>
      </p:sp>
      <p:sp>
        <p:nvSpPr>
          <p:cNvPr id="399" name="Shape 399"/>
          <p:cNvSpPr/>
          <p:nvPr/>
        </p:nvSpPr>
        <p:spPr>
          <a:xfrm rot="10800000" flipH="1">
            <a:off x="2110319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0" name="Shape 400"/>
          <p:cNvSpPr/>
          <p:nvPr/>
        </p:nvSpPr>
        <p:spPr>
          <a:xfrm>
            <a:off x="1490040" y="3107434"/>
            <a:ext cx="128124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Strikes Back</a:t>
            </a:r>
          </a:p>
        </p:txBody>
      </p:sp>
      <p:sp>
        <p:nvSpPr>
          <p:cNvPr id="401" name="Shape 401"/>
          <p:cNvSpPr/>
          <p:nvPr/>
        </p:nvSpPr>
        <p:spPr>
          <a:xfrm>
            <a:off x="2693159" y="3107434"/>
            <a:ext cx="125820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Jedi</a:t>
            </a:r>
          </a:p>
        </p:txBody>
      </p:sp>
      <p:sp>
        <p:nvSpPr>
          <p:cNvPr id="402" name="Shape 402"/>
          <p:cNvSpPr/>
          <p:nvPr/>
        </p:nvSpPr>
        <p:spPr>
          <a:xfrm rot="10800000" flipH="1">
            <a:off x="3294360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3" name="Shape 403"/>
          <p:cNvSpPr/>
          <p:nvPr/>
        </p:nvSpPr>
        <p:spPr>
          <a:xfrm>
            <a:off x="3863880" y="3107434"/>
            <a:ext cx="1363319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Phantom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Menace</a:t>
            </a:r>
          </a:p>
        </p:txBody>
      </p:sp>
      <p:sp>
        <p:nvSpPr>
          <p:cNvPr id="404" name="Shape 404"/>
          <p:cNvSpPr/>
          <p:nvPr/>
        </p:nvSpPr>
        <p:spPr>
          <a:xfrm rot="10800000" flipH="1">
            <a:off x="45075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5" name="Shape 405"/>
          <p:cNvSpPr/>
          <p:nvPr/>
        </p:nvSpPr>
        <p:spPr>
          <a:xfrm>
            <a:off x="5183280" y="3118234"/>
            <a:ext cx="116676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Clones</a:t>
            </a:r>
          </a:p>
        </p:txBody>
      </p:sp>
      <p:sp>
        <p:nvSpPr>
          <p:cNvPr id="406" name="Shape 406"/>
          <p:cNvSpPr/>
          <p:nvPr/>
        </p:nvSpPr>
        <p:spPr>
          <a:xfrm rot="10800000" flipH="1">
            <a:off x="57999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7" name="Shape 407"/>
          <p:cNvSpPr/>
          <p:nvPr/>
        </p:nvSpPr>
        <p:spPr>
          <a:xfrm>
            <a:off x="6265439" y="3107434"/>
            <a:ext cx="125208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Revenge of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Sith</a:t>
            </a:r>
          </a:p>
        </p:txBody>
      </p:sp>
      <p:sp>
        <p:nvSpPr>
          <p:cNvPr id="408" name="Shape 408"/>
          <p:cNvSpPr/>
          <p:nvPr/>
        </p:nvSpPr>
        <p:spPr>
          <a:xfrm rot="10800000" flipH="1">
            <a:off x="6876000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9" name="Shape 409"/>
          <p:cNvSpPr/>
          <p:nvPr/>
        </p:nvSpPr>
        <p:spPr>
          <a:xfrm>
            <a:off x="7424639" y="3118234"/>
            <a:ext cx="134352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Awakens</a:t>
            </a:r>
          </a:p>
        </p:txBody>
      </p:sp>
      <p:sp>
        <p:nvSpPr>
          <p:cNvPr id="410" name="Shape 410"/>
          <p:cNvSpPr/>
          <p:nvPr/>
        </p:nvSpPr>
        <p:spPr>
          <a:xfrm rot="10800000" flipH="1">
            <a:off x="8096760" y="38958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11" name="Shape 411"/>
          <p:cNvSpPr/>
          <p:nvPr/>
        </p:nvSpPr>
        <p:spPr>
          <a:xfrm rot="-5400000">
            <a:off x="4527000" y="-130796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-5400000" flipH="1">
            <a:off x="4527720" y="82683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56480" y="2254234"/>
            <a:ext cx="3120479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9759" y="5159794"/>
            <a:ext cx="35535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079" y="1850315"/>
            <a:ext cx="1338120" cy="8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StreamTimeCharacteristic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StreamExecutionEnvironment env 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marR="0" lvl="0" indent="0" algn="l" rtl="0">
              <a:spcBef>
                <a:spcPts val="3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StreamExecutionEnvironment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env.setStreamTimeCharacteristic(TimeCharacteristic.IngestionTime);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env.setStreamTimeCharacteristic(TimeCharacteristic.ProcessingTime);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Event Time has Consequences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working with event time, Flink needs to know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extract the timestamp from a stream element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enough event time has elapsed that a time window should be triggered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DataStreams are different from aggregations on DataSets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infinite stream</a:t>
            </a:r>
          </a:p>
          <a:p>
            <a: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DataStream aggregations make sense on windowed streams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subset of stream elements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 mark th</a:t>
            </a:r>
            <a:r>
              <a:rPr lang="en-US" sz="2400" dirty="0" smtClean="0"/>
              <a:t>e progress of event time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data stream and carry a timestamp; they are crucial for handling out-of-order events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Watermark(t)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declaration that all events with a </a:t>
            </a:r>
            <a:r>
              <a:rPr lang="en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&lt; t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occurred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"/>
          </a:p>
        </p:txBody>
      </p:sp>
      <p:pic>
        <p:nvPicPr>
          <p:cNvPr id="439" name="Shape 439" descr="watermarks.png"/>
          <p:cNvPicPr preferRelativeResize="0"/>
          <p:nvPr/>
        </p:nvPicPr>
        <p:blipFill rotWithShape="1">
          <a:blip r:embed="rId3">
            <a:alphaModFix/>
          </a:blip>
          <a:srcRect l="491" t="1" r="1812" b="-1"/>
          <a:stretch/>
        </p:blipFill>
        <p:spPr>
          <a:xfrm>
            <a:off x="1035888" y="3876130"/>
            <a:ext cx="7219767" cy="224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lang="en" sz="288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Timestamp Assigners / Watermark Generators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DataStream&lt;MyEvent&gt; stream = …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6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DataStream&lt;MyEvent&gt; withTimestampsAndWatermarks = stream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8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b="0" i="0" u="none" strike="noStrike" cap="non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withTimestampsAndWatermarks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.keyBy(...)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lang="e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.addSink(...);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lang="en" sz="29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Timestamp Assigners / Watermark Generators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Char char="▪"/>
            </a:pPr>
            <a:r>
              <a:rPr lang="en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different types of timestamp extractors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Char char="▪"/>
            </a:pPr>
            <a:r>
              <a:rPr lang="en" sz="296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BoundedOutOfOrdernessTimestampExtractor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Char char="•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Periodically emits watermarks that lag a fixed amount of time behind the max timestamp seen so far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Char char="•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use, subclass and implement</a:t>
            </a:r>
            <a:b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50" b="0" i="0" u="none" strike="noStrike" cap="none" dirty="0">
                <a:solidFill>
                  <a:srgbClr val="353833"/>
                </a:solidFill>
                <a:latin typeface="Consolas"/>
                <a:ea typeface="Consolas"/>
                <a:cs typeface="Consolas"/>
                <a:sym typeface="Consolas"/>
              </a:rPr>
              <a:t>public abstract long extractTimestamp(T element)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34AD91"/>
              </a:buClr>
              <a:buSzPct val="97941"/>
              <a:buFont typeface="Noto Sans Symbols"/>
              <a:buNone/>
            </a:pPr>
            <a:endParaRPr sz="166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Char char="•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b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50" b="0" i="0" u="none" strike="noStrike" cap="none" dirty="0">
                <a:solidFill>
                  <a:srgbClr val="353833"/>
                </a:solidFill>
                <a:latin typeface="Consolas"/>
                <a:ea typeface="Consolas"/>
                <a:cs typeface="Consolas"/>
                <a:sym typeface="Consolas"/>
              </a:rPr>
              <a:t>public BoundedOutOfOrdernessTimestampExtractor(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70"/>
              </a:spcBef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rgbClr val="353833"/>
                </a:solidFill>
                <a:latin typeface="Consolas"/>
                <a:ea typeface="Consolas"/>
                <a:cs typeface="Consolas"/>
                <a:sym typeface="Consolas"/>
              </a:rPr>
              <a:t>     Time maxOutOfOrderness)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101818"/>
            </a:pPr>
            <a:r>
              <a:rPr lang="en-US" sz="2000" i="1" dirty="0" smtClean="0"/>
              <a:t>The </a:t>
            </a:r>
            <a:r>
              <a:rPr lang="en-US" sz="2000" i="1" dirty="0"/>
              <a:t>Dataflow Model: A Practical Approach to Balancing Correctness, Latency, and Cost in Massive-Scale, Unbounded, Out-of-Order Data </a:t>
            </a:r>
            <a:r>
              <a:rPr lang="en-US" sz="2000" i="1" dirty="0" smtClean="0"/>
              <a:t>Processing</a:t>
            </a:r>
          </a:p>
          <a:p>
            <a:pPr marL="400050" lvl="1" indent="0">
              <a:spcBef>
                <a:spcPts val="0"/>
              </a:spcBef>
              <a:buSzPct val="101818"/>
              <a:buNone/>
            </a:pPr>
            <a:r>
              <a:rPr lang="en-US" sz="1400" dirty="0" smtClean="0"/>
              <a:t>https://</a:t>
            </a:r>
            <a:r>
              <a:rPr lang="en-US" sz="1400" dirty="0" err="1" smtClean="0"/>
              <a:t>research.google.com</a:t>
            </a:r>
            <a:r>
              <a:rPr lang="en-US" sz="1400" dirty="0" smtClean="0"/>
              <a:t>/pubs/pub43864.html</a:t>
            </a:r>
            <a:endParaRPr lang="en-US" sz="1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endParaRPr lang="en-US" sz="2240"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lang="en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3"/>
              </a:rPr>
              <a:t>https://ci.apache.org/projects/flink/flink-docs-release-1.2/dev/event_time.html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4"/>
              </a:rPr>
              <a:t>https://ci.apache.org/projects/flink/flink-docs-release-1.2/dev/event_timestamps_watermarks.html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5"/>
              </a:rPr>
              <a:t>https://ci.apache.org/projects/flink/flink-docs-release-1.2/dev/windows.html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None/>
            </a:pPr>
            <a:endParaRPr sz="22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http://flink.apache.org/news/2015/12/04/Introducing-windows.html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http://data-artisans.com/how-apache-flink-enables-new-streaming-applications-part-1/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https://www.mapr.com/blog/essential-guide-streaming-first-processing-apache-flink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http://data-artisans.com/session-windowing-in-flink/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 Windows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762" y="1434245"/>
            <a:ext cx="7354630" cy="542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Aligned, fixed length, non-overlapping windows.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 descr="Windows in Flin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669" y="1245063"/>
            <a:ext cx="7483913" cy="561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Windows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"/>
          </a:p>
        </p:txBody>
      </p:sp>
      <p:sp>
        <p:nvSpPr>
          <p:cNvPr id="123" name="Shape 123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Aligned, fixed length, overlapping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30" name="Shape 130" descr="Screen Shot 2016-08-28 at 18.52.37 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"/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229600" cy="3964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18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       / keyed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vs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non-keyed windows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indow(</a:t>
            </a:r>
            <a:r>
              <a:rPr lang="mr-I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		   / “Assigner”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.trigger(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	   / each Assigner has a default Trigger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.evictor(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          / default: no Evictor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800" dirty="0" err="1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allowedLateness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()   / default: zero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.reduce/apply()      / the window function</a:t>
            </a:r>
            <a:endParaRPr lang="en"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endParaRPr sz="18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  <a:r>
              <a:rPr lang="en" sz="203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r>
              <a:rPr lang="en" sz="203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r>
              <a:rPr lang="en" sz="203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lang="en" sz="222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3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Non-keyed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indowAll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0">
              <a:buClr>
                <a:srgbClr val="34AD9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10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939</Words>
  <Application>Microsoft Macintosh PowerPoint</Application>
  <PresentationFormat>On-screen Show (4:3)</PresentationFormat>
  <Paragraphs>281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Windows and Aggregates</vt:lpstr>
      <vt:lpstr>Windows</vt:lpstr>
      <vt:lpstr>Tumbling Windows</vt:lpstr>
      <vt:lpstr>Sliding Windows</vt:lpstr>
      <vt:lpstr>Session Windows</vt:lpstr>
      <vt:lpstr>Specifying Windowing</vt:lpstr>
      <vt:lpstr>Predefined Keyed Windows</vt:lpstr>
      <vt:lpstr>Non-keyed Windows</vt:lpstr>
      <vt:lpstr>Aggregations on Windowed Streams</vt:lpstr>
      <vt:lpstr>Aggregation with a WindowFunction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Incremental Window Aggregation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Operations on Windowed Streams</vt:lpstr>
      <vt:lpstr>Custom window logic</vt:lpstr>
      <vt:lpstr>Handling Time Explicitly</vt:lpstr>
      <vt:lpstr>Different Notions of Time</vt:lpstr>
      <vt:lpstr>Event Time vs Processing Time</vt:lpstr>
      <vt:lpstr>Setting the StreamTimeCharacteristic</vt:lpstr>
      <vt:lpstr>Choosing Event Time has Consequences</vt:lpstr>
      <vt:lpstr>Watermarks</vt:lpstr>
      <vt:lpstr>Timestamp Assigners / Watermark Generators</vt:lpstr>
      <vt:lpstr>Timestamp Assigners / Watermark Generators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10</cp:revision>
  <dcterms:modified xsi:type="dcterms:W3CDTF">2017-02-27T13:39:50Z</dcterms:modified>
</cp:coreProperties>
</file>