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28"/>
  </p:notesMasterIdLst>
  <p:sldIdLst>
    <p:sldId id="256" r:id="rId5"/>
    <p:sldId id="257" r:id="rId6"/>
    <p:sldId id="280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81" r:id="rId21"/>
    <p:sldId id="282" r:id="rId22"/>
    <p:sldId id="283" r:id="rId23"/>
    <p:sldId id="284" r:id="rId24"/>
    <p:sldId id="285" r:id="rId25"/>
    <p:sldId id="286" r:id="rId26"/>
    <p:sldId id="287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4586"/>
  </p:normalViewPr>
  <p:slideViewPr>
    <p:cSldViewPr snapToGrid="0" snapToObjects="1">
      <p:cViewPr>
        <p:scale>
          <a:sx n="110" d="100"/>
          <a:sy n="110" d="100"/>
        </p:scale>
        <p:origin x="1768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775051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520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0628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113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074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3839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843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2145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511" y="4400258"/>
            <a:ext cx="5486975" cy="3600581"/>
          </a:xfrm>
          <a:prstGeom prst="rect">
            <a:avLst/>
          </a:prstGeom>
          <a:noFill/>
          <a:ln>
            <a:noFill/>
          </a:ln>
        </p:spPr>
        <p:txBody>
          <a:bodyPr lIns="81350" tIns="81350" rIns="81350" bIns="8135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812730" y="1151930"/>
            <a:ext cx="5518547" cy="2321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812730" y="3536160"/>
            <a:ext cx="5518547" cy="7947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1270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2540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3810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5080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40963" y="6324303"/>
            <a:ext cx="327813" cy="4004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"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457200" y="274680"/>
            <a:ext cx="7474320" cy="416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3"/>
          </p:nvPr>
        </p:nvSpPr>
        <p:spPr>
          <a:xfrm>
            <a:off x="4674239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3"/>
          </p:nvPr>
        </p:nvSpPr>
        <p:spPr>
          <a:xfrm>
            <a:off x="4674239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3"/>
          </p:nvPr>
        </p:nvSpPr>
        <p:spPr>
          <a:xfrm>
            <a:off x="457200" y="390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2"/>
          </p:nvPr>
        </p:nvSpPr>
        <p:spPr>
          <a:xfrm>
            <a:off x="457200" y="390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3"/>
          </p:nvPr>
        </p:nvSpPr>
        <p:spPr>
          <a:xfrm>
            <a:off x="4674239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4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7080" y="1473840"/>
            <a:ext cx="5829120" cy="465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7080" y="1473840"/>
            <a:ext cx="5829120" cy="465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ubTitle" idx="1"/>
          </p:nvPr>
        </p:nvSpPr>
        <p:spPr>
          <a:xfrm>
            <a:off x="457200" y="274680"/>
            <a:ext cx="7474320" cy="416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2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3"/>
          </p:nvPr>
        </p:nvSpPr>
        <p:spPr>
          <a:xfrm>
            <a:off x="4674239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3"/>
          </p:nvPr>
        </p:nvSpPr>
        <p:spPr>
          <a:xfrm>
            <a:off x="4674239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3"/>
          </p:nvPr>
        </p:nvSpPr>
        <p:spPr>
          <a:xfrm>
            <a:off x="457200" y="390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457200" y="390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3"/>
          </p:nvPr>
        </p:nvSpPr>
        <p:spPr>
          <a:xfrm>
            <a:off x="4674239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4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body" idx="2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7080" y="1473840"/>
            <a:ext cx="5829120" cy="465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7080" y="1473840"/>
            <a:ext cx="5829120" cy="465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34AD9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4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34AD91"/>
              </a:buClr>
              <a:buFont typeface="Noto Sans Symbols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34AD9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82666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34AD91"/>
              </a:buClr>
              <a:buSzPct val="1000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34AD9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Shape 67" descr="avatar_emerald_20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22838" y="382257"/>
            <a:ext cx="663960" cy="660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Shape 68"/>
          <p:cNvCxnSpPr/>
          <p:nvPr/>
        </p:nvCxnSpPr>
        <p:spPr>
          <a:xfrm>
            <a:off x="457200" y="1173044"/>
            <a:ext cx="8229600" cy="0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535750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subTitle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subTitle" idx="1"/>
          </p:nvPr>
        </p:nvSpPr>
        <p:spPr>
          <a:xfrm>
            <a:off x="457200" y="274680"/>
            <a:ext cx="7474320" cy="41648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2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3"/>
          </p:nvPr>
        </p:nvSpPr>
        <p:spPr>
          <a:xfrm>
            <a:off x="4674239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 Content and 2 Conten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3"/>
          </p:nvPr>
        </p:nvSpPr>
        <p:spPr>
          <a:xfrm>
            <a:off x="4674239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, 2 Content over Conten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3"/>
          </p:nvPr>
        </p:nvSpPr>
        <p:spPr>
          <a:xfrm>
            <a:off x="457200" y="390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2"/>
          </p:nvPr>
        </p:nvSpPr>
        <p:spPr>
          <a:xfrm>
            <a:off x="457200" y="3904200"/>
            <a:ext cx="8229239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, 4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2"/>
          </p:nvPr>
        </p:nvSpPr>
        <p:spPr>
          <a:xfrm>
            <a:off x="4674239" y="147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3"/>
          </p:nvPr>
        </p:nvSpPr>
        <p:spPr>
          <a:xfrm>
            <a:off x="4674239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4"/>
          </p:nvPr>
        </p:nvSpPr>
        <p:spPr>
          <a:xfrm>
            <a:off x="457200" y="3904200"/>
            <a:ext cx="4015800" cy="2218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2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7080" y="1473840"/>
            <a:ext cx="5829120" cy="4651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7080" y="1473840"/>
            <a:ext cx="5829120" cy="465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1E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45720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ftr" idx="11"/>
          </p:nvPr>
        </p:nvSpPr>
        <p:spPr>
          <a:xfrm>
            <a:off x="3124080" y="6356519"/>
            <a:ext cx="2895120" cy="364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022960" y="382319"/>
            <a:ext cx="663479" cy="660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Shape 108"/>
          <p:cNvCxnSpPr/>
          <p:nvPr/>
        </p:nvCxnSpPr>
        <p:spPr>
          <a:xfrm>
            <a:off x="457200" y="1172879"/>
            <a:ext cx="8229600" cy="359"/>
          </a:xfrm>
          <a:prstGeom prst="straightConnector1">
            <a:avLst/>
          </a:prstGeom>
          <a:noFill/>
          <a:ln w="25400" cap="flat" cmpd="sng">
            <a:solidFill>
              <a:srgbClr val="34AD9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647"/>
              </a:srgbClr>
            </a:outerShdw>
          </a:effectLst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700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D9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dt" idx="10"/>
          </p:nvPr>
        </p:nvSpPr>
        <p:spPr>
          <a:xfrm>
            <a:off x="45720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i.apache.org/projects/flink/flink-docs-release-1.2/dev/cluster_execution.html#linking-with-modules-not-contained-in-the-binary-distribu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i.apache.org/projects/flink/flink-docs-release-1.2/dev/connectors/kafka.html#using-kafka-timestamps-and-flink-event-time-in-kafka-010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895" y="3670028"/>
            <a:ext cx="2594350" cy="257170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/>
          <p:nvPr/>
        </p:nvSpPr>
        <p:spPr>
          <a:xfrm>
            <a:off x="1357204" y="719535"/>
            <a:ext cx="6429591" cy="1996693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5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DataStream API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Connectors</a:t>
            </a:r>
          </a:p>
        </p:txBody>
      </p:sp>
      <p:sp>
        <p:nvSpPr>
          <p:cNvPr id="212" name="Shape 212"/>
          <p:cNvSpPr/>
          <p:nvPr/>
        </p:nvSpPr>
        <p:spPr>
          <a:xfrm>
            <a:off x="4301985" y="4275871"/>
            <a:ext cx="4338600" cy="617400"/>
          </a:xfrm>
          <a:prstGeom prst="rect">
            <a:avLst/>
          </a:prstGeom>
          <a:noFill/>
          <a:ln>
            <a:noFill/>
          </a:ln>
        </p:spPr>
        <p:txBody>
          <a:bodyPr lIns="28550" tIns="28550" rIns="28550" bIns="285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Apache Flink® Training</a:t>
            </a: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/>
            </a:r>
            <a:br>
              <a:rPr lang="en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</a:br>
            <a:endParaRPr lang="en" sz="2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0240" y="4783107"/>
            <a:ext cx="3202199" cy="5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4980295" y="5475925"/>
            <a:ext cx="2982000" cy="1015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v1.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19.06</a:t>
            </a:r>
            <a:r>
              <a:rPr lang="en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.201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328679" y="1474200"/>
            <a:ext cx="8442913" cy="488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560" marR="0" lvl="0" indent="-45756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Keep in mind that programs are </a:t>
            </a:r>
            <a:r>
              <a:rPr lang="en" sz="3200" b="0" strike="noStrike">
                <a:solidFill>
                  <a:srgbClr val="34AD91"/>
                </a:solidFill>
                <a:latin typeface="Calibri"/>
                <a:ea typeface="Calibri"/>
                <a:cs typeface="Calibri"/>
                <a:sym typeface="Calibri"/>
              </a:rPr>
              <a:t>lazily executed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DataStream&lt;T&gt; result;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i="1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nothing happens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result.writeToSocket(</a:t>
            </a:r>
            <a:r>
              <a:rPr lang="en" sz="20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i="1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nothing happens</a:t>
            </a:r>
            <a:br>
              <a:rPr lang="en" sz="2000" b="0" i="1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result.writeAsText("/path/to/file", "\n", "|");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i="1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Execution really starts here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env.</a:t>
            </a:r>
            <a:r>
              <a:rPr lang="en" sz="20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</a:t>
            </a: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bundled Connectors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Linking with the Unbundled Connectors 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 that many of the available streaming connectors are not bundled with </a:t>
            </a:r>
            <a:r>
              <a:rPr lang="en" sz="2800" b="0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by default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prevents dependency clashes with your code</a:t>
            </a:r>
          </a:p>
          <a:p>
            <a:pPr marL="360" marR="0" lvl="0" indent="-36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use these modules, you can either</a:t>
            </a:r>
          </a:p>
          <a:p>
            <a:pPr marL="800280" marR="0" lvl="1" indent="-343079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 the JAR files into the lib folder of each </a:t>
            </a:r>
            <a:r>
              <a:rPr lang="en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TaskManager</a:t>
            </a:r>
            <a:endParaRPr lang="en"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280" marR="0" lvl="1" indent="-343079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package them with your code (recommended)</a:t>
            </a:r>
          </a:p>
          <a:p>
            <a:pPr marL="800280" marR="0" lvl="1" indent="-343079" algn="l" rtl="0">
              <a:spcBef>
                <a:spcPts val="0"/>
              </a:spcBef>
              <a:buClr>
                <a:srgbClr val="34AD91"/>
              </a:buClr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Docs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6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</a:t>
            </a:r>
            <a:r>
              <a:rPr lang="en" sz="1600" u="sng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ci.apache.org/projects/flink/flink-docs-release-1.</a:t>
            </a:r>
            <a:r>
              <a:rPr lang="en-US" sz="1600" u="sng" dirty="0" smtClean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3/dev/linking.html</a:t>
            </a:r>
            <a:endParaRPr lang="en" sz="1600" u="sng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Connecting to Apache Kafka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Kafka and Flink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“Apache Kafka is a distributed, partitioned, replicated commit log service”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Kafka maintains feeds of messages in categories called topics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 can read a Kafka topic to produce a DataStream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write a DataStream to a Kafka topic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 coordinates with Kafka to provide recovery in the case of failures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Reading Data from Kafka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457200" y="1474200"/>
            <a:ext cx="8229239" cy="4962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8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a DataStream source from a Kafka topic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buNone/>
            </a:pPr>
            <a:endParaRPr sz="18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Properties props = </a:t>
            </a:r>
            <a:r>
              <a:rPr lang="en" sz="1800" b="1" strike="noStrike" dirty="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Properties();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props.setProperty(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"zookeeper.connect"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"localhost:2181"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props.setProperty(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"bootstrap.servers"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"localhost:9092"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props.setProperty(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"group.id"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"myGroup"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 strike="noStrike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create a data source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data= env.addSource(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1" strike="noStrike" dirty="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    new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FlinkKafkaConsumer0</a:t>
            </a:r>
            <a:r>
              <a:rPr lang="en-US" sz="18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8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&lt;String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  <a:b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"myTopic"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               </a:t>
            </a:r>
            <a:r>
              <a:rPr lang="en" sz="18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Kafka topic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 b="1" dirty="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SimpleStringSchema()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deserialization schema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props)                    </a:t>
            </a:r>
            <a:r>
              <a:rPr lang="en" sz="18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Consumer config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Writing Data to Kafka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3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a Kafka sink to a DataStream by providing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broker address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topic name</a:t>
            </a:r>
          </a:p>
          <a:p>
            <a:pPr marL="743040" marR="0" lvl="1" indent="-28584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serialization schema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aStream = …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aStream.addSink(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 strike="noStrike" dirty="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	 new </a:t>
            </a:r>
            <a:r>
              <a:rPr lang="en" sz="180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FlinkKafkaProducer0</a:t>
            </a:r>
            <a:r>
              <a:rPr lang="en-US" sz="180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80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&lt;String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&gt;(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lang="en" sz="18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localhost:9092</a:t>
            </a:r>
            <a:r>
              <a:rPr lang="en" sz="18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       </a:t>
            </a:r>
            <a:r>
              <a:rPr lang="en-US" sz="18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0" strike="noStrike" dirty="0" smtClean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800" b="0" strike="noStrike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default local broker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 </a:t>
            </a:r>
            <a:r>
              <a:rPr lang="en" sz="18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 b="1" strike="noStrike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myTopic</a:t>
            </a:r>
            <a:r>
              <a:rPr lang="en" sz="18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 b="0" strike="no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              </a:t>
            </a:r>
            <a:r>
              <a:rPr lang="en-US" sz="18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 smtClean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" sz="1800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Kafka </a:t>
            </a:r>
            <a:r>
              <a:rPr lang="en" sz="1800" dirty="0" smtClean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topic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n-US" sz="1800" b="1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 strike="noStrike" dirty="0" smtClean="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8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SimpleStringSchema()) </a:t>
            </a:r>
            <a:r>
              <a:rPr lang="en" sz="1800" dirty="0" smtClean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// serialization schema</a:t>
            </a:r>
          </a:p>
          <a:p>
            <a:pPr marL="45720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 b="0" strike="noStrike" dirty="0" smtClean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lang="en" sz="1800" b="0" strike="no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dirty="0" smtClean="0">
                <a:latin typeface="Calibri"/>
                <a:ea typeface="Calibri"/>
                <a:cs typeface="Calibri"/>
                <a:sym typeface="Calibri"/>
              </a:rPr>
              <a:t>When are </a:t>
            </a:r>
            <a:r>
              <a:rPr lang="en-US" sz="36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Kafka offsets committed</a:t>
            </a:r>
            <a:r>
              <a:rPr lang="en-US" sz="3600" dirty="0" smtClean="0">
                <a:latin typeface="Calibri"/>
                <a:ea typeface="Calibri"/>
                <a:cs typeface="Calibri"/>
                <a:sym typeface="Calibri"/>
              </a:rPr>
              <a:t>?</a:t>
            </a:r>
            <a:endParaRPr lang="en" sz="36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lvl="0" indent="-343080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800" b="0" strike="noStrik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-US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strike="noStrik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checkpointing</a:t>
            </a:r>
            <a:r>
              <a:rPr lang="en-US" sz="28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disabled, then 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the Properties </a:t>
            </a:r>
            <a:r>
              <a:rPr lang="en-US" sz="2800" dirty="0" err="1" smtClean="0">
                <a:latin typeface="Calibri"/>
                <a:ea typeface="Calibri"/>
                <a:cs typeface="Calibri"/>
                <a:sym typeface="Calibri"/>
              </a:rPr>
              <a:t>auto.commit.enable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800" dirty="0" err="1" smtClean="0">
                <a:latin typeface="Calibri"/>
                <a:ea typeface="Calibri"/>
                <a:cs typeface="Calibri"/>
                <a:sym typeface="Calibri"/>
              </a:rPr>
              <a:t>auto.commit.interval.ms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 control this behavior</a:t>
            </a:r>
            <a:endParaRPr lang="en" sz="2800" b="0" strike="noStrik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en-US" sz="2800" dirty="0" err="1" smtClean="0">
                <a:latin typeface="Calibri"/>
                <a:ea typeface="Calibri"/>
                <a:cs typeface="Calibri"/>
                <a:sym typeface="Calibri"/>
              </a:rPr>
              <a:t>checkpointing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 is enabled, then the </a:t>
            </a:r>
            <a:r>
              <a:rPr lang="en-US" sz="2800" dirty="0" err="1" smtClean="0">
                <a:latin typeface="Calibri"/>
                <a:ea typeface="Calibri"/>
                <a:cs typeface="Calibri"/>
                <a:sym typeface="Calibri"/>
              </a:rPr>
              <a:t>autocommit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 Properties are ignored, and </a:t>
            </a:r>
            <a:r>
              <a:rPr lang="en-US" sz="2800" dirty="0" err="1" smtClean="0">
                <a:latin typeface="Calibri"/>
                <a:ea typeface="Calibri"/>
                <a:cs typeface="Calibri"/>
                <a:sym typeface="Calibri"/>
              </a:rPr>
              <a:t>Flink</a:t>
            </a:r>
            <a:r>
              <a:rPr lang="en-US" sz="2800" dirty="0" smtClean="0">
                <a:latin typeface="Calibri"/>
                <a:ea typeface="Calibri"/>
                <a:cs typeface="Calibri"/>
                <a:sym typeface="Calibri"/>
              </a:rPr>
              <a:t> commits the offsets whenever a checkpoint is completed</a:t>
            </a:r>
            <a:endParaRPr lang="en" sz="2800" b="0" strike="noStrik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3222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Kafka timestamps</a:t>
            </a:r>
            <a:endParaRPr lang="en" sz="36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lvl="0" indent="-343080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  <a:sym typeface="Calibri"/>
              </a:rPr>
              <a:t>S</a:t>
            </a:r>
            <a:r>
              <a:rPr lang="en-US" sz="2800" b="0" strike="noStrike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ince Kafka 0.10, Kafka messages can carry timestamps</a:t>
            </a:r>
            <a:endParaRPr lang="en" sz="2800" b="0" strike="noStrike" dirty="0" smtClean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0" strike="noStrik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  <a:p>
            <a:pPr marL="343080" lvl="0" indent="-343080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800" dirty="0" err="1" smtClean="0">
                <a:latin typeface="Calibri" charset="0"/>
                <a:ea typeface="Calibri" charset="0"/>
                <a:cs typeface="Calibri" charset="0"/>
                <a:sym typeface="Calibri"/>
              </a:rPr>
              <a:t>Flink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  <a:sym typeface="Calibri"/>
              </a:rPr>
              <a:t>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  <a:sym typeface="Calibri"/>
              </a:rPr>
              <a:t>can use these 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  <a:sym typeface="Calibri"/>
              </a:rPr>
              <a:t>timestamps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  <a:sym typeface="Calibri"/>
              </a:rPr>
              <a:t>; see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  <a:sym typeface="Calibri"/>
                <a:hlinkClick r:id="rId3"/>
              </a:rPr>
              <a:t>https://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  <a:sym typeface="Calibri"/>
                <a:hlinkClick r:id="rId3"/>
              </a:rPr>
              <a:t>ci.apache.org/projects/flink/flink-docs-release-1.2/dev/connectors/kafka.html#using-kafka-timestamps-and-flink-event-time-in-kafka-010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  <a:sym typeface="Calibri"/>
              </a:rPr>
              <a:t> for details</a:t>
            </a:r>
          </a:p>
          <a:p>
            <a:pPr marL="343080" lvl="0" indent="-343080">
              <a:buClr>
                <a:srgbClr val="34AD91"/>
              </a:buClr>
              <a:buSzPct val="100000"/>
              <a:buFont typeface="Noto Sans Symbols"/>
              <a:buChar char="▪"/>
            </a:pPr>
            <a:endParaRPr lang="en-US" sz="2800" b="0" strike="noStrik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  <a:p>
            <a:pPr marL="343080" lvl="0" indent="-343080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  <a:sym typeface="Calibri"/>
              </a:rPr>
              <a:t>You will still need to arrange for watermarks to be emitted</a:t>
            </a:r>
            <a:endParaRPr sz="2800" b="0" strike="noStrik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5757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" sz="4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Fault </a:t>
            </a:r>
            <a:r>
              <a:rPr lang="en" sz="4000" b="1" i="0" u="none" strike="noStrike" cap="none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Tolerance</a:t>
            </a:r>
            <a:endParaRPr lang="en" sz="4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34AD91"/>
              </a:buClr>
              <a:buSzPct val="25000"/>
              <a:buFont typeface="Noto Sans Symbols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673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Streaming Connectors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57200" y="1474199"/>
            <a:ext cx="8229239" cy="49831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1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data sources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Collections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Sockets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Filesystem</a:t>
            </a:r>
            <a:endParaRPr lang="en"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1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Queuing </a:t>
            </a:r>
            <a:r>
              <a:rPr lang="en" sz="2000" b="1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systems (sources and sinks)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Apache Kafka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 Kinesis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RabbitMQ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Apache NiFi</a:t>
            </a:r>
          </a:p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1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stores (sinks)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Rolling files (HDFS, S3, …)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Elasticsearch</a:t>
            </a:r>
          </a:p>
          <a:p>
            <a:pPr marL="882900" marR="0" lvl="1" indent="-349500" algn="l" rtl="0">
              <a:spcBef>
                <a:spcPts val="0"/>
              </a:spcBef>
              <a:buClr>
                <a:srgbClr val="34AD91"/>
              </a:buClr>
              <a:buSzPct val="75000"/>
              <a:buFont typeface="Arial"/>
              <a:buChar char="•"/>
            </a:pPr>
            <a:r>
              <a:rPr lang="en" sz="2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Cassandra</a:t>
            </a:r>
          </a:p>
          <a:p>
            <a:pPr marL="425700" lvl="0" indent="-349500">
              <a:buClr>
                <a:srgbClr val="34AD91"/>
              </a:buClr>
              <a:buSzPct val="75000"/>
              <a:buFont typeface="Noto Sans Symbols"/>
              <a:buChar char="▪"/>
            </a:pP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2000" b="1" strike="noStrik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ustom </a:t>
            </a:r>
            <a:r>
              <a:rPr lang="en" sz="2000" b="1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connectors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 Tolerance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080" marR="0" lvl="0" indent="-34308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happens if a worker thread goes down?</a:t>
            </a:r>
          </a:p>
          <a:p>
            <a:pPr marL="343080" marR="0" lvl="0" indent="-34308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Flink supports different guarantee levels for failure recovery:</a:t>
            </a:r>
          </a:p>
          <a:p>
            <a:pPr marL="343080" marR="0" lvl="0" indent="-34308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Exactly once</a:t>
            </a:r>
          </a:p>
          <a:p>
            <a:pPr marL="743130" marR="0" lvl="1" indent="-349429" algn="l" rtl="0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event affects the declared state of a program exactly once.</a:t>
            </a:r>
          </a:p>
          <a:p>
            <a:pPr marL="743130" marR="0" lvl="1" indent="-349429" algn="l" rtl="0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This does </a:t>
            </a:r>
            <a:r>
              <a:rPr lang="en" sz="20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mean that events are processed exactly once!</a:t>
            </a:r>
          </a:p>
          <a:p>
            <a:pPr marL="343080" marR="0" lvl="0" indent="-34308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least once</a:t>
            </a:r>
          </a:p>
          <a:p>
            <a:pPr marL="743130" marR="0" lvl="1" indent="-349429" algn="l" rtl="0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event affects the declared state of a program at least once</a:t>
            </a:r>
          </a:p>
          <a:p>
            <a:pPr marL="343080" marR="0" lvl="0" indent="-343080" algn="l" rtl="0">
              <a:spcBef>
                <a:spcPts val="24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080" marR="0" lvl="0" indent="-34308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Deactivated / None / At most once</a:t>
            </a:r>
          </a:p>
          <a:p>
            <a:pPr marL="743130" marR="0" lvl="1" indent="-349429" algn="l" rtl="0">
              <a:spcBef>
                <a:spcPts val="40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state is lost in case of a failure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338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&amp; Sink Requirements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474375"/>
            <a:ext cx="8229600" cy="4651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“Exactly once” &amp; “at least once” guarantees require replayable sources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must be replayed in case of a failure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“End-to-End exactly once” guarantees require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Transactional sinks, or</a:t>
            </a:r>
          </a:p>
          <a:p>
            <a:pPr marL="742950" marR="0" lvl="1" indent="-285750" algn="l" rtl="0">
              <a:spcBef>
                <a:spcPts val="400"/>
              </a:spcBef>
              <a:buClr>
                <a:srgbClr val="34AD91"/>
              </a:buClr>
              <a:buSzPct val="100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Idempotent writes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958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Guarantees of Data Sources</a:t>
            </a:r>
          </a:p>
        </p:txBody>
      </p:sp>
      <p:graphicFrame>
        <p:nvGraphicFramePr>
          <p:cNvPr id="162" name="Shape 162"/>
          <p:cNvGraphicFramePr/>
          <p:nvPr>
            <p:extLst>
              <p:ext uri="{D42A27DB-BD31-4B8C-83A1-F6EECF244321}">
                <p14:modId xmlns:p14="http://schemas.microsoft.com/office/powerpoint/2010/main" val="1158812978"/>
              </p:ext>
            </p:extLst>
          </p:nvPr>
        </p:nvGraphicFramePr>
        <p:xfrm>
          <a:off x="457200" y="1483924"/>
          <a:ext cx="8223850" cy="259595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766875"/>
                <a:gridCol w="44569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u="none" strike="noStrike" cap="none" dirty="0"/>
                        <a:t>Source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Guarantee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/>
                        <a:t>Apache Kafka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/>
                        <a:t>AWS Kinesis Streams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 err="1"/>
                        <a:t>RabbitMQ</a:t>
                      </a:r>
                      <a:endParaRPr lang="en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None (v 0.10) / Exactly once (v 1.0)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/>
                        <a:t>Collections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/>
                        <a:t>Files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/>
                        <a:t>Sockets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/>
                        <a:t>None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730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474684" cy="89840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Guarantees of Data Sinks</a:t>
            </a:r>
          </a:p>
        </p:txBody>
      </p:sp>
      <p:graphicFrame>
        <p:nvGraphicFramePr>
          <p:cNvPr id="170" name="Shape 170"/>
          <p:cNvGraphicFramePr/>
          <p:nvPr>
            <p:extLst>
              <p:ext uri="{D42A27DB-BD31-4B8C-83A1-F6EECF244321}">
                <p14:modId xmlns:p14="http://schemas.microsoft.com/office/powerpoint/2010/main" val="1480671735"/>
              </p:ext>
            </p:extLst>
          </p:nvPr>
        </p:nvGraphicFramePr>
        <p:xfrm>
          <a:off x="457200" y="1474787"/>
          <a:ext cx="8223850" cy="37085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454975"/>
                <a:gridCol w="47688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/>
                        <a:t>Sink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Guarantee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HDFS rolling sink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Exactly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Cassandra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/>
                        <a:t>Exactly once </a:t>
                      </a:r>
                      <a:r>
                        <a:rPr lang="en" sz="1800" dirty="0" smtClean="0"/>
                        <a:t>for </a:t>
                      </a:r>
                      <a:r>
                        <a:rPr lang="en" sz="1800" dirty="0"/>
                        <a:t>idempotent </a:t>
                      </a:r>
                      <a:r>
                        <a:rPr lang="en" sz="1800" dirty="0" smtClean="0"/>
                        <a:t>updates</a:t>
                      </a:r>
                      <a:endParaRPr lang="en" sz="1800" dirty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/>
                        <a:t>Elasticsearch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smtClean="0"/>
                        <a:t>Exactly once for idempotent</a:t>
                      </a:r>
                      <a:r>
                        <a:rPr lang="en-US" sz="1800" baseline="0" dirty="0" smtClean="0"/>
                        <a:t> indexing</a:t>
                      </a:r>
                      <a:endParaRPr lang="en" sz="1800" dirty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/>
                        <a:t>Kafka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" sz="1800" dirty="0" smtClean="0"/>
                        <a:t>At least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AWS Kinesis Streams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At least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File sinks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At least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Socket sinks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At least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Standard output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At least once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/>
                        <a:t>Redis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800" dirty="0"/>
                        <a:t>At least once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44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b="0" strike="noStrik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Add’l</a:t>
            </a:r>
            <a:r>
              <a:rPr lang="en-US" sz="3600" b="0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connectors in Apache </a:t>
            </a:r>
            <a:r>
              <a:rPr lang="en-US" sz="3600" b="0" strike="noStrik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Bahir</a:t>
            </a:r>
            <a:endParaRPr lang="en" sz="36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457200" y="1474199"/>
            <a:ext cx="8229239" cy="49831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3260" indent="-343260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000" b="1" dirty="0" err="1">
                <a:latin typeface="Calibri"/>
                <a:ea typeface="Calibri"/>
                <a:cs typeface="Calibri"/>
                <a:sym typeface="Calibri"/>
              </a:rPr>
              <a:t>Netty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 (source</a:t>
            </a: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3260" indent="-343260">
              <a:buClr>
                <a:srgbClr val="34AD91"/>
              </a:buClr>
              <a:buSzPct val="100000"/>
              <a:buFont typeface="Noto Sans Symbols"/>
              <a:buChar char="▪"/>
            </a:pPr>
            <a:endParaRPr lang="en" sz="2000" b="1" dirty="0">
              <a:latin typeface="Calibri"/>
              <a:ea typeface="Calibri"/>
              <a:cs typeface="Calibri"/>
              <a:sym typeface="Calibri"/>
            </a:endParaRPr>
          </a:p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000" b="1" strike="noStrik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ActiveMQ</a:t>
            </a:r>
            <a:r>
              <a:rPr lang="en-US" sz="2000" b="1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(source and sink)</a:t>
            </a:r>
            <a:endParaRPr lang="en" sz="2000" b="1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endParaRPr lang="en-US" sz="2000" b="1" strike="noStrik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000" b="1" strike="noStrik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Akka</a:t>
            </a:r>
            <a:r>
              <a:rPr lang="en-US" sz="2000" b="1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(sink)</a:t>
            </a:r>
            <a:endParaRPr lang="en" sz="2000" b="1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000" b="1" strike="noStrik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lume (sink)</a:t>
            </a:r>
          </a:p>
          <a:p>
            <a:pPr marL="343260" indent="-343260"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-US" sz="2000" b="1" dirty="0" err="1" smtClean="0">
                <a:latin typeface="Calibri"/>
                <a:ea typeface="Calibri"/>
                <a:cs typeface="Calibri"/>
                <a:sym typeface="Calibri"/>
              </a:rPr>
              <a:t>Redis</a:t>
            </a: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sink)</a:t>
            </a:r>
          </a:p>
          <a:p>
            <a:pPr marL="343260" marR="0" lvl="0" indent="-343260" algn="l" rtl="0"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endParaRPr lang="en-US" sz="2000" b="1" strike="noStrik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63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/>
        </p:nvSpPr>
        <p:spPr>
          <a:xfrm>
            <a:off x="722160" y="4406760"/>
            <a:ext cx="7772039" cy="13618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Basic Connectors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722160" y="2906640"/>
            <a:ext cx="7772039" cy="14997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</a:t>
            </a:r>
            <a:r>
              <a:rPr lang="en" sz="4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 Sources: Collections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457200" y="1287720"/>
            <a:ext cx="8229239" cy="48517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	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StreamExecutionEnvironment.</a:t>
            </a:r>
            <a:r>
              <a:rPr lang="en" sz="1800" b="0" i="1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8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6D6D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read from elements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names =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env.fromElements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"Some"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"Example"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"Strings"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6D6D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// read from Java collection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List&lt;String&gt; list = new ArrayList&lt;String&gt;();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list.add(</a:t>
            </a:r>
            <a:r>
              <a:rPr lang="en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"Some"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list.add(</a:t>
            </a:r>
            <a:r>
              <a:rPr lang="en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"Example"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list.add(</a:t>
            </a:r>
            <a:r>
              <a:rPr lang="en" sz="1800" b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"Strings"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names = </a:t>
            </a:r>
            <a:r>
              <a:rPr lang="en" sz="1800" b="0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env.fromCollection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(list);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457200" y="274680"/>
            <a:ext cx="7404479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Data Sources: Sockets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457200" y="1287720"/>
            <a:ext cx="8229239" cy="48880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StreamExecutionEnvironment.</a:t>
            </a:r>
            <a:r>
              <a:rPr lang="en" sz="2000" b="0" i="1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 b="0" i="1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read text socket from port</a:t>
            </a:r>
            <a:br>
              <a:rPr lang="en" sz="2000" b="0" i="1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socketLines = env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.socketTextStream(</a:t>
            </a:r>
            <a:r>
              <a:rPr lang="en" sz="2000" b="1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"localhost"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 b="0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9999</a:t>
            </a:r>
            <a: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20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20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457200" y="274680"/>
            <a:ext cx="7404479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Data Sources: Files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457200" y="1287720"/>
            <a:ext cx="8229239" cy="48880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StreamExecutionEnvironment.</a:t>
            </a:r>
            <a:r>
              <a:rPr lang="en" sz="1800" b="0" i="1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8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lines = env.readTextFile("file:///path");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lines =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env.readFile(inputFormat, "file:///path");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457200" y="274680"/>
            <a:ext cx="7404479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3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Sources: Monitored Files &amp; Directories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457200" y="1287720"/>
            <a:ext cx="8229239" cy="40498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StreamExecutionEnvironment env =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StreamExecutionEnvironment.</a:t>
            </a:r>
            <a:r>
              <a:rPr lang="en" sz="1800" b="0" i="1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getExecutionEnvironment</a:t>
            </a:r>
            <a: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en" sz="1800" b="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800" b="0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b="0" i="1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monitor directory, checking for new files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 every 100 milliseconds</a:t>
            </a:r>
            <a:br>
              <a:rPr lang="en" sz="1800"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TextInputFormat format = new TextInputFormat(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new org.apache.flink.core.fs.Path("file:///tmp/dir/"));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DataStream&lt;String&gt; inputStream = env.readFile(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format,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"file:///tmp/dir/",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FileProcessingMode.PROCESS_CONTINUOUSLY,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100,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FilePathFilter.createDefaultFilter());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457200" y="5724507"/>
            <a:ext cx="822923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you modify a file (e.g. by appending to it), its entire contents will be reprocessed! This will break exactly-once semantics.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/>
        </p:nvSpPr>
        <p:spPr>
          <a:xfrm>
            <a:off x="457200" y="274680"/>
            <a:ext cx="7474320" cy="89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4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Data Sinks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457200" y="1474200"/>
            <a:ext cx="8229239" cy="46515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Print to the standard output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stream.print()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8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as text file using toString()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stream.writeAsText(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/path/to/file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as CSV file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stream.writeAsCsv(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/path/to/file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2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2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Emit to socket</a:t>
            </a:r>
          </a:p>
          <a:p>
            <a:pPr marL="343080" marR="0" lvl="0" indent="-343080" algn="l" rtl="0">
              <a:lnSpc>
                <a:spcPct val="100000"/>
              </a:lnSpc>
              <a:spcBef>
                <a:spcPts val="0"/>
              </a:spcBef>
              <a:buClr>
                <a:srgbClr val="34AD91"/>
              </a:buClr>
              <a:buSzPct val="100000"/>
              <a:buFont typeface="Noto Sans Symbols"/>
              <a:buChar char="▪"/>
            </a:pPr>
            <a:r>
              <a:rPr lang="en" sz="2000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stream.writeToSocket(host, port, SerializationSchema)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32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6553080" y="6356519"/>
            <a:ext cx="2133360" cy="3646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" sz="1200" b="0" strike="noStrike">
              <a:solidFill>
                <a:srgbClr val="8B8B8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16037</TotalTime>
  <Words>709</Words>
  <Application>Microsoft Macintosh PowerPoint</Application>
  <PresentationFormat>On-screen Show (4:3)</PresentationFormat>
  <Paragraphs>230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Avenir</vt:lpstr>
      <vt:lpstr>Calibri</vt:lpstr>
      <vt:lpstr>Consolas</vt:lpstr>
      <vt:lpstr>Helvetica Neue</vt:lpstr>
      <vt:lpstr>Noto Sans Symbols</vt:lpstr>
      <vt:lpstr>Arial</vt:lpstr>
      <vt:lpstr>simple-light-2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Fault Tolerance</vt:lpstr>
      <vt:lpstr>Fault Tolerance</vt:lpstr>
      <vt:lpstr>Source &amp; Sink Requirements</vt:lpstr>
      <vt:lpstr>Guarantees of Data Sources</vt:lpstr>
      <vt:lpstr>Guarantees of Data Sinks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Anderson</cp:lastModifiedBy>
  <cp:revision>15</cp:revision>
  <cp:lastPrinted>2017-06-08T13:57:22Z</cp:lastPrinted>
  <dcterms:modified xsi:type="dcterms:W3CDTF">2017-06-19T15:47:39Z</dcterms:modified>
</cp:coreProperties>
</file>