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8" r:id="rId2"/>
    <p:sldId id="259" r:id="rId3"/>
    <p:sldId id="268" r:id="rId4"/>
    <p:sldId id="266" r:id="rId5"/>
    <p:sldId id="267" r:id="rId6"/>
    <p:sldId id="269" r:id="rId7"/>
    <p:sldId id="275" r:id="rId8"/>
    <p:sldId id="277" r:id="rId9"/>
    <p:sldId id="264" r:id="rId10"/>
    <p:sldId id="260" r:id="rId11"/>
    <p:sldId id="286" r:id="rId12"/>
    <p:sldId id="297" r:id="rId13"/>
    <p:sldId id="290" r:id="rId14"/>
    <p:sldId id="296" r:id="rId15"/>
    <p:sldId id="298" r:id="rId16"/>
    <p:sldId id="289" r:id="rId17"/>
    <p:sldId id="299" r:id="rId18"/>
    <p:sldId id="274" r:id="rId19"/>
    <p:sldId id="265" r:id="rId20"/>
    <p:sldId id="261" r:id="rId21"/>
    <p:sldId id="305" r:id="rId22"/>
    <p:sldId id="291" r:id="rId23"/>
    <p:sldId id="292" r:id="rId24"/>
    <p:sldId id="293" r:id="rId25"/>
    <p:sldId id="294" r:id="rId26"/>
    <p:sldId id="278" r:id="rId27"/>
    <p:sldId id="279" r:id="rId28"/>
    <p:sldId id="280" r:id="rId29"/>
    <p:sldId id="281" r:id="rId30"/>
    <p:sldId id="283" r:id="rId31"/>
    <p:sldId id="300" r:id="rId32"/>
    <p:sldId id="302" r:id="rId33"/>
    <p:sldId id="301" r:id="rId34"/>
    <p:sldId id="303" r:id="rId35"/>
    <p:sldId id="304" r:id="rId36"/>
    <p:sldId id="28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1B5"/>
    <a:srgbClr val="28896D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1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26/05/15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6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0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Flink Program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Just the concepts, no code!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Data </a:t>
            </a:r>
            <a:r>
              <a:rPr lang="en-US" dirty="0"/>
              <a:t>flows, DAGs</a:t>
            </a:r>
          </a:p>
          <a:p>
            <a:pPr fontAlgn="base"/>
            <a:r>
              <a:rPr lang="en-US" dirty="0" err="1" smtClean="0"/>
              <a:t>DataSet</a:t>
            </a:r>
            <a:r>
              <a:rPr lang="en-US" dirty="0" smtClean="0"/>
              <a:t> </a:t>
            </a:r>
            <a:r>
              <a:rPr lang="en-US" dirty="0"/>
              <a:t>/ DataStream</a:t>
            </a:r>
          </a:p>
          <a:p>
            <a:pPr fontAlgn="base"/>
            <a:r>
              <a:rPr lang="en-US" dirty="0"/>
              <a:t>Transformations</a:t>
            </a:r>
          </a:p>
          <a:p>
            <a:pPr fontAlgn="base"/>
            <a:r>
              <a:rPr lang="en-US" dirty="0"/>
              <a:t>Sources + </a:t>
            </a:r>
            <a:r>
              <a:rPr lang="en-US" dirty="0" smtClean="0"/>
              <a:t>Sinks</a:t>
            </a:r>
          </a:p>
          <a:p>
            <a:pPr fontAlgn="base"/>
            <a:r>
              <a:rPr lang="en-US" dirty="0" smtClean="0"/>
              <a:t>Parallelism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57200" y="3445652"/>
            <a:ext cx="8327290" cy="701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overview-stack-0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7172"/>
            <a:ext cx="8164059" cy="41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0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941132"/>
          </a:xfrm>
        </p:spPr>
        <p:txBody>
          <a:bodyPr/>
          <a:lstStyle/>
          <a:p>
            <a:r>
              <a:rPr lang="en-US" dirty="0" smtClean="0"/>
              <a:t>Used for Batch Processing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17" idx="3"/>
            <a:endCxn id="7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7" idx="6"/>
            <a:endCxn id="10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548859" y="3358482"/>
            <a:ext cx="6492791" cy="42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Example: Map and Reduce operation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11" idx="6"/>
            <a:endCxn id="28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733673"/>
              </p:ext>
            </p:extLst>
          </p:nvPr>
        </p:nvGraphicFramePr>
        <p:xfrm>
          <a:off x="694136" y="3905912"/>
          <a:ext cx="65126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  <a:gridCol w="325633"/>
              </a:tblGrid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sp>
        <p:nvSpPr>
          <p:cNvPr id="44" name="Isosceles Triangle 43"/>
          <p:cNvSpPr/>
          <p:nvPr/>
        </p:nvSpPr>
        <p:spPr>
          <a:xfrm>
            <a:off x="2088737" y="4225813"/>
            <a:ext cx="497331" cy="461788"/>
          </a:xfrm>
          <a:prstGeom prst="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Triangle 44"/>
          <p:cNvSpPr/>
          <p:nvPr/>
        </p:nvSpPr>
        <p:spPr>
          <a:xfrm>
            <a:off x="2759630" y="4383145"/>
            <a:ext cx="452926" cy="461788"/>
          </a:xfrm>
          <a:prstGeom prst="rt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/>
          <p:cNvSpPr/>
          <p:nvPr/>
        </p:nvSpPr>
        <p:spPr>
          <a:xfrm rot="17737841">
            <a:off x="2187785" y="4738366"/>
            <a:ext cx="364117" cy="399624"/>
          </a:xfrm>
          <a:prstGeom prst="rt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23228" y="411047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5602942" y="4182503"/>
            <a:ext cx="301951" cy="304456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02942" y="4586176"/>
            <a:ext cx="719354" cy="344810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49118" y="4256065"/>
            <a:ext cx="803722" cy="230894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06877" y="4100368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638815" y="5578778"/>
            <a:ext cx="754915" cy="641917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24990"/>
              </p:ext>
            </p:extLst>
          </p:nvPr>
        </p:nvGraphicFramePr>
        <p:xfrm>
          <a:off x="6310733" y="5533175"/>
          <a:ext cx="325633" cy="8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</a:tblGrid>
              <a:tr h="3331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1608869" y="4554391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71735" y="4544396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982020" y="4554389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041650" y="4544398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995327" y="5094995"/>
            <a:ext cx="0" cy="366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926198" y="5958845"/>
            <a:ext cx="389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4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757"/>
            <a:ext cx="7474685" cy="898406"/>
          </a:xfrm>
        </p:spPr>
        <p:txBody>
          <a:bodyPr/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33" y="1252363"/>
            <a:ext cx="8229600" cy="6036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Scale out arbitrarily by setting the parallelism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52041" y="2094825"/>
            <a:ext cx="6210854" cy="630673"/>
            <a:chOff x="552041" y="2308942"/>
            <a:chExt cx="7930498" cy="888059"/>
          </a:xfrm>
        </p:grpSpPr>
        <p:sp>
          <p:nvSpPr>
            <p:cNvPr id="5" name="Oval 4"/>
            <p:cNvSpPr/>
            <p:nvPr/>
          </p:nvSpPr>
          <p:spPr>
            <a:xfrm>
              <a:off x="2297822" y="2308944"/>
              <a:ext cx="914734" cy="888056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6406" y="2308943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Operation</a:t>
              </a:r>
              <a:endParaRPr lang="en-US" sz="11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721632" y="2308942"/>
              <a:ext cx="914734" cy="888056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cxnSp>
          <p:nvCxnSpPr>
            <p:cNvPr id="8" name="Straight Arrow Connector 7"/>
            <p:cNvCxnSpPr>
              <a:stCxn id="9" idx="3"/>
              <a:endCxn id="5" idx="2"/>
            </p:cNvCxnSpPr>
            <p:nvPr/>
          </p:nvCxnSpPr>
          <p:spPr>
            <a:xfrm>
              <a:off x="1528941" y="2752970"/>
              <a:ext cx="768881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52041" y="2308942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Source</a:t>
              </a:r>
              <a:endParaRPr lang="en-US" sz="1100" dirty="0"/>
            </a:p>
          </p:txBody>
        </p:sp>
        <p:cxnSp>
          <p:nvCxnSpPr>
            <p:cNvPr id="10" name="Straight Arrow Connector 9"/>
            <p:cNvCxnSpPr>
              <a:stCxn id="5" idx="6"/>
              <a:endCxn id="6" idx="1"/>
            </p:cNvCxnSpPr>
            <p:nvPr/>
          </p:nvCxnSpPr>
          <p:spPr>
            <a:xfrm flipV="1">
              <a:off x="3212556" y="2752971"/>
              <a:ext cx="78385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73306" y="2752968"/>
              <a:ext cx="748326" cy="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505639" y="2308946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Sink</a:t>
              </a:r>
              <a:endParaRPr lang="en-US" sz="1100" dirty="0"/>
            </a:p>
          </p:txBody>
        </p:sp>
        <p:cxnSp>
          <p:nvCxnSpPr>
            <p:cNvPr id="13" name="Straight Arrow Connector 12"/>
            <p:cNvCxnSpPr>
              <a:stCxn id="7" idx="6"/>
              <a:endCxn id="12" idx="1"/>
            </p:cNvCxnSpPr>
            <p:nvPr/>
          </p:nvCxnSpPr>
          <p:spPr>
            <a:xfrm>
              <a:off x="6636366" y="2752970"/>
              <a:ext cx="869273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931885" y="3206410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2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552041" y="2954442"/>
            <a:ext cx="6345494" cy="770529"/>
            <a:chOff x="552041" y="3094301"/>
            <a:chExt cx="6345494" cy="770529"/>
          </a:xfrm>
        </p:grpSpPr>
        <p:grpSp>
          <p:nvGrpSpPr>
            <p:cNvPr id="47" name="Group 46"/>
            <p:cNvGrpSpPr/>
            <p:nvPr/>
          </p:nvGrpSpPr>
          <p:grpSpPr>
            <a:xfrm>
              <a:off x="686681" y="3094301"/>
              <a:ext cx="6210854" cy="630673"/>
              <a:chOff x="732509" y="3945823"/>
              <a:chExt cx="7930498" cy="888059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41" name="Straight Arrow Connector 40"/>
              <p:cNvCxnSpPr>
                <a:stCxn id="42" idx="3"/>
                <a:endCxn id="38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43" name="Straight Arrow Connector 42"/>
              <p:cNvCxnSpPr>
                <a:stCxn id="38" idx="6"/>
                <a:endCxn id="39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46" name="Straight Arrow Connector 45"/>
              <p:cNvCxnSpPr>
                <a:stCxn id="40" idx="6"/>
                <a:endCxn id="45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552041" y="3234157"/>
              <a:ext cx="6210854" cy="630673"/>
              <a:chOff x="552041" y="2308942"/>
              <a:chExt cx="7930498" cy="88805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53" name="Straight Arrow Connector 52"/>
              <p:cNvCxnSpPr>
                <a:stCxn id="54" idx="3"/>
                <a:endCxn id="50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55" name="Straight Arrow Connector 54"/>
              <p:cNvCxnSpPr>
                <a:stCxn id="50" idx="6"/>
                <a:endCxn id="51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58" name="Straight Arrow Connector 57"/>
              <p:cNvCxnSpPr>
                <a:stCxn id="52" idx="6"/>
                <a:endCxn id="57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Box 68"/>
          <p:cNvSpPr txBox="1"/>
          <p:nvPr/>
        </p:nvSpPr>
        <p:spPr>
          <a:xfrm>
            <a:off x="7931885" y="4218652"/>
            <a:ext cx="49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4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52041" y="3932412"/>
            <a:ext cx="6581001" cy="1018399"/>
            <a:chOff x="516113" y="4189798"/>
            <a:chExt cx="6581001" cy="1018399"/>
          </a:xfrm>
        </p:grpSpPr>
        <p:grpSp>
          <p:nvGrpSpPr>
            <p:cNvPr id="100" name="Group 99"/>
            <p:cNvGrpSpPr/>
            <p:nvPr/>
          </p:nvGrpSpPr>
          <p:grpSpPr>
            <a:xfrm>
              <a:off x="886260" y="4189798"/>
              <a:ext cx="6210854" cy="630673"/>
              <a:chOff x="732509" y="3945823"/>
              <a:chExt cx="7930498" cy="888059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04" name="Straight Arrow Connector 103"/>
              <p:cNvCxnSpPr>
                <a:stCxn id="105" idx="3"/>
                <a:endCxn id="10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06" name="Straight Arrow Connector 105"/>
              <p:cNvCxnSpPr>
                <a:stCxn id="101" idx="6"/>
                <a:endCxn id="10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09" name="Straight Arrow Connector 108"/>
              <p:cNvCxnSpPr>
                <a:stCxn id="103" idx="6"/>
                <a:endCxn id="10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778265" y="4320138"/>
              <a:ext cx="6210854" cy="630673"/>
              <a:chOff x="732509" y="3945823"/>
              <a:chExt cx="7930498" cy="888059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74" name="Straight Arrow Connector 73"/>
              <p:cNvCxnSpPr>
                <a:stCxn id="75" idx="3"/>
                <a:endCxn id="7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76" name="Straight Arrow Connector 75"/>
              <p:cNvCxnSpPr>
                <a:stCxn id="71" idx="6"/>
                <a:endCxn id="7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79" name="Straight Arrow Connector 78"/>
              <p:cNvCxnSpPr>
                <a:stCxn id="73" idx="6"/>
                <a:endCxn id="7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642642" y="4455578"/>
              <a:ext cx="6210854" cy="630673"/>
              <a:chOff x="732509" y="3945823"/>
              <a:chExt cx="7930498" cy="888059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84" name="Straight Arrow Connector 83"/>
              <p:cNvCxnSpPr>
                <a:stCxn id="85" idx="3"/>
                <a:endCxn id="8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 8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86" name="Straight Arrow Connector 85"/>
              <p:cNvCxnSpPr>
                <a:stCxn id="81" idx="6"/>
                <a:endCxn id="8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89" name="Straight Arrow Connector 88"/>
              <p:cNvCxnSpPr>
                <a:stCxn id="83" idx="6"/>
                <a:endCxn id="8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516113" y="4577524"/>
              <a:ext cx="6210854" cy="630673"/>
              <a:chOff x="552041" y="2308942"/>
              <a:chExt cx="7930498" cy="888059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94" name="Straight Arrow Connector 93"/>
              <p:cNvCxnSpPr>
                <a:stCxn id="95" idx="3"/>
                <a:endCxn id="91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96" name="Straight Arrow Connector 95"/>
              <p:cNvCxnSpPr>
                <a:stCxn id="91" idx="6"/>
                <a:endCxn id="92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99" name="Straight Arrow Connector 98"/>
              <p:cNvCxnSpPr>
                <a:stCxn id="93" idx="6"/>
                <a:endCxn id="98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TextBox 110"/>
          <p:cNvSpPr txBox="1"/>
          <p:nvPr/>
        </p:nvSpPr>
        <p:spPr>
          <a:xfrm>
            <a:off x="7931885" y="5569108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8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547898" y="5128428"/>
            <a:ext cx="6915220" cy="1382737"/>
            <a:chOff x="289889" y="5422312"/>
            <a:chExt cx="6915220" cy="1382737"/>
          </a:xfrm>
        </p:grpSpPr>
        <p:grpSp>
          <p:nvGrpSpPr>
            <p:cNvPr id="152" name="Group 151"/>
            <p:cNvGrpSpPr/>
            <p:nvPr/>
          </p:nvGrpSpPr>
          <p:grpSpPr>
            <a:xfrm>
              <a:off x="994255" y="5422312"/>
              <a:ext cx="6210854" cy="630673"/>
              <a:chOff x="732509" y="3945823"/>
              <a:chExt cx="7930498" cy="888059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56" name="Straight Arrow Connector 155"/>
              <p:cNvCxnSpPr>
                <a:stCxn id="157" idx="3"/>
                <a:endCxn id="15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58" name="Straight Arrow Connector 157"/>
              <p:cNvCxnSpPr>
                <a:stCxn id="153" idx="6"/>
                <a:endCxn id="15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61" name="Straight Arrow Connector 160"/>
              <p:cNvCxnSpPr>
                <a:stCxn id="155" idx="6"/>
                <a:endCxn id="16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886260" y="5552652"/>
              <a:ext cx="6210854" cy="630673"/>
              <a:chOff x="732509" y="3945823"/>
              <a:chExt cx="7930498" cy="888059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66" name="Straight Arrow Connector 165"/>
              <p:cNvCxnSpPr>
                <a:stCxn id="167" idx="3"/>
                <a:endCxn id="16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68" name="Straight Arrow Connector 167"/>
              <p:cNvCxnSpPr>
                <a:stCxn id="163" idx="6"/>
                <a:endCxn id="16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71" name="Straight Arrow Connector 170"/>
              <p:cNvCxnSpPr>
                <a:stCxn id="165" idx="6"/>
                <a:endCxn id="17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50637" y="5688092"/>
              <a:ext cx="6210854" cy="630673"/>
              <a:chOff x="732509" y="3945823"/>
              <a:chExt cx="7930498" cy="888059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76" name="Straight Arrow Connector 175"/>
              <p:cNvCxnSpPr>
                <a:stCxn id="177" idx="3"/>
                <a:endCxn id="17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78" name="Straight Arrow Connector 177"/>
              <p:cNvCxnSpPr>
                <a:stCxn id="173" idx="6"/>
                <a:endCxn id="17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81" name="Straight Arrow Connector 180"/>
              <p:cNvCxnSpPr>
                <a:stCxn id="175" idx="6"/>
                <a:endCxn id="18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60036" y="5786650"/>
              <a:ext cx="6210854" cy="630673"/>
              <a:chOff x="732509" y="3945823"/>
              <a:chExt cx="7930498" cy="888059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16" name="Straight Arrow Connector 115"/>
              <p:cNvCxnSpPr>
                <a:stCxn id="117" idx="3"/>
                <a:endCxn id="11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18" name="Straight Arrow Connector 117"/>
              <p:cNvCxnSpPr>
                <a:stCxn id="113" idx="6"/>
                <a:endCxn id="11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21" name="Straight Arrow Connector 120"/>
              <p:cNvCxnSpPr>
                <a:stCxn id="115" idx="6"/>
                <a:endCxn id="12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552041" y="5916990"/>
              <a:ext cx="6210854" cy="630673"/>
              <a:chOff x="732509" y="3945823"/>
              <a:chExt cx="7930498" cy="888059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26" name="Straight Arrow Connector 125"/>
              <p:cNvCxnSpPr>
                <a:stCxn id="127" idx="3"/>
                <a:endCxn id="12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28" name="Straight Arrow Connector 127"/>
              <p:cNvCxnSpPr>
                <a:stCxn id="123" idx="6"/>
                <a:endCxn id="12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31" name="Straight Arrow Connector 130"/>
              <p:cNvCxnSpPr>
                <a:stCxn id="125" idx="6"/>
                <a:endCxn id="13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16418" y="6052430"/>
              <a:ext cx="6210854" cy="630673"/>
              <a:chOff x="732509" y="3945823"/>
              <a:chExt cx="7930498" cy="88805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36" name="Straight Arrow Connector 135"/>
              <p:cNvCxnSpPr>
                <a:stCxn id="137" idx="3"/>
                <a:endCxn id="13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38" name="Straight Arrow Connector 137"/>
              <p:cNvCxnSpPr>
                <a:stCxn id="133" idx="6"/>
                <a:endCxn id="13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41" name="Straight Arrow Connector 140"/>
              <p:cNvCxnSpPr>
                <a:stCxn id="135" idx="6"/>
                <a:endCxn id="14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89889" y="6174376"/>
              <a:ext cx="6210854" cy="630673"/>
              <a:chOff x="552041" y="2308942"/>
              <a:chExt cx="7930498" cy="888059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46" name="Straight Arrow Connector 145"/>
              <p:cNvCxnSpPr>
                <a:stCxn id="147" idx="3"/>
                <a:endCxn id="143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48" name="Straight Arrow Connector 147"/>
              <p:cNvCxnSpPr>
                <a:stCxn id="143" idx="6"/>
                <a:endCxn id="144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51" name="Straight Arrow Connector 150"/>
              <p:cNvCxnSpPr>
                <a:stCxn id="145" idx="6"/>
                <a:endCxn id="150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1607443" y="20158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7931885" y="2214067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1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25619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" y="1983308"/>
            <a:ext cx="8181541" cy="4102964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89840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venir Next Regular"/>
                <a:cs typeface="Arial" panose="020B0604020202020204" pitchFamily="34" charset="0"/>
              </a:rPr>
              <a:t>Scaling up</a:t>
            </a:r>
            <a:endParaRPr lang="en-US" dirty="0">
              <a:latin typeface="Avenir Next Regular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754641"/>
          </a:xfrm>
        </p:spPr>
        <p:txBody>
          <a:bodyPr/>
          <a:lstStyle/>
          <a:p>
            <a:r>
              <a:rPr lang="en-US" dirty="0" smtClean="0"/>
              <a:t>Real-time event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Stream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Stream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9" idx="3"/>
            <a:endCxn id="5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7" idx="6"/>
            <a:endCxn id="12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24593"/>
              </p:ext>
            </p:extLst>
          </p:nvPr>
        </p:nvGraphicFramePr>
        <p:xfrm>
          <a:off x="82779" y="4404749"/>
          <a:ext cx="1446162" cy="167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3027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Stock Feed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30278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Price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Microsoft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124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Google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516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Apple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235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996406" y="412225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Microsoft &gt; 120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709900" y="412225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event to database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996406" y="524353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Sum every 10 seconds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7709900" y="524353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sum &gt; 10000</a:t>
            </a:r>
            <a:endParaRPr lang="en-US" sz="1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17307"/>
              </p:ext>
            </p:extLst>
          </p:nvPr>
        </p:nvGraphicFramePr>
        <p:xfrm>
          <a:off x="5591788" y="443696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4094"/>
              </p:ext>
            </p:extLst>
          </p:nvPr>
        </p:nvGraphicFramePr>
        <p:xfrm>
          <a:off x="5529622" y="573416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787233"/>
              </p:ext>
            </p:extLst>
          </p:nvPr>
        </p:nvGraphicFramePr>
        <p:xfrm>
          <a:off x="2092712" y="564402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42044"/>
              </p:ext>
            </p:extLst>
          </p:nvPr>
        </p:nvGraphicFramePr>
        <p:xfrm>
          <a:off x="5913285" y="538494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89773"/>
              </p:ext>
            </p:extLst>
          </p:nvPr>
        </p:nvGraphicFramePr>
        <p:xfrm>
          <a:off x="2297822" y="4663829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4408"/>
              </p:ext>
            </p:extLst>
          </p:nvPr>
        </p:nvGraphicFramePr>
        <p:xfrm>
          <a:off x="2076376" y="4984452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1669278" y="503053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69278" y="5532904"/>
            <a:ext cx="273883" cy="222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72309" y="4481370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570220" y="557471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45875" y="5662109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45875" y="4557638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40371" y="4568766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82341" y="5748645"/>
            <a:ext cx="308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52041" y="3537391"/>
            <a:ext cx="383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 </a:t>
            </a:r>
            <a:r>
              <a:rPr lang="en-US" dirty="0" smtClean="0"/>
              <a:t>Stream from a live stock feed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2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</a:t>
            </a:r>
            <a:r>
              <a:rPr lang="en-US" b="1" dirty="0" smtClean="0"/>
              <a:t>based</a:t>
            </a:r>
            <a:endParaRPr lang="en-US" b="1" dirty="0"/>
          </a:p>
          <a:p>
            <a:r>
              <a:rPr lang="en-US" dirty="0" err="1" smtClean="0"/>
              <a:t>TextInputFormat</a:t>
            </a:r>
            <a:endParaRPr lang="en-US" dirty="0"/>
          </a:p>
          <a:p>
            <a:r>
              <a:rPr lang="en-US" dirty="0" err="1" smtClean="0"/>
              <a:t>CsvInputFormat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PrimitiveInputFormat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Collection-based</a:t>
            </a:r>
            <a:endParaRPr lang="en-US" b="1" dirty="0"/>
          </a:p>
          <a:p>
            <a:r>
              <a:rPr lang="en-US" dirty="0" err="1" smtClean="0"/>
              <a:t>fromCollection</a:t>
            </a:r>
            <a:endParaRPr lang="en-US" dirty="0" smtClean="0"/>
          </a:p>
          <a:p>
            <a:r>
              <a:rPr lang="en-US" dirty="0" err="1" smtClean="0"/>
              <a:t>fromElements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1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File-based</a:t>
            </a:r>
          </a:p>
          <a:p>
            <a:r>
              <a:rPr lang="en-US" dirty="0" err="1" smtClean="0"/>
              <a:t>TextOuputFormat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CsvOutputFormat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PrintOutput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4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smtClean="0"/>
              <a:t>Out of the box</a:t>
            </a:r>
          </a:p>
          <a:p>
            <a:pPr fontAlgn="base"/>
            <a:r>
              <a:rPr lang="en-US" dirty="0" smtClean="0"/>
              <a:t>Access HDFS</a:t>
            </a:r>
            <a:endParaRPr lang="en-US" dirty="0"/>
          </a:p>
          <a:p>
            <a:pPr fontAlgn="base"/>
            <a:r>
              <a:rPr lang="en-US" dirty="0" smtClean="0"/>
              <a:t>Yarn Execution (covered later)</a:t>
            </a:r>
          </a:p>
          <a:p>
            <a:pPr fontAlgn="base"/>
            <a:r>
              <a:rPr lang="en-US" dirty="0" smtClean="0"/>
              <a:t>Reuse data types (</a:t>
            </a:r>
            <a:r>
              <a:rPr lang="en-US" dirty="0" err="1" smtClean="0"/>
              <a:t>Writables</a:t>
            </a:r>
            <a:r>
              <a:rPr lang="en-US" dirty="0" smtClean="0"/>
              <a:t>)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With a thin wrapper</a:t>
            </a:r>
            <a:endParaRPr lang="en-US" dirty="0"/>
          </a:p>
          <a:p>
            <a:pPr fontAlgn="base"/>
            <a:r>
              <a:rPr lang="en-US" dirty="0" smtClean="0"/>
              <a:t>Reuse </a:t>
            </a:r>
            <a:r>
              <a:rPr lang="en-US" dirty="0" err="1" smtClean="0"/>
              <a:t>Hadoop</a:t>
            </a:r>
            <a:r>
              <a:rPr lang="en-US" dirty="0" smtClean="0"/>
              <a:t> input and output formats</a:t>
            </a:r>
          </a:p>
          <a:p>
            <a:pPr fontAlgn="base"/>
            <a:r>
              <a:rPr lang="en-US" dirty="0" smtClean="0"/>
              <a:t>Reuse functions like Map and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2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Lifecycle of a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0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Flink?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fontAlgn="base"/>
            <a:r>
              <a:rPr lang="en-US" dirty="0"/>
              <a:t>Unified framework for scalable Stream &amp; Batch data processing</a:t>
            </a:r>
          </a:p>
          <a:p>
            <a:pPr fontAlgn="base"/>
            <a:r>
              <a:rPr lang="en-US" dirty="0"/>
              <a:t>Use cases</a:t>
            </a:r>
          </a:p>
          <a:p>
            <a:pPr fontAlgn="base"/>
            <a:r>
              <a:rPr lang="en-US" dirty="0"/>
              <a:t>High-level APIs + Libraries</a:t>
            </a:r>
          </a:p>
          <a:p>
            <a:pPr fontAlgn="base"/>
            <a:r>
              <a:rPr lang="en-US" dirty="0"/>
              <a:t>Scalable, efficient &amp; robust execution engine</a:t>
            </a:r>
          </a:p>
          <a:p>
            <a:pPr fontAlgn="base"/>
            <a:r>
              <a:rPr lang="en-US" dirty="0"/>
              <a:t>Integration with Hadoop ecosystem</a:t>
            </a:r>
          </a:p>
          <a:p>
            <a:pPr lvl="1" fontAlgn="base"/>
            <a:r>
              <a:rPr lang="en-US" dirty="0"/>
              <a:t>HDFS</a:t>
            </a:r>
          </a:p>
          <a:p>
            <a:pPr lvl="1" fontAlgn="base"/>
            <a:r>
              <a:rPr lang="en-US" dirty="0"/>
              <a:t>Yarn</a:t>
            </a:r>
          </a:p>
          <a:p>
            <a:pPr lvl="1" fontAlgn="base"/>
            <a:r>
              <a:rPr lang="en-US" dirty="0"/>
              <a:t>Hadoop IF/OF, </a:t>
            </a:r>
            <a:r>
              <a:rPr lang="en-US" dirty="0" smtClean="0"/>
              <a:t>functions</a:t>
            </a:r>
          </a:p>
          <a:p>
            <a:pPr fontAlgn="base"/>
            <a:r>
              <a:rPr lang="en-US" dirty="0" smtClean="0"/>
              <a:t>Stack figure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6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Overview </a:t>
            </a:r>
            <a:r>
              <a:rPr lang="en-US" dirty="0"/>
              <a:t>(client-master-worker)</a:t>
            </a:r>
          </a:p>
          <a:p>
            <a:pPr fontAlgn="base"/>
            <a:r>
              <a:rPr lang="en-US" dirty="0"/>
              <a:t>Client: Data flow instantiation &amp; optimization</a:t>
            </a:r>
          </a:p>
          <a:p>
            <a:pPr fontAlgn="base"/>
            <a:r>
              <a:rPr lang="en-US" dirty="0"/>
              <a:t>Master: Parallelization &amp; scheduling</a:t>
            </a:r>
          </a:p>
          <a:p>
            <a:pPr fontAlgn="base"/>
            <a:r>
              <a:rPr lang="en-US" dirty="0"/>
              <a:t>Worker: Execution</a:t>
            </a:r>
          </a:p>
          <a:p>
            <a:pPr lvl="1" fontAlgn="base"/>
            <a:r>
              <a:rPr lang="en-US" dirty="0"/>
              <a:t>Parallelization Model: Slots, Parallelism, Tasks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4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Program to Dataflow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hteck 40"/>
          <p:cNvSpPr/>
          <p:nvPr/>
        </p:nvSpPr>
        <p:spPr>
          <a:xfrm>
            <a:off x="3349399" y="4640108"/>
            <a:ext cx="1243920" cy="1542474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6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2559" y="5698722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669485" y="5699457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mit Pfeil 2054"/>
          <p:cNvCxnSpPr/>
          <p:nvPr/>
        </p:nvCxnSpPr>
        <p:spPr>
          <a:xfrm flipV="1">
            <a:off x="5099181" y="4961391"/>
            <a:ext cx="1265947" cy="24770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5"/>
          <p:cNvSpPr/>
          <p:nvPr/>
        </p:nvSpPr>
        <p:spPr>
          <a:xfrm>
            <a:off x="3688514" y="1567220"/>
            <a:ext cx="1793386" cy="1542474"/>
          </a:xfrm>
          <a:prstGeom prst="round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0" name="Pfeil nach rechts 19"/>
          <p:cNvSpPr/>
          <p:nvPr/>
        </p:nvSpPr>
        <p:spPr>
          <a:xfrm>
            <a:off x="5884250" y="2040351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346345" y="1476818"/>
            <a:ext cx="25843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Consolas"/>
                <a:cs typeface="Consolas"/>
              </a:rPr>
              <a:t>case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class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Path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Long,</a:t>
            </a:r>
            <a:r>
              <a:rPr lang="en-US" sz="900" dirty="0">
                <a:latin typeface="Consolas"/>
                <a:cs typeface="Consolas"/>
              </a:rPr>
              <a:t> to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val</a:t>
            </a:r>
            <a:r>
              <a:rPr lang="en-US" sz="900" dirty="0">
                <a:latin typeface="Consolas"/>
                <a:cs typeface="Consolas"/>
              </a:rPr>
              <a:t> tc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edges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iterate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10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smtClean="0">
                <a:latin typeface="Consolas"/>
                <a:cs typeface="Consolas"/>
              </a:rPr>
              <a:t> paths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DataSet[Path]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val</a:t>
            </a:r>
            <a:r>
              <a:rPr lang="en-US" sz="900" dirty="0" smtClean="0">
                <a:latin typeface="Consolas"/>
                <a:cs typeface="Consolas"/>
              </a:rPr>
              <a:t> </a:t>
            </a:r>
            <a:r>
              <a:rPr lang="en-US" sz="900" dirty="0">
                <a:latin typeface="Consolas"/>
                <a:cs typeface="Consolas"/>
              </a:rPr>
              <a:t>next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paths</a:t>
            </a: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join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edges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 smtClean="0">
                <a:latin typeface="Consolas"/>
                <a:cs typeface="Consolas"/>
              </a:rPr>
              <a:t>where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"to"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equalTo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"from"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    Path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to</a:t>
            </a:r>
            <a:r>
              <a:rPr lang="en-US" sz="900" b="1" dirty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}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union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distinct</a:t>
            </a:r>
            <a:r>
              <a:rPr lang="en-US" sz="900" b="1" dirty="0">
                <a:latin typeface="Consolas"/>
                <a:cs typeface="Consolas"/>
              </a:rPr>
              <a:t>()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next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 smtClean="0">
                <a:latin typeface="Consolas"/>
                <a:cs typeface="Consolas"/>
              </a:rPr>
              <a:t>  }</a:t>
            </a:r>
            <a:endParaRPr lang="en-US" sz="900" dirty="0">
              <a:latin typeface="Consolas"/>
              <a:cs typeface="Consolas"/>
            </a:endParaRPr>
          </a:p>
        </p:txBody>
      </p:sp>
      <p:sp>
        <p:nvSpPr>
          <p:cNvPr id="12" name="Abgerundetes Rechteck 5"/>
          <p:cNvSpPr/>
          <p:nvPr/>
        </p:nvSpPr>
        <p:spPr>
          <a:xfrm>
            <a:off x="3800291" y="2418076"/>
            <a:ext cx="1593602" cy="510453"/>
          </a:xfrm>
          <a:prstGeom prst="round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Optimizer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13" name="Abgerundetes Rechteck 5"/>
          <p:cNvSpPr/>
          <p:nvPr/>
        </p:nvSpPr>
        <p:spPr>
          <a:xfrm>
            <a:off x="3800291" y="1745192"/>
            <a:ext cx="1593602" cy="568891"/>
          </a:xfrm>
          <a:prstGeom prst="round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Type extraction stack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14" name="Rechteck 41"/>
          <p:cNvSpPr/>
          <p:nvPr/>
        </p:nvSpPr>
        <p:spPr>
          <a:xfrm>
            <a:off x="3438296" y="5506208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Task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scheduling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5" name="Pfeil nach rechts 19"/>
          <p:cNvSpPr/>
          <p:nvPr/>
        </p:nvSpPr>
        <p:spPr>
          <a:xfrm>
            <a:off x="2730714" y="2064725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hteck 41"/>
          <p:cNvSpPr/>
          <p:nvPr/>
        </p:nvSpPr>
        <p:spPr>
          <a:xfrm>
            <a:off x="3438296" y="4818080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Dataflow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metadata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3627254" y="310562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Pre-flight (Client)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607740" y="623413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Master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9" name="TextBox 29"/>
          <p:cNvSpPr txBox="1"/>
          <p:nvPr/>
        </p:nvSpPr>
        <p:spPr>
          <a:xfrm flipH="1">
            <a:off x="6676684" y="6396083"/>
            <a:ext cx="123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Workers</a:t>
            </a:r>
            <a:endParaRPr lang="en-US" dirty="0">
              <a:latin typeface="Avenir Next Regular"/>
              <a:cs typeface="Avenir Next Regular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6569545" y="1627942"/>
            <a:ext cx="1266443" cy="1729078"/>
            <a:chOff x="2723357" y="905043"/>
            <a:chExt cx="3697286" cy="5047914"/>
          </a:xfrm>
        </p:grpSpPr>
        <p:sp>
          <p:nvSpPr>
            <p:cNvPr id="21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3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4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6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7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8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9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30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35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36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37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50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29"/>
          <p:cNvSpPr txBox="1"/>
          <p:nvPr/>
        </p:nvSpPr>
        <p:spPr>
          <a:xfrm>
            <a:off x="1174061" y="3393083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Program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3" name="TextBox 29"/>
          <p:cNvSpPr txBox="1"/>
          <p:nvPr/>
        </p:nvSpPr>
        <p:spPr>
          <a:xfrm>
            <a:off x="7902333" y="1757024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Dataflow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Graph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4" name="Pfeil nach rechts 19"/>
          <p:cNvSpPr/>
          <p:nvPr/>
        </p:nvSpPr>
        <p:spPr>
          <a:xfrm rot="9382733">
            <a:off x="4825978" y="3668006"/>
            <a:ext cx="1135829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6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574395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747330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Gruppieren 63"/>
          <p:cNvGrpSpPr/>
          <p:nvPr/>
        </p:nvGrpSpPr>
        <p:grpSpPr>
          <a:xfrm flipV="1">
            <a:off x="7096051" y="5106152"/>
            <a:ext cx="1707592" cy="855977"/>
            <a:chOff x="4713040" y="4824038"/>
            <a:chExt cx="895017" cy="525835"/>
          </a:xfrm>
        </p:grpSpPr>
        <p:sp>
          <p:nvSpPr>
            <p:cNvPr id="65" name="Oval 2"/>
            <p:cNvSpPr/>
            <p:nvPr/>
          </p:nvSpPr>
          <p:spPr>
            <a:xfrm>
              <a:off x="5374359" y="514530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"/>
            <p:cNvSpPr/>
            <p:nvPr/>
          </p:nvSpPr>
          <p:spPr>
            <a:xfrm>
              <a:off x="4713040" y="514531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7"/>
            <p:cNvCxnSpPr>
              <a:stCxn id="66" idx="6"/>
              <a:endCxn id="65" idx="2"/>
            </p:cNvCxnSpPr>
            <p:nvPr/>
          </p:nvCxnSpPr>
          <p:spPr>
            <a:xfrm flipV="1">
              <a:off x="4946738" y="524759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0"/>
            <p:cNvSpPr/>
            <p:nvPr/>
          </p:nvSpPr>
          <p:spPr>
            <a:xfrm>
              <a:off x="5374359" y="482403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11"/>
            <p:cNvSpPr/>
            <p:nvPr/>
          </p:nvSpPr>
          <p:spPr>
            <a:xfrm>
              <a:off x="4713040" y="482404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Arrow Connector 12"/>
            <p:cNvCxnSpPr>
              <a:stCxn id="69" idx="6"/>
              <a:endCxn id="68" idx="2"/>
            </p:cNvCxnSpPr>
            <p:nvPr/>
          </p:nvCxnSpPr>
          <p:spPr>
            <a:xfrm flipV="1">
              <a:off x="4946738" y="492632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3"/>
            <p:cNvCxnSpPr>
              <a:stCxn id="69" idx="5"/>
              <a:endCxn id="65" idx="1"/>
            </p:cNvCxnSpPr>
            <p:nvPr/>
          </p:nvCxnSpPr>
          <p:spPr>
            <a:xfrm>
              <a:off x="4912513" y="4998645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/>
            <p:cNvCxnSpPr>
              <a:stCxn id="66" idx="7"/>
              <a:endCxn id="68" idx="3"/>
            </p:cNvCxnSpPr>
            <p:nvPr/>
          </p:nvCxnSpPr>
          <p:spPr>
            <a:xfrm flipV="1">
              <a:off x="4912513" y="4998643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rade Verbindung mit Pfeil 2054"/>
          <p:cNvCxnSpPr/>
          <p:nvPr/>
        </p:nvCxnSpPr>
        <p:spPr>
          <a:xfrm>
            <a:off x="5107568" y="5506208"/>
            <a:ext cx="1227174" cy="27066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9"/>
          <p:cNvSpPr txBox="1"/>
          <p:nvPr/>
        </p:nvSpPr>
        <p:spPr>
          <a:xfrm>
            <a:off x="4983079" y="4480490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d</a:t>
            </a:r>
            <a:r>
              <a:rPr lang="en-US" sz="1600" i="1" dirty="0" smtClean="0">
                <a:latin typeface="Avenir Next Regular"/>
                <a:cs typeface="Avenir Next Regular"/>
              </a:rPr>
              <a:t>eploy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operators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75" name="TextBox 29"/>
          <p:cNvSpPr txBox="1"/>
          <p:nvPr/>
        </p:nvSpPr>
        <p:spPr>
          <a:xfrm>
            <a:off x="4804164" y="5629132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t</a:t>
            </a:r>
            <a:r>
              <a:rPr lang="en-US" sz="1600" i="1" dirty="0" smtClean="0">
                <a:latin typeface="Avenir Next Regular"/>
                <a:cs typeface="Avenir Next Regular"/>
              </a:rPr>
              <a:t>rack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intermediate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results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900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Master (Job Manager)</a:t>
            </a:r>
          </a:p>
          <a:p>
            <a:r>
              <a:rPr lang="en-US" dirty="0" smtClean="0"/>
              <a:t>Worker (Task Manager)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9972" y="2484967"/>
            <a:ext cx="1197294" cy="698989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308248" y="3349034"/>
            <a:ext cx="1844175" cy="698989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Job Master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456616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8248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52423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6514" y="4048023"/>
            <a:ext cx="54173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>
            <a:off x="5152423" y="2834462"/>
            <a:ext cx="707549" cy="514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52423" y="4048023"/>
            <a:ext cx="482622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>
            <a:off x="4230336" y="4048023"/>
            <a:ext cx="1526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84262" y="4048023"/>
            <a:ext cx="0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059583" y="4048023"/>
            <a:ext cx="550616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923666" y="4048023"/>
            <a:ext cx="444952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2"/>
          </p:cNvCxnSpPr>
          <p:nvPr/>
        </p:nvCxnSpPr>
        <p:spPr>
          <a:xfrm>
            <a:off x="2695466" y="5370938"/>
            <a:ext cx="3258441" cy="12700"/>
          </a:xfrm>
          <a:prstGeom prst="bentConnector4">
            <a:avLst>
              <a:gd name="adj1" fmla="val -456"/>
              <a:gd name="adj2" fmla="val 27752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1"/>
            <a:endCxn id="9" idx="3"/>
          </p:cNvCxnSpPr>
          <p:nvPr/>
        </p:nvCxnSpPr>
        <p:spPr>
          <a:xfrm flipH="1">
            <a:off x="3059583" y="4892962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059583" y="5045362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903758" y="4887086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903758" y="5039486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5170186" y="3031267"/>
            <a:ext cx="707549" cy="510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" idx="3"/>
            <a:endCxn id="9" idx="2"/>
          </p:cNvCxnSpPr>
          <p:nvPr/>
        </p:nvCxnSpPr>
        <p:spPr>
          <a:xfrm flipH="1">
            <a:off x="2258100" y="4892962"/>
            <a:ext cx="4497290" cy="477976"/>
          </a:xfrm>
          <a:prstGeom prst="bentConnector4">
            <a:avLst>
              <a:gd name="adj1" fmla="val -5083"/>
              <a:gd name="adj2" fmla="val 2240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</a:t>
            </a:r>
          </a:p>
          <a:p>
            <a:r>
              <a:rPr lang="en-US" dirty="0" smtClean="0"/>
              <a:t>Construct </a:t>
            </a:r>
            <a:r>
              <a:rPr lang="en-US" dirty="0"/>
              <a:t>Job </a:t>
            </a:r>
            <a:r>
              <a:rPr lang="en-US" dirty="0" smtClean="0"/>
              <a:t>Graph</a:t>
            </a:r>
          </a:p>
          <a:p>
            <a:r>
              <a:rPr lang="en-US" dirty="0" smtClean="0"/>
              <a:t>Pass </a:t>
            </a:r>
            <a:r>
              <a:rPr lang="en-US" dirty="0" err="1" smtClean="0"/>
              <a:t>JobGraph</a:t>
            </a:r>
            <a:r>
              <a:rPr lang="en-US" dirty="0" smtClean="0"/>
              <a:t> to Job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Parallelization</a:t>
            </a:r>
          </a:p>
          <a:p>
            <a:pPr lvl="1"/>
            <a:r>
              <a:rPr lang="en-US" dirty="0" smtClean="0"/>
              <a:t>Generate Execution Graph</a:t>
            </a:r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Assign tasks to task managers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91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495227"/>
          </a:xfrm>
        </p:spPr>
        <p:txBody>
          <a:bodyPr/>
          <a:lstStyle/>
          <a:p>
            <a:pPr fontAlgn="base"/>
            <a:r>
              <a:rPr lang="en-US" dirty="0" smtClean="0"/>
              <a:t>Operations </a:t>
            </a:r>
            <a:r>
              <a:rPr lang="en-US" dirty="0" err="1" smtClean="0"/>
              <a:t>vs</a:t>
            </a:r>
            <a:r>
              <a:rPr lang="en-US" dirty="0" smtClean="0"/>
              <a:t> Tasks</a:t>
            </a:r>
          </a:p>
          <a:p>
            <a:pPr fontAlgn="base"/>
            <a:r>
              <a:rPr lang="en-US" dirty="0" smtClean="0"/>
              <a:t>Parallelism specifies the number of tasks</a:t>
            </a:r>
          </a:p>
          <a:p>
            <a:pPr fontAlgn="base"/>
            <a:r>
              <a:rPr lang="en-US" dirty="0" smtClean="0"/>
              <a:t>Each task of an operation runs in one task slot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67798" y="4076579"/>
            <a:ext cx="1481992" cy="1796044"/>
            <a:chOff x="5036803" y="1773935"/>
            <a:chExt cx="1481992" cy="1796044"/>
          </a:xfrm>
        </p:grpSpPr>
        <p:sp>
          <p:nvSpPr>
            <p:cNvPr id="5" name="Rectangle 4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63311" y="4076579"/>
            <a:ext cx="1481992" cy="1796044"/>
            <a:chOff x="5036803" y="1773935"/>
            <a:chExt cx="1481992" cy="1796044"/>
          </a:xfrm>
        </p:grpSpPr>
        <p:sp>
          <p:nvSpPr>
            <p:cNvPr id="16" name="Rectangle 15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47488" y="4076579"/>
            <a:ext cx="1481992" cy="1796044"/>
            <a:chOff x="5036803" y="1773935"/>
            <a:chExt cx="1481992" cy="1796044"/>
          </a:xfrm>
        </p:grpSpPr>
        <p:sp>
          <p:nvSpPr>
            <p:cNvPr id="21" name="Rectangle 20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677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psdgraphics.com/wp-content/uploads/2011/01/database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871" y="4859239"/>
            <a:ext cx="759789" cy="57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Staged (batch) execution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561167" y="3782022"/>
            <a:ext cx="1232699" cy="1129001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Romeo, Romeo, where art thou Romeo?</a:t>
            </a:r>
            <a:endParaRPr lang="en-US" sz="11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5" name="Oval 40"/>
          <p:cNvSpPr/>
          <p:nvPr/>
        </p:nvSpPr>
        <p:spPr>
          <a:xfrm>
            <a:off x="2367383" y="4024838"/>
            <a:ext cx="991102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Load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6" name="Parallelogram 12"/>
          <p:cNvSpPr/>
          <p:nvPr/>
        </p:nvSpPr>
        <p:spPr>
          <a:xfrm>
            <a:off x="3833607" y="4045172"/>
            <a:ext cx="815796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latin typeface="Avenir Book"/>
                <a:cs typeface="Avenir Book"/>
              </a:rPr>
              <a:t>Log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7" name="Oval 40"/>
          <p:cNvSpPr/>
          <p:nvPr/>
        </p:nvSpPr>
        <p:spPr>
          <a:xfrm>
            <a:off x="5310604" y="2802227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Search for str1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8" name="Oval 40"/>
          <p:cNvSpPr/>
          <p:nvPr/>
        </p:nvSpPr>
        <p:spPr>
          <a:xfrm>
            <a:off x="5310604" y="4010090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1"/>
                </a:solidFill>
                <a:latin typeface="Avenir Book"/>
                <a:cs typeface="Avenir Book"/>
              </a:rPr>
              <a:t>Search for </a:t>
            </a: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str2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9" name="Oval 40"/>
          <p:cNvSpPr/>
          <p:nvPr/>
        </p:nvSpPr>
        <p:spPr>
          <a:xfrm>
            <a:off x="5310604" y="5275756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1"/>
                </a:solidFill>
                <a:latin typeface="Avenir Book"/>
                <a:cs typeface="Avenir Book"/>
              </a:rPr>
              <a:t>Search for </a:t>
            </a: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str3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10" name="Parallelogram 12"/>
          <p:cNvSpPr/>
          <p:nvPr/>
        </p:nvSpPr>
        <p:spPr>
          <a:xfrm>
            <a:off x="7302510" y="2823219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1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1" name="Straight Arrow Connector 41"/>
          <p:cNvCxnSpPr>
            <a:stCxn id="4" idx="0"/>
            <a:endCxn id="5" idx="2"/>
          </p:cNvCxnSpPr>
          <p:nvPr/>
        </p:nvCxnSpPr>
        <p:spPr>
          <a:xfrm flipV="1">
            <a:off x="1793866" y="4335988"/>
            <a:ext cx="573517" cy="10535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41"/>
          <p:cNvCxnSpPr>
            <a:stCxn id="5" idx="6"/>
            <a:endCxn id="6" idx="5"/>
          </p:cNvCxnSpPr>
          <p:nvPr/>
        </p:nvCxnSpPr>
        <p:spPr>
          <a:xfrm flipV="1">
            <a:off x="3358485" y="4333204"/>
            <a:ext cx="547130" cy="278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41"/>
          <p:cNvCxnSpPr>
            <a:stCxn id="6" idx="2"/>
            <a:endCxn id="7" idx="2"/>
          </p:cNvCxnSpPr>
          <p:nvPr/>
        </p:nvCxnSpPr>
        <p:spPr>
          <a:xfrm flipV="1">
            <a:off x="4577395" y="3113377"/>
            <a:ext cx="733209" cy="1219827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41"/>
          <p:cNvCxnSpPr>
            <a:stCxn id="6" idx="2"/>
            <a:endCxn id="8" idx="2"/>
          </p:cNvCxnSpPr>
          <p:nvPr/>
        </p:nvCxnSpPr>
        <p:spPr>
          <a:xfrm flipV="1">
            <a:off x="4577395" y="4321240"/>
            <a:ext cx="733209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1"/>
          <p:cNvCxnSpPr>
            <a:stCxn id="6" idx="2"/>
            <a:endCxn id="9" idx="2"/>
          </p:cNvCxnSpPr>
          <p:nvPr/>
        </p:nvCxnSpPr>
        <p:spPr>
          <a:xfrm>
            <a:off x="4577395" y="4333204"/>
            <a:ext cx="733209" cy="125370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41"/>
          <p:cNvCxnSpPr>
            <a:stCxn id="7" idx="6"/>
            <a:endCxn id="10" idx="5"/>
          </p:cNvCxnSpPr>
          <p:nvPr/>
        </p:nvCxnSpPr>
        <p:spPr>
          <a:xfrm flipV="1">
            <a:off x="6617484" y="3111251"/>
            <a:ext cx="757034" cy="212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arallelogram 12"/>
          <p:cNvSpPr/>
          <p:nvPr/>
        </p:nvSpPr>
        <p:spPr>
          <a:xfrm>
            <a:off x="7302510" y="4045172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2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8" name="Straight Arrow Connector 41"/>
          <p:cNvCxnSpPr>
            <a:stCxn id="8" idx="6"/>
            <a:endCxn id="17" idx="5"/>
          </p:cNvCxnSpPr>
          <p:nvPr/>
        </p:nvCxnSpPr>
        <p:spPr>
          <a:xfrm>
            <a:off x="6617484" y="4321240"/>
            <a:ext cx="757034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arallelogram 12"/>
          <p:cNvSpPr/>
          <p:nvPr/>
        </p:nvSpPr>
        <p:spPr>
          <a:xfrm>
            <a:off x="7302510" y="5321992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3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20" name="Straight Arrow Connector 41"/>
          <p:cNvCxnSpPr>
            <a:endCxn id="19" idx="5"/>
          </p:cNvCxnSpPr>
          <p:nvPr/>
        </p:nvCxnSpPr>
        <p:spPr>
          <a:xfrm>
            <a:off x="6617484" y="5598060"/>
            <a:ext cx="757034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 rot="16200000">
            <a:off x="3292339" y="2633402"/>
            <a:ext cx="272877" cy="2297238"/>
          </a:xfrm>
          <a:prstGeom prst="rightBrace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16200000">
            <a:off x="6738649" y="870352"/>
            <a:ext cx="272877" cy="3231166"/>
          </a:xfrm>
          <a:prstGeom prst="rightBrace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55060" y="2850718"/>
            <a:ext cx="2728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venir Next Demi Bold"/>
                <a:cs typeface="Avenir Next Demi Bold"/>
              </a:rPr>
              <a:t>Stage 1: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Create/cache Log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04985" y="1567523"/>
            <a:ext cx="2728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latin typeface="Avenir Next Demi Bold"/>
                <a:cs typeface="Avenir Next Demi Bold"/>
              </a:rPr>
              <a:t>Subseqent</a:t>
            </a:r>
            <a:r>
              <a:rPr lang="en-US" dirty="0" smtClean="0">
                <a:latin typeface="Avenir Next Demi Bold"/>
                <a:cs typeface="Avenir Next Demi Bold"/>
              </a:rPr>
              <a:t> stages:</a:t>
            </a:r>
          </a:p>
          <a:p>
            <a:pPr algn="ctr"/>
            <a:r>
              <a:rPr lang="en-US" dirty="0" err="1" smtClean="0">
                <a:latin typeface="Avenir Book"/>
                <a:cs typeface="Avenir Book"/>
              </a:rPr>
              <a:t>Grep</a:t>
            </a:r>
            <a:r>
              <a:rPr lang="en-US" dirty="0" smtClean="0">
                <a:latin typeface="Avenir Book"/>
                <a:cs typeface="Avenir Book"/>
              </a:rPr>
              <a:t> log for matches</a:t>
            </a:r>
            <a:endParaRPr lang="en-US" dirty="0"/>
          </a:p>
        </p:txBody>
      </p:sp>
      <p:pic>
        <p:nvPicPr>
          <p:cNvPr id="25" name="Picture 2" descr="http://s.hswstatic.com/gif/add-ram-laptop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49" y="5065178"/>
            <a:ext cx="752389" cy="5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367383" y="5566771"/>
            <a:ext cx="2298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latin typeface="Avenir Book"/>
                <a:cs typeface="Avenir Book"/>
              </a:rPr>
              <a:t>Caching in-memory and disk if needed</a:t>
            </a:r>
            <a:endParaRPr lang="en-US" i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alphaModFix amt="18000"/>
          </a:blip>
          <a:stretch>
            <a:fillRect/>
          </a:stretch>
        </p:blipFill>
        <p:spPr>
          <a:xfrm>
            <a:off x="2139979" y="2716838"/>
            <a:ext cx="6134100" cy="31242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alphaModFix amt="18000"/>
          </a:blip>
          <a:stretch>
            <a:fillRect/>
          </a:stretch>
        </p:blipFill>
        <p:spPr>
          <a:xfrm>
            <a:off x="1925045" y="2622374"/>
            <a:ext cx="6134100" cy="3124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9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9" grpId="0" animBg="1"/>
      <p:bldP spid="21" grpId="0" animBg="1"/>
      <p:bldP spid="22" grpId="0" animBg="1"/>
      <p:bldP spid="23" grpId="0"/>
      <p:bldP spid="24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2134945" y="2365356"/>
            <a:ext cx="6134100" cy="312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execution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561167" y="3780986"/>
            <a:ext cx="1232699" cy="1129001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Romeo, Romeo, where art thou Romeo?</a:t>
            </a:r>
            <a:endParaRPr lang="en-US" sz="11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5" name="Oval 40"/>
          <p:cNvSpPr/>
          <p:nvPr/>
        </p:nvSpPr>
        <p:spPr>
          <a:xfrm>
            <a:off x="2367383" y="4023802"/>
            <a:ext cx="991102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Load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6" name="Parallelogram 12"/>
          <p:cNvSpPr/>
          <p:nvPr/>
        </p:nvSpPr>
        <p:spPr>
          <a:xfrm>
            <a:off x="3833607" y="4044136"/>
            <a:ext cx="815796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latin typeface="Avenir Book"/>
                <a:cs typeface="Avenir Book"/>
              </a:rPr>
              <a:t>Log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7" name="Oval 40"/>
          <p:cNvSpPr/>
          <p:nvPr/>
        </p:nvSpPr>
        <p:spPr>
          <a:xfrm>
            <a:off x="5310604" y="2801191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Search for str1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8" name="Oval 40"/>
          <p:cNvSpPr/>
          <p:nvPr/>
        </p:nvSpPr>
        <p:spPr>
          <a:xfrm>
            <a:off x="5310604" y="4009054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1"/>
                </a:solidFill>
                <a:latin typeface="Avenir Book"/>
                <a:cs typeface="Avenir Book"/>
              </a:rPr>
              <a:t>Search for </a:t>
            </a: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str2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9" name="Oval 40"/>
          <p:cNvSpPr/>
          <p:nvPr/>
        </p:nvSpPr>
        <p:spPr>
          <a:xfrm>
            <a:off x="5310604" y="5263566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1"/>
                </a:solidFill>
                <a:latin typeface="Avenir Book"/>
                <a:cs typeface="Avenir Book"/>
              </a:rPr>
              <a:t>Search for </a:t>
            </a: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str3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10" name="Parallelogram 12"/>
          <p:cNvSpPr/>
          <p:nvPr/>
        </p:nvSpPr>
        <p:spPr>
          <a:xfrm>
            <a:off x="7302510" y="2822183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1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1" name="Straight Arrow Connector 41"/>
          <p:cNvCxnSpPr>
            <a:stCxn id="4" idx="0"/>
            <a:endCxn id="5" idx="2"/>
          </p:cNvCxnSpPr>
          <p:nvPr/>
        </p:nvCxnSpPr>
        <p:spPr>
          <a:xfrm flipV="1">
            <a:off x="1793866" y="4334952"/>
            <a:ext cx="573517" cy="10535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41"/>
          <p:cNvCxnSpPr>
            <a:stCxn id="5" idx="6"/>
            <a:endCxn id="6" idx="5"/>
          </p:cNvCxnSpPr>
          <p:nvPr/>
        </p:nvCxnSpPr>
        <p:spPr>
          <a:xfrm flipV="1">
            <a:off x="3358485" y="4332168"/>
            <a:ext cx="547130" cy="278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41"/>
          <p:cNvCxnSpPr>
            <a:stCxn id="6" idx="2"/>
            <a:endCxn id="7" idx="2"/>
          </p:cNvCxnSpPr>
          <p:nvPr/>
        </p:nvCxnSpPr>
        <p:spPr>
          <a:xfrm flipV="1">
            <a:off x="4577395" y="3112341"/>
            <a:ext cx="733209" cy="1219827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41"/>
          <p:cNvCxnSpPr>
            <a:stCxn id="6" idx="2"/>
            <a:endCxn id="8" idx="2"/>
          </p:cNvCxnSpPr>
          <p:nvPr/>
        </p:nvCxnSpPr>
        <p:spPr>
          <a:xfrm flipV="1">
            <a:off x="4577395" y="4320204"/>
            <a:ext cx="733209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1"/>
          <p:cNvCxnSpPr>
            <a:stCxn id="6" idx="2"/>
            <a:endCxn id="9" idx="2"/>
          </p:cNvCxnSpPr>
          <p:nvPr/>
        </p:nvCxnSpPr>
        <p:spPr>
          <a:xfrm>
            <a:off x="4577395" y="4332168"/>
            <a:ext cx="733209" cy="124254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41"/>
          <p:cNvCxnSpPr>
            <a:stCxn id="7" idx="6"/>
            <a:endCxn id="10" idx="5"/>
          </p:cNvCxnSpPr>
          <p:nvPr/>
        </p:nvCxnSpPr>
        <p:spPr>
          <a:xfrm flipV="1">
            <a:off x="6617484" y="3110215"/>
            <a:ext cx="757034" cy="212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arallelogram 12"/>
          <p:cNvSpPr/>
          <p:nvPr/>
        </p:nvSpPr>
        <p:spPr>
          <a:xfrm>
            <a:off x="7302510" y="4044136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2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8" name="Straight Arrow Connector 41"/>
          <p:cNvCxnSpPr>
            <a:stCxn id="8" idx="6"/>
            <a:endCxn id="17" idx="5"/>
          </p:cNvCxnSpPr>
          <p:nvPr/>
        </p:nvCxnSpPr>
        <p:spPr>
          <a:xfrm>
            <a:off x="6617484" y="4320204"/>
            <a:ext cx="757034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arallelogram 12"/>
          <p:cNvSpPr/>
          <p:nvPr/>
        </p:nvSpPr>
        <p:spPr>
          <a:xfrm>
            <a:off x="7299752" y="5313168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3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20" name="Straight Arrow Connector 41"/>
          <p:cNvCxnSpPr>
            <a:endCxn id="19" idx="5"/>
          </p:cNvCxnSpPr>
          <p:nvPr/>
        </p:nvCxnSpPr>
        <p:spPr>
          <a:xfrm>
            <a:off x="6614726" y="5589236"/>
            <a:ext cx="757034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899643" y="3780986"/>
            <a:ext cx="923583" cy="2280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nsolas"/>
                <a:cs typeface="Consolas"/>
              </a:rPr>
              <a:t>00110011</a:t>
            </a:r>
            <a:endParaRPr lang="en-US" sz="12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05591" y="3785917"/>
            <a:ext cx="923583" cy="2280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nsolas"/>
                <a:cs typeface="Consolas"/>
              </a:rPr>
              <a:t>00110011</a:t>
            </a:r>
            <a:endParaRPr lang="en-US" sz="12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05591" y="3780986"/>
            <a:ext cx="923583" cy="2280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nsolas"/>
                <a:cs typeface="Consolas"/>
              </a:rPr>
              <a:t>00110011</a:t>
            </a:r>
            <a:endParaRPr lang="en-US" sz="12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31" name="Right Brace 30"/>
          <p:cNvSpPr/>
          <p:nvPr/>
        </p:nvSpPr>
        <p:spPr>
          <a:xfrm rot="16200000">
            <a:off x="5248975" y="-929405"/>
            <a:ext cx="272877" cy="6210513"/>
          </a:xfrm>
          <a:prstGeom prst="rightBrace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70753" y="1393081"/>
            <a:ext cx="5245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venir Next Demi Bold"/>
                <a:cs typeface="Avenir Next Demi Bold"/>
              </a:rPr>
              <a:t>Stage 1: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Deploy and start operators</a:t>
            </a:r>
            <a:endParaRPr lang="en-US" dirty="0"/>
          </a:p>
        </p:txBody>
      </p:sp>
      <p:pic>
        <p:nvPicPr>
          <p:cNvPr id="33" name="Picture 6" descr="http://www.psdgraphics.com/wp-content/uploads/2011/01/database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871" y="4859239"/>
            <a:ext cx="759789" cy="57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s.hswstatic.com/gif/add-ram-laptop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49" y="5065178"/>
            <a:ext cx="752389" cy="5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2374764" y="5692726"/>
            <a:ext cx="22984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latin typeface="Avenir Book"/>
                <a:cs typeface="Avenir Book"/>
              </a:rPr>
              <a:t>Data transfer in-memory and disk if needed</a:t>
            </a:r>
            <a:endParaRPr lang="en-US" i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2243554" y="2622374"/>
            <a:ext cx="6134100" cy="3124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27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7200" y="1573626"/>
            <a:ext cx="1746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venir Next Regular"/>
                <a:cs typeface="Avenir Next Regular"/>
              </a:rPr>
              <a:t>Note:</a:t>
            </a:r>
            <a:r>
              <a:rPr lang="en-US" i="1" dirty="0">
                <a:latin typeface="Avenir Next Regular"/>
                <a:cs typeface="Avenir Next Regular"/>
              </a:rPr>
              <a:t> Log </a:t>
            </a:r>
            <a:r>
              <a:rPr lang="en-US" i="1" dirty="0" err="1">
                <a:latin typeface="Avenir Next Regular"/>
                <a:cs typeface="Avenir Next Regular"/>
              </a:rPr>
              <a:t>DataSet</a:t>
            </a:r>
            <a:r>
              <a:rPr lang="en-US" i="1" dirty="0">
                <a:latin typeface="Avenir Next Regular"/>
                <a:cs typeface="Avenir Next Regular"/>
              </a:rPr>
              <a:t> </a:t>
            </a:r>
            <a:r>
              <a:rPr lang="en-US" i="1" dirty="0" smtClean="0">
                <a:latin typeface="Avenir Next Regular"/>
                <a:cs typeface="Avenir Next Regular"/>
              </a:rPr>
              <a:t>is never “created”!</a:t>
            </a:r>
            <a:endParaRPr lang="en-US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8653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repeatCount="10000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5665E-6 1.12089E-6 C 0.0719 0.01435 0.14397 0.02894 0.20441 0.00162 C 0.26485 -0.02571 0.29194 -0.13247 0.3628 -0.16374 C 0.434 -0.195 0.53213 -0.19014 0.63043 -0.18528 " pathEditMode="relative" ptsTypes="aa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10000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0785E-7 -4.08522E-6 C 0.07173 0.0007 0.1438 0.00139 0.20406 0.00024 C 0.2645 -0.00092 0.29159 -0.00532 0.36228 -0.00648 C 0.43348 -0.00764 0.53143 -0.00764 0.62973 -0.00741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87" y="-3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10000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78E-6 0.04886 C 0.07173 0.0389 0.1438 0.02895 0.20407 0.0477 C 0.26451 0.06669 0.2916 0.14034 0.36228 0.16188 C 0.43349 0.18365 0.53144 0.18017 0.62974 0.1767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87" y="574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35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 in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952452"/>
          </a:xfrm>
        </p:spPr>
        <p:txBody>
          <a:bodyPr>
            <a:normAutofit/>
          </a:bodyPr>
          <a:lstStyle/>
          <a:p>
            <a:r>
              <a:rPr lang="en-US" dirty="0" smtClean="0"/>
              <a:t>Currently the default mode of operation </a:t>
            </a:r>
          </a:p>
          <a:p>
            <a:pPr lvl="1"/>
            <a:r>
              <a:rPr lang="en-US" dirty="0" smtClean="0"/>
              <a:t>Much better performance in many cases – no need to materialize large data sets</a:t>
            </a:r>
          </a:p>
          <a:p>
            <a:pPr lvl="1"/>
            <a:r>
              <a:rPr lang="en-US" dirty="0" smtClean="0"/>
              <a:t>Supports both batch and real-time streaming</a:t>
            </a:r>
          </a:p>
          <a:p>
            <a:pPr lvl="3"/>
            <a:endParaRPr lang="en-US" dirty="0"/>
          </a:p>
          <a:p>
            <a:r>
              <a:rPr lang="en-US" dirty="0" smtClean="0"/>
              <a:t>Currently evolving into a hybrid engine</a:t>
            </a:r>
          </a:p>
          <a:p>
            <a:pPr lvl="1"/>
            <a:r>
              <a:rPr lang="en-US" dirty="0" smtClean="0"/>
              <a:t>Batch will use combination of blocking and pipelining</a:t>
            </a:r>
          </a:p>
          <a:p>
            <a:pPr lvl="1"/>
            <a:r>
              <a:rPr lang="en-US" dirty="0" smtClean="0"/>
              <a:t>Streaming will use pipelining</a:t>
            </a:r>
          </a:p>
          <a:p>
            <a:pPr lvl="1"/>
            <a:r>
              <a:rPr lang="en-US" dirty="0" smtClean="0"/>
              <a:t>Interactive will use blocking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Setups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3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Flink?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Large-scale data processing </a:t>
            </a:r>
            <a:r>
              <a:rPr lang="en-US" sz="2800" dirty="0" smtClean="0"/>
              <a:t>engine</a:t>
            </a:r>
          </a:p>
          <a:p>
            <a:endParaRPr lang="en-US" sz="1050" dirty="0" smtClean="0"/>
          </a:p>
          <a:p>
            <a:r>
              <a:rPr lang="en-US" sz="2800" dirty="0" smtClean="0"/>
              <a:t>Easy and powerful APIs for </a:t>
            </a:r>
            <a:r>
              <a:rPr lang="en-US" sz="2800" i="1" dirty="0" smtClean="0"/>
              <a:t>batch and real-time streaming</a:t>
            </a:r>
            <a:r>
              <a:rPr lang="en-US" sz="2800" dirty="0" smtClean="0"/>
              <a:t> analysis (Java / </a:t>
            </a:r>
            <a:r>
              <a:rPr lang="en-US" sz="2800" dirty="0" err="1" smtClean="0"/>
              <a:t>Scala</a:t>
            </a:r>
            <a:r>
              <a:rPr lang="en-US" sz="2800" dirty="0" smtClean="0"/>
              <a:t> / Python)</a:t>
            </a:r>
            <a:endParaRPr lang="en-US" sz="2800" dirty="0" smtClean="0"/>
          </a:p>
          <a:p>
            <a:endParaRPr lang="en-US" sz="1050" dirty="0"/>
          </a:p>
          <a:p>
            <a:r>
              <a:rPr lang="en-US" sz="2800" dirty="0" smtClean="0"/>
              <a:t>Backed by a robust execution backend</a:t>
            </a:r>
          </a:p>
          <a:p>
            <a:pPr lvl="1"/>
            <a:r>
              <a:rPr lang="en-US" sz="2400" dirty="0" smtClean="0"/>
              <a:t>with true streaming capabilities,</a:t>
            </a:r>
          </a:p>
          <a:p>
            <a:pPr lvl="1"/>
            <a:r>
              <a:rPr lang="en-US" sz="2400" dirty="0" smtClean="0"/>
              <a:t>sophisticated windowing mechanisms,</a:t>
            </a:r>
          </a:p>
          <a:p>
            <a:pPr lvl="1"/>
            <a:r>
              <a:rPr lang="en-US" sz="2400" dirty="0" smtClean="0"/>
              <a:t>custom memory manager,</a:t>
            </a:r>
          </a:p>
          <a:p>
            <a:pPr lvl="1"/>
            <a:r>
              <a:rPr lang="en-US" sz="2400" dirty="0" smtClean="0"/>
              <a:t>native iteration execution,</a:t>
            </a:r>
          </a:p>
          <a:p>
            <a:pPr lvl="1"/>
            <a:r>
              <a:rPr lang="en-US" sz="2400" dirty="0" smtClean="0"/>
              <a:t>and a cost-based optimizer.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9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Run a </a:t>
            </a:r>
            <a:r>
              <a:rPr lang="en-US" dirty="0" err="1" smtClean="0"/>
              <a:t>Flink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257284"/>
            <a:ext cx="8229600" cy="621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overview-stack-0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7172"/>
            <a:ext cx="8164059" cy="41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6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5217697" cy="4651788"/>
          </a:xfrm>
        </p:spPr>
        <p:txBody>
          <a:bodyPr/>
          <a:lstStyle/>
          <a:p>
            <a:r>
              <a:rPr lang="en-US" dirty="0" smtClean="0"/>
              <a:t>Starts local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All processes run in the same JVM</a:t>
            </a:r>
          </a:p>
          <a:p>
            <a:r>
              <a:rPr lang="en-US" dirty="0" smtClean="0"/>
              <a:t>Behaves just like a regular Cluster</a:t>
            </a:r>
          </a:p>
          <a:p>
            <a:r>
              <a:rPr lang="en-US" dirty="0" smtClean="0"/>
              <a:t>Very useful for developing and debugging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03850" y="1631890"/>
            <a:ext cx="3082950" cy="4494274"/>
            <a:chOff x="5603850" y="1631890"/>
            <a:chExt cx="3082950" cy="4494274"/>
          </a:xfrm>
        </p:grpSpPr>
        <p:sp>
          <p:nvSpPr>
            <p:cNvPr id="6" name="Rectangle 5"/>
            <p:cNvSpPr/>
            <p:nvPr/>
          </p:nvSpPr>
          <p:spPr>
            <a:xfrm>
              <a:off x="5603850" y="1631890"/>
              <a:ext cx="3082950" cy="449427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98299" y="1861313"/>
              <a:ext cx="1470181" cy="88805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18110" y="2955047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08357" y="2955047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18110" y="4102456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08357" y="4102456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74999" y="5343917"/>
              <a:ext cx="1493481" cy="720080"/>
              <a:chOff x="6021208" y="5343917"/>
              <a:chExt cx="1493481" cy="72008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794119" y="5513529"/>
                <a:ext cx="720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JVM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021208" y="5343917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15249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operators on simple Java </a:t>
            </a:r>
            <a:r>
              <a:rPr lang="en-US" dirty="0" smtClean="0"/>
              <a:t>collections</a:t>
            </a:r>
          </a:p>
          <a:p>
            <a:r>
              <a:rPr lang="en-US" dirty="0" smtClean="0"/>
              <a:t>Lower overhead</a:t>
            </a:r>
            <a:endParaRPr lang="en-US" dirty="0"/>
          </a:p>
          <a:p>
            <a:r>
              <a:rPr lang="en-US" dirty="0" smtClean="0"/>
              <a:t>Does not use memory management</a:t>
            </a:r>
          </a:p>
          <a:p>
            <a:r>
              <a:rPr lang="en-US" dirty="0" smtClean="0"/>
              <a:t>Useful for testing</a:t>
            </a:r>
            <a:r>
              <a:rPr lang="en-US" dirty="0"/>
              <a:t> </a:t>
            </a:r>
            <a:r>
              <a:rPr lang="en-US" dirty="0" smtClean="0"/>
              <a:t>and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9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0562"/>
            <a:ext cx="4143108" cy="3475602"/>
          </a:xfrm>
        </p:spPr>
        <p:txBody>
          <a:bodyPr/>
          <a:lstStyle/>
          <a:p>
            <a:r>
              <a:rPr lang="en-US" dirty="0" smtClean="0"/>
              <a:t>Submit a Job remotely</a:t>
            </a:r>
          </a:p>
          <a:p>
            <a:r>
              <a:rPr lang="en-US" dirty="0" smtClean="0"/>
              <a:t>Monitors the status of the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565547" y="1385531"/>
            <a:ext cx="1336713" cy="1338570"/>
            <a:chOff x="3565547" y="1192385"/>
            <a:chExt cx="1336713" cy="1338570"/>
          </a:xfrm>
        </p:grpSpPr>
        <p:sp>
          <p:nvSpPr>
            <p:cNvPr id="33" name="Rectangle 32"/>
            <p:cNvSpPr/>
            <p:nvPr/>
          </p:nvSpPr>
          <p:spPr>
            <a:xfrm>
              <a:off x="3605784" y="1192385"/>
              <a:ext cx="1296476" cy="1338570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5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65547" y="1669749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72946" y="1389432"/>
            <a:ext cx="3313854" cy="5041491"/>
            <a:chOff x="5202800" y="1084672"/>
            <a:chExt cx="3313854" cy="5041491"/>
          </a:xfrm>
        </p:grpSpPr>
        <p:sp>
          <p:nvSpPr>
            <p:cNvPr id="8" name="Rectangle 7"/>
            <p:cNvSpPr/>
            <p:nvPr/>
          </p:nvSpPr>
          <p:spPr>
            <a:xfrm>
              <a:off x="5202800" y="1084672"/>
              <a:ext cx="3313854" cy="5041491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8153" y="1222042"/>
              <a:ext cx="1470181" cy="88805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6736" y="5593701"/>
              <a:ext cx="1065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Cluster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78712" y="4040450"/>
              <a:ext cx="1351832" cy="1411073"/>
              <a:chOff x="5343188" y="3338851"/>
              <a:chExt cx="1351832" cy="141107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378712" y="2488698"/>
              <a:ext cx="1351832" cy="1411073"/>
              <a:chOff x="5343188" y="3338851"/>
              <a:chExt cx="1351832" cy="141107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3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6821013" y="2488698"/>
              <a:ext cx="1351832" cy="1411073"/>
              <a:chOff x="5343188" y="3338851"/>
              <a:chExt cx="1351832" cy="141107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6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6821013" y="4040450"/>
              <a:ext cx="1351832" cy="1411073"/>
              <a:chOff x="5343188" y="3338851"/>
              <a:chExt cx="1351832" cy="141107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9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06174" y="1750056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4409505" y="2075538"/>
            <a:ext cx="1700556" cy="369332"/>
            <a:chOff x="4409505" y="1906799"/>
            <a:chExt cx="1700556" cy="369332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4409505" y="1906799"/>
              <a:ext cx="170055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55244" y="1906799"/>
              <a:ext cx="1198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Submit job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186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Execution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4125346" cy="4651788"/>
          </a:xfrm>
        </p:spPr>
        <p:txBody>
          <a:bodyPr/>
          <a:lstStyle/>
          <a:p>
            <a:r>
              <a:rPr lang="en-US" dirty="0"/>
              <a:t>Multi user scenario</a:t>
            </a:r>
          </a:p>
          <a:p>
            <a:r>
              <a:rPr lang="en-US" dirty="0" smtClean="0"/>
              <a:t>Resource </a:t>
            </a:r>
            <a:r>
              <a:rPr lang="en-US" dirty="0"/>
              <a:t>sharing</a:t>
            </a:r>
          </a:p>
          <a:p>
            <a:r>
              <a:rPr lang="en-US" dirty="0" smtClean="0"/>
              <a:t>Uses YARN containers to run a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Very easy to setup </a:t>
            </a:r>
            <a:r>
              <a:rPr lang="en-US" dirty="0" err="1" smtClean="0"/>
              <a:t>Flink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06084" y="5132954"/>
            <a:ext cx="1576768" cy="1059029"/>
            <a:chOff x="3325491" y="1232986"/>
            <a:chExt cx="1576768" cy="1059029"/>
          </a:xfrm>
        </p:grpSpPr>
        <p:sp>
          <p:nvSpPr>
            <p:cNvPr id="6" name="Rectangle 5"/>
            <p:cNvSpPr/>
            <p:nvPr/>
          </p:nvSpPr>
          <p:spPr>
            <a:xfrm>
              <a:off x="3879058" y="1232986"/>
              <a:ext cx="1023201" cy="698989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7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5491" y="157193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22330" y="1554095"/>
            <a:ext cx="3864472" cy="4876828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4822330" y="2836539"/>
            <a:ext cx="1860734" cy="1506789"/>
            <a:chOff x="4692466" y="2889080"/>
            <a:chExt cx="1860734" cy="1506789"/>
          </a:xfrm>
        </p:grpSpPr>
        <p:grpSp>
          <p:nvGrpSpPr>
            <p:cNvPr id="49" name="Group 48"/>
            <p:cNvGrpSpPr/>
            <p:nvPr/>
          </p:nvGrpSpPr>
          <p:grpSpPr>
            <a:xfrm>
              <a:off x="4692466" y="2889080"/>
              <a:ext cx="1860734" cy="1506789"/>
              <a:chOff x="5576050" y="1909316"/>
              <a:chExt cx="2710231" cy="236339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576050" y="1909316"/>
                <a:ext cx="2710231" cy="2363397"/>
                <a:chOff x="5576050" y="1909316"/>
                <a:chExt cx="2710231" cy="2363397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53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50" y="3552633"/>
                  <a:ext cx="843958" cy="7200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1" name="TextBox 50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Job Manager</a:t>
              </a:r>
              <a:endParaRPr 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37427" y="6013216"/>
            <a:ext cx="182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YARN Cluster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203624" y="1752062"/>
            <a:ext cx="2699151" cy="1028051"/>
            <a:chOff x="5515448" y="1909317"/>
            <a:chExt cx="2699151" cy="1028051"/>
          </a:xfrm>
        </p:grpSpPr>
        <p:grpSp>
          <p:nvGrpSpPr>
            <p:cNvPr id="47" name="Group 46"/>
            <p:cNvGrpSpPr/>
            <p:nvPr/>
          </p:nvGrpSpPr>
          <p:grpSpPr>
            <a:xfrm>
              <a:off x="5515448" y="1909317"/>
              <a:ext cx="2699151" cy="1028051"/>
              <a:chOff x="5515448" y="1909317"/>
              <a:chExt cx="2699151" cy="1028051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39015" y="1909317"/>
                <a:ext cx="2175584" cy="58611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45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15448" y="221728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157672" y="1990559"/>
              <a:ext cx="1947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Resource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46868" y="4506427"/>
            <a:ext cx="1860735" cy="1506789"/>
            <a:chOff x="4692466" y="2889080"/>
            <a:chExt cx="1860735" cy="1506789"/>
          </a:xfrm>
        </p:grpSpPr>
        <p:grpSp>
          <p:nvGrpSpPr>
            <p:cNvPr id="56" name="Group 55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1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9" name="TextBox 58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634294" y="2836539"/>
            <a:ext cx="1860735" cy="1506789"/>
            <a:chOff x="4692466" y="2889080"/>
            <a:chExt cx="1860735" cy="1506789"/>
          </a:xfrm>
        </p:grpSpPr>
        <p:grpSp>
          <p:nvGrpSpPr>
            <p:cNvPr id="63" name="Group 62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8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66" name="TextBox 65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34294" y="4554698"/>
            <a:ext cx="1860735" cy="1506789"/>
            <a:chOff x="4692466" y="2889080"/>
            <a:chExt cx="1860735" cy="1506789"/>
          </a:xfrm>
        </p:grpSpPr>
        <p:grpSp>
          <p:nvGrpSpPr>
            <p:cNvPr id="70" name="Group 69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75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3" name="TextBox 72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Other Application</a:t>
              </a:r>
              <a:endParaRPr lang="en-US" sz="14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3882853" y="2442150"/>
            <a:ext cx="1450635" cy="284725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882853" y="4343329"/>
            <a:ext cx="1054929" cy="1315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5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acheTezLogo_low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8" y="-96493"/>
            <a:ext cx="2459797" cy="1260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98498"/>
            <a:ext cx="7873087" cy="4527665"/>
          </a:xfrm>
        </p:spPr>
        <p:txBody>
          <a:bodyPr/>
          <a:lstStyle/>
          <a:p>
            <a:r>
              <a:rPr lang="en-US" dirty="0" smtClean="0"/>
              <a:t>Leverages Apache </a:t>
            </a:r>
            <a:r>
              <a:rPr lang="en-US" dirty="0" err="1" smtClean="0"/>
              <a:t>Tez’s</a:t>
            </a:r>
            <a:r>
              <a:rPr lang="en-US" dirty="0" smtClean="0"/>
              <a:t> runtime</a:t>
            </a:r>
          </a:p>
          <a:p>
            <a:r>
              <a:rPr lang="en-US" dirty="0" smtClean="0"/>
              <a:t>Build on top of YARN</a:t>
            </a:r>
          </a:p>
          <a:p>
            <a:r>
              <a:rPr lang="en-US" dirty="0" smtClean="0"/>
              <a:t>Supports plan changes at runtime</a:t>
            </a:r>
            <a:endParaRPr lang="en-US" dirty="0"/>
          </a:p>
          <a:p>
            <a:r>
              <a:rPr lang="en-US" dirty="0" smtClean="0"/>
              <a:t>Very robust and scalable</a:t>
            </a:r>
            <a:endParaRPr lang="en-US" dirty="0"/>
          </a:p>
          <a:p>
            <a:r>
              <a:rPr lang="en-US" dirty="0" smtClean="0"/>
              <a:t>Slower than </a:t>
            </a:r>
            <a:r>
              <a:rPr lang="en-US" dirty="0" err="1" smtClean="0"/>
              <a:t>Flink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3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2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Flink?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8538" y="2028839"/>
            <a:ext cx="6853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venir Next Regular"/>
                <a:cs typeface="Avenir Next Regular"/>
              </a:rPr>
              <a:t>A "use-case complete" framework to unify batch &amp; stream processing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44196" y="4083965"/>
            <a:ext cx="1888069" cy="779075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7" name="Right Arrow 6"/>
          <p:cNvSpPr/>
          <p:nvPr/>
        </p:nvSpPr>
        <p:spPr>
          <a:xfrm rot="1800000">
            <a:off x="2591251" y="3674551"/>
            <a:ext cx="705609" cy="3784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748647">
            <a:off x="2591249" y="4933068"/>
            <a:ext cx="705609" cy="3784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5347738" y="4270629"/>
            <a:ext cx="705609" cy="3784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16757" y="3338831"/>
            <a:ext cx="11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Event logs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968539" y="5189621"/>
            <a:ext cx="157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Historic data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46879" y="3557686"/>
            <a:ext cx="15756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ETL </a:t>
            </a:r>
          </a:p>
          <a:p>
            <a:r>
              <a:rPr lang="en-US" i="1" dirty="0" smtClean="0"/>
              <a:t>Relational</a:t>
            </a:r>
          </a:p>
          <a:p>
            <a:r>
              <a:rPr lang="en-US" i="1" dirty="0" smtClean="0"/>
              <a:t>Graph analysis</a:t>
            </a:r>
          </a:p>
          <a:p>
            <a:r>
              <a:rPr lang="en-US" i="1" dirty="0" smtClean="0"/>
              <a:t>ML </a:t>
            </a:r>
          </a:p>
          <a:p>
            <a:r>
              <a:rPr lang="en-US" i="1" dirty="0" smtClean="0"/>
              <a:t>Streaming aggregations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96891" y="5189621"/>
            <a:ext cx="71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6891" y="3338831"/>
            <a:ext cx="85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8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3793" y="4249065"/>
            <a:ext cx="645345" cy="64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0369" y="5076431"/>
            <a:ext cx="645345" cy="64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1543" y="5869069"/>
            <a:ext cx="645345" cy="64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3793" y="3565827"/>
            <a:ext cx="645345" cy="64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3484216" y="5377059"/>
            <a:ext cx="397933" cy="397933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610290" y="4513459"/>
            <a:ext cx="397933" cy="397933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610290" y="5377059"/>
            <a:ext cx="397933" cy="397933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6"/>
            <a:endCxn id="4" idx="2"/>
          </p:cNvCxnSpPr>
          <p:nvPr/>
        </p:nvCxnSpPr>
        <p:spPr>
          <a:xfrm>
            <a:off x="3882149" y="5576026"/>
            <a:ext cx="7281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1" idx="5"/>
            <a:endCxn id="19" idx="1"/>
          </p:cNvCxnSpPr>
          <p:nvPr/>
        </p:nvCxnSpPr>
        <p:spPr>
          <a:xfrm>
            <a:off x="4949947" y="4228154"/>
            <a:ext cx="869096" cy="4516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84216" y="4513462"/>
            <a:ext cx="397933" cy="397933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6"/>
            <a:endCxn id="3" idx="2"/>
          </p:cNvCxnSpPr>
          <p:nvPr/>
        </p:nvCxnSpPr>
        <p:spPr>
          <a:xfrm flipV="1">
            <a:off x="3882149" y="4712426"/>
            <a:ext cx="728141" cy="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77251" y="2627207"/>
            <a:ext cx="3729565" cy="4031126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91981" y="2627207"/>
            <a:ext cx="67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Flink</a:t>
            </a:r>
            <a:endParaRPr lang="en-US" i="1" dirty="0"/>
          </a:p>
        </p:txBody>
      </p:sp>
      <p:sp>
        <p:nvSpPr>
          <p:cNvPr id="11" name="Oval 10"/>
          <p:cNvSpPr/>
          <p:nvPr/>
        </p:nvSpPr>
        <p:spPr>
          <a:xfrm>
            <a:off x="4610290" y="3888497"/>
            <a:ext cx="397933" cy="397933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84216" y="3888500"/>
            <a:ext cx="397933" cy="397933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6"/>
            <a:endCxn id="11" idx="2"/>
          </p:cNvCxnSpPr>
          <p:nvPr/>
        </p:nvCxnSpPr>
        <p:spPr>
          <a:xfrm flipV="1">
            <a:off x="3882149" y="4087464"/>
            <a:ext cx="728141" cy="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5"/>
            <a:endCxn id="3" idx="1"/>
          </p:cNvCxnSpPr>
          <p:nvPr/>
        </p:nvCxnSpPr>
        <p:spPr>
          <a:xfrm>
            <a:off x="3823873" y="4228157"/>
            <a:ext cx="844693" cy="3435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7"/>
            <a:endCxn id="11" idx="3"/>
          </p:cNvCxnSpPr>
          <p:nvPr/>
        </p:nvCxnSpPr>
        <p:spPr>
          <a:xfrm flipV="1">
            <a:off x="3823873" y="4228154"/>
            <a:ext cx="844693" cy="343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484216" y="5998952"/>
            <a:ext cx="397933" cy="397933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10290" y="5998952"/>
            <a:ext cx="397933" cy="397933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6"/>
            <a:endCxn id="17" idx="2"/>
          </p:cNvCxnSpPr>
          <p:nvPr/>
        </p:nvCxnSpPr>
        <p:spPr>
          <a:xfrm>
            <a:off x="3882149" y="6197919"/>
            <a:ext cx="7281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760767" y="4621565"/>
            <a:ext cx="397933" cy="397933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60767" y="5261334"/>
            <a:ext cx="397933" cy="397933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3" idx="5"/>
            <a:endCxn id="20" idx="1"/>
          </p:cNvCxnSpPr>
          <p:nvPr/>
        </p:nvCxnSpPr>
        <p:spPr>
          <a:xfrm>
            <a:off x="4949947" y="4853116"/>
            <a:ext cx="869096" cy="4664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7"/>
            <a:endCxn id="19" idx="2"/>
          </p:cNvCxnSpPr>
          <p:nvPr/>
        </p:nvCxnSpPr>
        <p:spPr>
          <a:xfrm flipV="1">
            <a:off x="4949947" y="4820532"/>
            <a:ext cx="810820" cy="6148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6"/>
            <a:endCxn id="20" idx="3"/>
          </p:cNvCxnSpPr>
          <p:nvPr/>
        </p:nvCxnSpPr>
        <p:spPr>
          <a:xfrm flipV="1">
            <a:off x="5008223" y="5600991"/>
            <a:ext cx="810820" cy="5969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20" idx="2"/>
          </p:cNvCxnSpPr>
          <p:nvPr/>
        </p:nvCxnSpPr>
        <p:spPr>
          <a:xfrm flipV="1">
            <a:off x="5008223" y="5460301"/>
            <a:ext cx="752544" cy="115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7"/>
            <a:endCxn id="19" idx="3"/>
          </p:cNvCxnSpPr>
          <p:nvPr/>
        </p:nvCxnSpPr>
        <p:spPr>
          <a:xfrm flipV="1">
            <a:off x="4949947" y="4961222"/>
            <a:ext cx="869096" cy="10960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62878" y="2739857"/>
            <a:ext cx="645345" cy="64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Straight Arrow Connector 35"/>
          <p:cNvCxnSpPr/>
          <p:nvPr/>
        </p:nvCxnSpPr>
        <p:spPr>
          <a:xfrm flipH="1">
            <a:off x="3775715" y="3385202"/>
            <a:ext cx="587163" cy="1045192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3266" y="5585698"/>
            <a:ext cx="1714738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Historic data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8720" y="4601359"/>
            <a:ext cx="212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Kafka, </a:t>
            </a:r>
            <a:r>
              <a:rPr lang="en-US" i="1" dirty="0" err="1" smtClean="0"/>
              <a:t>RabbitMQ</a:t>
            </a:r>
            <a:r>
              <a:rPr lang="en-US" i="1" dirty="0" smtClean="0"/>
              <a:t>, ...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714436" y="6013253"/>
            <a:ext cx="159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HDFS, JDBC, ...</a:t>
            </a:r>
            <a:endParaRPr lang="en-US" i="1" dirty="0"/>
          </a:p>
        </p:txBody>
      </p:sp>
      <p:pic>
        <p:nvPicPr>
          <p:cNvPr id="43" name="Picture 2" descr="http://www.sqlstream.com/wp-content/uploads/2014/07/data-pi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094" y="1971166"/>
            <a:ext cx="2338250" cy="1558833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feld 151"/>
          <p:cNvSpPr txBox="1"/>
          <p:nvPr/>
        </p:nvSpPr>
        <p:spPr>
          <a:xfrm>
            <a:off x="6754884" y="3544701"/>
            <a:ext cx="2276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</a:rPr>
              <a:t>ETL, Graphs,</a:t>
            </a:r>
            <a:r>
              <a:rPr lang="en-US" dirty="0">
                <a:latin typeface="Avenir Next Regular"/>
              </a:rPr>
              <a:t/>
            </a:r>
            <a:br>
              <a:rPr lang="en-US" dirty="0">
                <a:latin typeface="Avenir Next Regular"/>
              </a:rPr>
            </a:br>
            <a:r>
              <a:rPr lang="en-US" dirty="0">
                <a:latin typeface="Avenir Next Regular"/>
              </a:rPr>
              <a:t>Machine Learning</a:t>
            </a:r>
            <a:br>
              <a:rPr lang="en-US" dirty="0">
                <a:latin typeface="Avenir Next Regular"/>
              </a:rPr>
            </a:br>
            <a:r>
              <a:rPr lang="en-US" dirty="0" smtClean="0">
                <a:latin typeface="Avenir Next Regular"/>
              </a:rPr>
              <a:t>Relational, …</a:t>
            </a:r>
          </a:p>
          <a:p>
            <a:endParaRPr lang="en-US" dirty="0">
              <a:latin typeface="Avenir Next Regular"/>
            </a:endParaRPr>
          </a:p>
          <a:p>
            <a:r>
              <a:rPr lang="en-US" dirty="0" smtClean="0">
                <a:latin typeface="Avenir Next Regular"/>
              </a:rPr>
              <a:t>Low latency</a:t>
            </a:r>
            <a:br>
              <a:rPr lang="en-US" dirty="0" smtClean="0">
                <a:latin typeface="Avenir Next Regular"/>
              </a:rPr>
            </a:br>
            <a:r>
              <a:rPr lang="en-US" dirty="0" smtClean="0">
                <a:latin typeface="Avenir Next Regular"/>
              </a:rPr>
              <a:t>windowing, aggregations, ...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93266" y="4178489"/>
            <a:ext cx="1714738" cy="434621"/>
          </a:xfrm>
          <a:prstGeom prst="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logs</a:t>
            </a:r>
            <a:endParaRPr lang="en-US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1087027" y="3397058"/>
            <a:ext cx="705609" cy="5512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2407591" y="4133939"/>
            <a:ext cx="705609" cy="5237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2407591" y="5533506"/>
            <a:ext cx="705609" cy="5237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arallelogram 12"/>
          <p:cNvSpPr/>
          <p:nvPr/>
        </p:nvSpPr>
        <p:spPr>
          <a:xfrm>
            <a:off x="6746402" y="2673176"/>
            <a:ext cx="500144" cy="222286"/>
          </a:xfrm>
          <a:prstGeom prst="parallelogram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</a:ln>
          <a:effectLst/>
        </p:spPr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venir Book"/>
              <a:ea typeface="+mn-ea"/>
              <a:cs typeface="Avenir Book"/>
            </a:endParaRPr>
          </a:p>
        </p:txBody>
      </p:sp>
      <p:sp>
        <p:nvSpPr>
          <p:cNvPr id="88" name="Parallelogram 13"/>
          <p:cNvSpPr/>
          <p:nvPr/>
        </p:nvSpPr>
        <p:spPr>
          <a:xfrm>
            <a:off x="7309584" y="3089563"/>
            <a:ext cx="500144" cy="222286"/>
          </a:xfrm>
          <a:prstGeom prst="parallelogram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</a:ln>
          <a:effectLst/>
        </p:spPr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venir Book"/>
              <a:ea typeface="+mn-ea"/>
              <a:cs typeface="Avenir Book"/>
            </a:endParaRPr>
          </a:p>
        </p:txBody>
      </p:sp>
      <p:sp>
        <p:nvSpPr>
          <p:cNvPr id="89" name="Parallelogram 14"/>
          <p:cNvSpPr/>
          <p:nvPr/>
        </p:nvSpPr>
        <p:spPr>
          <a:xfrm>
            <a:off x="7337371" y="2677884"/>
            <a:ext cx="500144" cy="222286"/>
          </a:xfrm>
          <a:prstGeom prst="parallelogram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</a:ln>
          <a:effectLst/>
        </p:spPr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venir Book"/>
              <a:ea typeface="+mn-ea"/>
              <a:cs typeface="Avenir Book"/>
            </a:endParaRPr>
          </a:p>
        </p:txBody>
      </p:sp>
      <p:sp>
        <p:nvSpPr>
          <p:cNvPr id="90" name="Oval 40"/>
          <p:cNvSpPr/>
          <p:nvPr/>
        </p:nvSpPr>
        <p:spPr>
          <a:xfrm>
            <a:off x="6875674" y="3079761"/>
            <a:ext cx="240127" cy="24012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venir Book"/>
              <a:ea typeface="+mn-ea"/>
              <a:cs typeface="Avenir Book"/>
            </a:endParaRPr>
          </a:p>
        </p:txBody>
      </p:sp>
      <p:cxnSp>
        <p:nvCxnSpPr>
          <p:cNvPr id="91" name="Straight Arrow Connector 41"/>
          <p:cNvCxnSpPr>
            <a:stCxn id="87" idx="4"/>
            <a:endCxn id="90" idx="0"/>
          </p:cNvCxnSpPr>
          <p:nvPr/>
        </p:nvCxnSpPr>
        <p:spPr>
          <a:xfrm flipH="1">
            <a:off x="6995738" y="2895462"/>
            <a:ext cx="736" cy="184299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92" name="Straight Arrow Connector 44"/>
          <p:cNvCxnSpPr>
            <a:stCxn id="90" idx="6"/>
            <a:endCxn id="88" idx="5"/>
          </p:cNvCxnSpPr>
          <p:nvPr/>
        </p:nvCxnSpPr>
        <p:spPr>
          <a:xfrm>
            <a:off x="7115802" y="3199825"/>
            <a:ext cx="221569" cy="881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93" name="Oval 47"/>
          <p:cNvSpPr/>
          <p:nvPr/>
        </p:nvSpPr>
        <p:spPr>
          <a:xfrm>
            <a:off x="7986603" y="3076622"/>
            <a:ext cx="240127" cy="24012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venir Book"/>
              <a:ea typeface="+mn-ea"/>
              <a:cs typeface="Avenir Book"/>
            </a:endParaRPr>
          </a:p>
        </p:txBody>
      </p:sp>
      <p:cxnSp>
        <p:nvCxnSpPr>
          <p:cNvPr id="94" name="Straight Arrow Connector 48"/>
          <p:cNvCxnSpPr>
            <a:stCxn id="88" idx="2"/>
            <a:endCxn id="93" idx="2"/>
          </p:cNvCxnSpPr>
          <p:nvPr/>
        </p:nvCxnSpPr>
        <p:spPr>
          <a:xfrm flipV="1">
            <a:off x="7781943" y="3196686"/>
            <a:ext cx="204660" cy="402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101" name="Elbow Connector 100"/>
          <p:cNvCxnSpPr>
            <a:stCxn id="89" idx="2"/>
            <a:endCxn id="93" idx="0"/>
          </p:cNvCxnSpPr>
          <p:nvPr/>
        </p:nvCxnSpPr>
        <p:spPr>
          <a:xfrm>
            <a:off x="7809729" y="2789027"/>
            <a:ext cx="296938" cy="287595"/>
          </a:xfrm>
          <a:prstGeom prst="bentConnector2">
            <a:avLst/>
          </a:prstGeom>
          <a:ln w="9525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922" y="2646313"/>
            <a:ext cx="665404" cy="665404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1835213" y="1353034"/>
            <a:ext cx="5876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venir Next Regular"/>
                <a:cs typeface="Avenir Next Regular"/>
              </a:rPr>
              <a:t>An engine that puts equal emphasis to streaming and </a:t>
            </a:r>
            <a:r>
              <a:rPr lang="en-US" sz="2400" dirty="0" smtClean="0">
                <a:latin typeface="Avenir Next Regular"/>
                <a:cs typeface="Avenir Next Regular"/>
              </a:rPr>
              <a:t>batch processing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3656158" y="3257505"/>
            <a:ext cx="706720" cy="47049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3749138" y="3409904"/>
            <a:ext cx="766142" cy="185143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3882150" y="3409904"/>
            <a:ext cx="786416" cy="258219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ight Arrow 124"/>
          <p:cNvSpPr/>
          <p:nvPr/>
        </p:nvSpPr>
        <p:spPr>
          <a:xfrm rot="10800000">
            <a:off x="5113433" y="2809383"/>
            <a:ext cx="1525377" cy="5237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6448" y="1876815"/>
            <a:ext cx="1738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Real-time data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streams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1" name="Titel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Flink?</a:t>
            </a:r>
            <a:endParaRPr lang="en-US" dirty="0"/>
          </a:p>
        </p:txBody>
      </p:sp>
      <p:sp>
        <p:nvSpPr>
          <p:cNvPr id="60" name="TextBox 9"/>
          <p:cNvSpPr txBox="1"/>
          <p:nvPr/>
        </p:nvSpPr>
        <p:spPr>
          <a:xfrm>
            <a:off x="4600225" y="3224441"/>
            <a:ext cx="711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(master)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5320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4758690" y="1600663"/>
            <a:ext cx="3589019" cy="1754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4758690" y="3533243"/>
            <a:ext cx="3589022" cy="14434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Cornerpoints</a:t>
            </a:r>
            <a:r>
              <a:rPr lang="en-US" dirty="0" smtClean="0"/>
              <a:t> of Flink Design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821883" y="1654016"/>
            <a:ext cx="346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venir Next Regular"/>
              </a:rPr>
              <a:t>Robust Algorithms on Managed Memory</a:t>
            </a:r>
            <a:endParaRPr lang="en-US" sz="2000" dirty="0">
              <a:latin typeface="Avenir Next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251386" y="3626607"/>
            <a:ext cx="2440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venir Next Regular"/>
              </a:rPr>
              <a:t>Pipelined Execution</a:t>
            </a:r>
            <a:br>
              <a:rPr lang="en-US" sz="2000" dirty="0" smtClean="0">
                <a:latin typeface="Avenir Next Regular"/>
              </a:rPr>
            </a:br>
            <a:r>
              <a:rPr lang="en-US" sz="2000" dirty="0" smtClean="0">
                <a:latin typeface="Avenir Next Regular"/>
              </a:rPr>
              <a:t>of Batch Programs</a:t>
            </a:r>
            <a:endParaRPr lang="en-US" sz="2000" dirty="0">
              <a:latin typeface="Avenir Next Regular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99750" y="4309474"/>
            <a:ext cx="334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Better shuffle performance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823892" y="2396985"/>
            <a:ext cx="3499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 No </a:t>
            </a:r>
            <a:r>
              <a:rPr lang="en-US" i="1" dirty="0" err="1" smtClean="0">
                <a:latin typeface="Avenir Next Regular"/>
                <a:sym typeface="Wingdings" panose="05000000000000000000" pitchFamily="2" charset="2"/>
              </a:rPr>
              <a:t>OutOfMemory</a:t>
            </a: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 Errors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Scales to very large JVMs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Efficient an robust processing</a:t>
            </a:r>
            <a:endParaRPr lang="en-US" i="1" dirty="0">
              <a:latin typeface="Avenir Next Regular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25946" y="1600663"/>
            <a:ext cx="3589022" cy="17556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1344146" y="1707761"/>
            <a:ext cx="2223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venir Next Regular"/>
              </a:rPr>
              <a:t>Flexible Data</a:t>
            </a:r>
            <a:br>
              <a:rPr lang="en-US" sz="2000" dirty="0" smtClean="0">
                <a:latin typeface="Avenir Next Regular"/>
              </a:rPr>
            </a:br>
            <a:r>
              <a:rPr lang="en-US" sz="2000" dirty="0" smtClean="0">
                <a:latin typeface="Avenir Next Regular"/>
              </a:rPr>
              <a:t>Streaming Engine</a:t>
            </a:r>
            <a:endParaRPr lang="en-US" sz="2000" dirty="0">
              <a:latin typeface="Avenir Next Regular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930424" y="2567056"/>
            <a:ext cx="334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Low Latency Steam Proc.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Highly flexible windows</a:t>
            </a:r>
          </a:p>
        </p:txBody>
      </p:sp>
      <p:sp>
        <p:nvSpPr>
          <p:cNvPr id="15" name="Rechteck 14"/>
          <p:cNvSpPr/>
          <p:nvPr/>
        </p:nvSpPr>
        <p:spPr>
          <a:xfrm>
            <a:off x="4758687" y="5154541"/>
            <a:ext cx="3589022" cy="1319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5474693" y="5394359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venir Next Regular"/>
              </a:rPr>
              <a:t>Native Iterations</a:t>
            </a:r>
            <a:endParaRPr lang="en-US" sz="2000" dirty="0">
              <a:latin typeface="Avenir Next Regular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78705" y="5814370"/>
            <a:ext cx="334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Very fast Graph Processing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err="1" smtClean="0">
                <a:latin typeface="Avenir Next Regular"/>
                <a:sym typeface="Wingdings" panose="05000000000000000000" pitchFamily="2" charset="2"/>
              </a:rPr>
              <a:t>Stateful</a:t>
            </a: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 Iterations for ML</a:t>
            </a:r>
          </a:p>
        </p:txBody>
      </p:sp>
      <p:sp>
        <p:nvSpPr>
          <p:cNvPr id="18" name="Rechteck 17"/>
          <p:cNvSpPr/>
          <p:nvPr/>
        </p:nvSpPr>
        <p:spPr>
          <a:xfrm>
            <a:off x="735200" y="3533243"/>
            <a:ext cx="3589022" cy="1443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1044356" y="3626607"/>
            <a:ext cx="2807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venir Next Regular"/>
              </a:rPr>
              <a:t>High-level APIs,</a:t>
            </a:r>
            <a:br>
              <a:rPr lang="en-US" sz="2000" dirty="0" smtClean="0">
                <a:latin typeface="Avenir Next Regular"/>
              </a:rPr>
            </a:br>
            <a:r>
              <a:rPr lang="en-US" sz="2000" dirty="0" smtClean="0">
                <a:latin typeface="Avenir Next Regular"/>
              </a:rPr>
              <a:t>beyond key/value pairs</a:t>
            </a:r>
            <a:endParaRPr lang="en-US" sz="2000" dirty="0">
              <a:latin typeface="Avenir Next Regular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87519" y="4295043"/>
            <a:ext cx="363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Java/Scala/Python (upcoming)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Relational-style optimizer</a:t>
            </a:r>
          </a:p>
        </p:txBody>
      </p:sp>
      <p:sp>
        <p:nvSpPr>
          <p:cNvPr id="23" name="Rechteck 22"/>
          <p:cNvSpPr/>
          <p:nvPr/>
        </p:nvSpPr>
        <p:spPr>
          <a:xfrm>
            <a:off x="735200" y="5154541"/>
            <a:ext cx="3589022" cy="13195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930424" y="5794469"/>
            <a:ext cx="334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Graphs / Machine Learning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Streaming ML (coming)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799749" y="4618209"/>
            <a:ext cx="354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Scales to very large groups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930424" y="5316391"/>
            <a:ext cx="3320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venir Next Regular"/>
              </a:rPr>
              <a:t>Active Library Development</a:t>
            </a:r>
            <a:endParaRPr lang="en-US" sz="2000" dirty="0">
              <a:latin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9660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Apache Flink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Performance and ease of use</a:t>
            </a:r>
          </a:p>
          <a:p>
            <a:pPr lvl="1"/>
            <a:r>
              <a:rPr lang="en-US" sz="2000" dirty="0" smtClean="0"/>
              <a:t>Exploits in-memory and pipelining,</a:t>
            </a:r>
            <a:br>
              <a:rPr lang="en-US" sz="2000" dirty="0" smtClean="0"/>
            </a:br>
            <a:r>
              <a:rPr lang="en-US" sz="2000" dirty="0" smtClean="0"/>
              <a:t>language-embedded logical APIs</a:t>
            </a:r>
          </a:p>
          <a:p>
            <a:pPr lvl="5"/>
            <a:endParaRPr lang="en-US" sz="1600" dirty="0"/>
          </a:p>
          <a:p>
            <a:r>
              <a:rPr lang="en-US" sz="2400" dirty="0" smtClean="0"/>
              <a:t>Unified batch and real streaming</a:t>
            </a:r>
          </a:p>
          <a:p>
            <a:pPr lvl="1"/>
            <a:r>
              <a:rPr lang="en-US" sz="2000" dirty="0" smtClean="0"/>
              <a:t>Batch and Stream APIs on top of a streaming engine</a:t>
            </a:r>
          </a:p>
          <a:p>
            <a:pPr lvl="5"/>
            <a:endParaRPr lang="en-US" sz="1600" dirty="0"/>
          </a:p>
          <a:p>
            <a:r>
              <a:rPr lang="en-US" sz="2400" dirty="0" smtClean="0"/>
              <a:t>A runtime that "just works" without tuning</a:t>
            </a:r>
          </a:p>
          <a:p>
            <a:pPr lvl="1"/>
            <a:r>
              <a:rPr lang="en-US" sz="2000" dirty="0"/>
              <a:t>C++ style memory management inside the JVM</a:t>
            </a:r>
            <a:endParaRPr lang="en-US" sz="2000" dirty="0" smtClean="0"/>
          </a:p>
          <a:p>
            <a:pPr marL="1371600" lvl="3" indent="0">
              <a:buNone/>
            </a:pPr>
            <a:r>
              <a:rPr lang="en-US" sz="1600" dirty="0" smtClean="0"/>
              <a:t>			</a:t>
            </a:r>
            <a:endParaRPr lang="en-US" sz="1600" dirty="0"/>
          </a:p>
          <a:p>
            <a:r>
              <a:rPr lang="en-US" sz="2400" dirty="0" smtClean="0"/>
              <a:t>Predictable and dependable execution </a:t>
            </a:r>
          </a:p>
          <a:p>
            <a:pPr lvl="1"/>
            <a:r>
              <a:rPr lang="en-US" sz="2000" dirty="0" smtClean="0"/>
              <a:t>Bird’s-eye view of what runs and how, and what failed and why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8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Architectures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5828" y="1428648"/>
            <a:ext cx="1143538" cy="586063"/>
          </a:xfrm>
          <a:prstGeom prst="rect">
            <a:avLst/>
          </a:prstGeom>
        </p:spPr>
      </p:pic>
      <p:pic>
        <p:nvPicPr>
          <p:cNvPr id="7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3190" y="2975430"/>
            <a:ext cx="1602791" cy="851094"/>
          </a:xfrm>
          <a:prstGeom prst="rect">
            <a:avLst/>
          </a:prstGeom>
        </p:spPr>
      </p:pic>
      <p:pic>
        <p:nvPicPr>
          <p:cNvPr id="8" name="Picture 29" descr="flink2_200_color_black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6246"/>
          <a:stretch/>
        </p:blipFill>
        <p:spPr>
          <a:xfrm>
            <a:off x="7235190" y="2258441"/>
            <a:ext cx="1328558" cy="1272852"/>
          </a:xfrm>
          <a:prstGeom prst="rect">
            <a:avLst/>
          </a:prstGeom>
        </p:spPr>
      </p:pic>
      <p:pic>
        <p:nvPicPr>
          <p:cNvPr id="9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59" y="1409096"/>
            <a:ext cx="1987659" cy="60561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61063" y="1917025"/>
            <a:ext cx="35782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venir Book"/>
                <a:cs typeface="Avenir Book"/>
              </a:rPr>
              <a:t>Operator-centric</a:t>
            </a:r>
            <a:r>
              <a:rPr lang="en-US" sz="2800" dirty="0" smtClean="0">
                <a:latin typeface="Avenir Book"/>
                <a:cs typeface="Avenir Book"/>
              </a:rPr>
              <a:t/>
            </a:r>
            <a:br>
              <a:rPr lang="en-US" sz="2800" dirty="0" smtClean="0">
                <a:latin typeface="Avenir Book"/>
                <a:cs typeface="Avenir Book"/>
              </a:rPr>
            </a:br>
            <a:r>
              <a:rPr lang="en-US" sz="2800" dirty="0" smtClean="0">
                <a:latin typeface="Avenir Book"/>
                <a:cs typeface="Avenir Book"/>
              </a:rPr>
              <a:t>(</a:t>
            </a:r>
            <a:r>
              <a:rPr lang="en-US" sz="2800" dirty="0" err="1" smtClean="0">
                <a:latin typeface="Avenir Book"/>
                <a:cs typeface="Avenir Book"/>
              </a:rPr>
              <a:t>MapReduce</a:t>
            </a:r>
            <a:r>
              <a:rPr lang="en-US" sz="2800" dirty="0" smtClean="0">
                <a:latin typeface="Avenir Book"/>
                <a:cs typeface="Avenir Book"/>
              </a:rPr>
              <a:t> / DAGs)</a:t>
            </a:r>
            <a:endParaRPr lang="en-US" sz="2800" dirty="0">
              <a:latin typeface="Avenir Book"/>
              <a:cs typeface="Avenir Book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36287" y="3755501"/>
            <a:ext cx="26084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venir Book"/>
                <a:cs typeface="Avenir Book"/>
              </a:rPr>
              <a:t>Dataset-centric</a:t>
            </a:r>
          </a:p>
          <a:p>
            <a:pPr algn="ctr"/>
            <a:r>
              <a:rPr lang="en-US" sz="2800" dirty="0" smtClean="0">
                <a:latin typeface="Avenir Book"/>
                <a:cs typeface="Avenir Book"/>
              </a:rPr>
              <a:t>(RDDs)</a:t>
            </a:r>
            <a:endParaRPr lang="en-US" sz="2800" dirty="0">
              <a:latin typeface="Avenir Book"/>
              <a:cs typeface="Avenir Book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101114" y="3543023"/>
            <a:ext cx="2028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Operators &amp;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/>
              <a:t>DataSets</a:t>
            </a:r>
            <a:r>
              <a:rPr lang="en-US" sz="2800" b="1" dirty="0" smtClean="0"/>
              <a:t> &amp;</a:t>
            </a:r>
          </a:p>
          <a:p>
            <a:pPr algn="ctr"/>
            <a:r>
              <a:rPr lang="en-US" sz="2800" b="1" dirty="0" smtClean="0"/>
              <a:t>Optimizer</a:t>
            </a:r>
            <a:endParaRPr lang="en-US" sz="2800" dirty="0"/>
          </a:p>
        </p:txBody>
      </p:sp>
      <p:sp>
        <p:nvSpPr>
          <p:cNvPr id="13" name="Pfeil nach rechts 12"/>
          <p:cNvSpPr/>
          <p:nvPr/>
        </p:nvSpPr>
        <p:spPr>
          <a:xfrm rot="1947579">
            <a:off x="4208646" y="2581158"/>
            <a:ext cx="1807638" cy="49301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feil nach rechts 13"/>
          <p:cNvSpPr/>
          <p:nvPr/>
        </p:nvSpPr>
        <p:spPr>
          <a:xfrm>
            <a:off x="3969503" y="3772807"/>
            <a:ext cx="1914998" cy="49301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feil nach rechts 13"/>
          <p:cNvSpPr/>
          <p:nvPr/>
        </p:nvSpPr>
        <p:spPr>
          <a:xfrm rot="20020450">
            <a:off x="3941691" y="4869524"/>
            <a:ext cx="2063371" cy="49301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ur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05" y="4946053"/>
            <a:ext cx="1007481" cy="11111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3519" y="6094740"/>
            <a:ext cx="3176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venir Book"/>
                <a:cs typeface="Avenir Book"/>
              </a:rPr>
              <a:t>Database-oriented</a:t>
            </a:r>
            <a:endParaRPr lang="en-US" sz="28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43325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Flink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9355</TotalTime>
  <Words>1219</Words>
  <Application>Microsoft Macintosh PowerPoint</Application>
  <PresentationFormat>On-screen Show (4:3)</PresentationFormat>
  <Paragraphs>481</Paragraphs>
  <Slides>36</Slides>
  <Notes>2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1_Office Theme</vt:lpstr>
      <vt:lpstr>Apache Flink® Training</vt:lpstr>
      <vt:lpstr>What is Flink?</vt:lpstr>
      <vt:lpstr>What is Apache Flink?</vt:lpstr>
      <vt:lpstr>What is Apache Flink?</vt:lpstr>
      <vt:lpstr>What is Apache Flink?</vt:lpstr>
      <vt:lpstr>Cornerpoints of Flink Design</vt:lpstr>
      <vt:lpstr>The case for Apache Flink</vt:lpstr>
      <vt:lpstr>Evolution of Architectures</vt:lpstr>
      <vt:lpstr>What is a Flink Program?</vt:lpstr>
      <vt:lpstr>What is a Flink Program?</vt:lpstr>
      <vt:lpstr>Flink stack</vt:lpstr>
      <vt:lpstr>DataSet</vt:lpstr>
      <vt:lpstr>Scaling out</vt:lpstr>
      <vt:lpstr>Scaling up</vt:lpstr>
      <vt:lpstr>DataStream</vt:lpstr>
      <vt:lpstr>Sources</vt:lpstr>
      <vt:lpstr>Sinks</vt:lpstr>
      <vt:lpstr>Hadoop Integration</vt:lpstr>
      <vt:lpstr>What’s the Lifecycle of a Program?</vt:lpstr>
      <vt:lpstr>Lifecycle of a Program</vt:lpstr>
      <vt:lpstr>From Program to Dataflow</vt:lpstr>
      <vt:lpstr>Architecture Overview</vt:lpstr>
      <vt:lpstr>Client</vt:lpstr>
      <vt:lpstr>Job Manager</vt:lpstr>
      <vt:lpstr>Task Manager</vt:lpstr>
      <vt:lpstr>Staged (batch) execution</vt:lpstr>
      <vt:lpstr>Pipelined execution</vt:lpstr>
      <vt:lpstr>Pipelining in Flink</vt:lpstr>
      <vt:lpstr>Execution Setups</vt:lpstr>
      <vt:lpstr>Ways to Run a Flink Program</vt:lpstr>
      <vt:lpstr>Local Execution</vt:lpstr>
      <vt:lpstr>Embedded Execution</vt:lpstr>
      <vt:lpstr>Remote Execution</vt:lpstr>
      <vt:lpstr>YARN Execution </vt:lpstr>
      <vt:lpstr>                 Execution</vt:lpstr>
      <vt:lpstr>Thank you for listening!</vt:lpstr>
    </vt:vector>
  </TitlesOfParts>
  <Manager/>
  <Company>data Artisans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Max</cp:lastModifiedBy>
  <cp:revision>261</cp:revision>
  <dcterms:created xsi:type="dcterms:W3CDTF">2015-01-22T00:00:06Z</dcterms:created>
  <dcterms:modified xsi:type="dcterms:W3CDTF">2015-05-29T16:34:14Z</dcterms:modified>
  <cp:category/>
</cp:coreProperties>
</file>