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8" r:id="rId2"/>
    <p:sldId id="312" r:id="rId3"/>
    <p:sldId id="268" r:id="rId4"/>
    <p:sldId id="307" r:id="rId5"/>
    <p:sldId id="308" r:id="rId6"/>
    <p:sldId id="309" r:id="rId7"/>
    <p:sldId id="310" r:id="rId8"/>
    <p:sldId id="311" r:id="rId9"/>
    <p:sldId id="264" r:id="rId10"/>
    <p:sldId id="286" r:id="rId11"/>
    <p:sldId id="297" r:id="rId12"/>
    <p:sldId id="290" r:id="rId13"/>
    <p:sldId id="296" r:id="rId14"/>
    <p:sldId id="298" r:id="rId15"/>
    <p:sldId id="289" r:id="rId16"/>
    <p:sldId id="299" r:id="rId17"/>
    <p:sldId id="274" r:id="rId18"/>
    <p:sldId id="265" r:id="rId19"/>
    <p:sldId id="305" r:id="rId20"/>
    <p:sldId id="291" r:id="rId21"/>
    <p:sldId id="292" r:id="rId22"/>
    <p:sldId id="293" r:id="rId23"/>
    <p:sldId id="294" r:id="rId24"/>
    <p:sldId id="281" r:id="rId25"/>
    <p:sldId id="283" r:id="rId26"/>
    <p:sldId id="300" r:id="rId27"/>
    <p:sldId id="302" r:id="rId28"/>
    <p:sldId id="301" r:id="rId29"/>
    <p:sldId id="303" r:id="rId30"/>
    <p:sldId id="304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D92"/>
    <a:srgbClr val="98C1B5"/>
    <a:srgbClr val="28896D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-11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6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7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June 3rd, 2015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4183" y="1941590"/>
            <a:ext cx="6816178" cy="3913051"/>
            <a:chOff x="504716" y="2191518"/>
            <a:chExt cx="6816178" cy="3913051"/>
          </a:xfrm>
        </p:grpSpPr>
        <p:sp>
          <p:nvSpPr>
            <p:cNvPr id="53" name="Rectangle 52"/>
            <p:cNvSpPr/>
            <p:nvPr/>
          </p:nvSpPr>
          <p:spPr>
            <a:xfrm rot="16200000">
              <a:off x="1017603" y="2781857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Gelly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445511" y="279031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570031" y="2781860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4381127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SAMOA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1497" y="3955577"/>
              <a:ext cx="3733796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DataSet</a:t>
              </a:r>
              <a:r>
                <a:rPr lang="en-US" dirty="0" smtClean="0">
                  <a:latin typeface="Avenir Next Regular"/>
                  <a:cs typeface="Avenir Next Regular"/>
                </a:rPr>
                <a:t>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/Python)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55359" y="3955577"/>
              <a:ext cx="2965535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DataStream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-76896" y="2796189"/>
              <a:ext cx="1557869" cy="394646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venir Next Regular"/>
                  <a:cs typeface="Avenir Next Regular"/>
                </a:rPr>
                <a:t>Hadoop</a:t>
              </a:r>
              <a:r>
                <a:rPr lang="en-US" sz="1600" dirty="0" smtClean="0">
                  <a:latin typeface="Avenir Next Regular"/>
                  <a:cs typeface="Avenir Next Regular"/>
                </a:rPr>
                <a:t> M/R</a:t>
              </a:r>
              <a:endParaRPr lang="en-US" sz="1600" dirty="0">
                <a:latin typeface="Avenir Next Regular"/>
                <a:cs typeface="Avenir Next Regular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1501" y="5698169"/>
              <a:ext cx="11599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Local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92083" y="5698169"/>
              <a:ext cx="11599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Remote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055730" y="5698169"/>
              <a:ext cx="1299629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Yarn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61885" y="5698169"/>
              <a:ext cx="126507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Tez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56163" y="5698169"/>
              <a:ext cx="14647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Embedded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 rot="16200000">
              <a:off x="2129259" y="279031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rot="16200000">
              <a:off x="4948029" y="276725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 (</a:t>
              </a:r>
              <a:r>
                <a:rPr lang="en-US" sz="16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16200000">
              <a:off x="2690073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MRQL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3779626" y="276725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rot="16200000">
              <a:off x="3242190" y="2767252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Cascading (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11496" y="4496626"/>
              <a:ext cx="6809398" cy="1069272"/>
              <a:chOff x="511496" y="4496626"/>
              <a:chExt cx="6809398" cy="106927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511496" y="4496626"/>
                <a:ext cx="6809398" cy="1069272"/>
              </a:xfrm>
              <a:prstGeom prst="rect">
                <a:avLst/>
              </a:prstGeom>
              <a:solidFill>
                <a:srgbClr val="34AD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047757" y="4546554"/>
                <a:ext cx="3135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FFFF"/>
                    </a:solidFill>
                    <a:latin typeface="Avenir Next Regular"/>
                    <a:cs typeface="Avenir Next Regular"/>
                  </a:rPr>
                  <a:t>Streaming dataflow runtime</a:t>
                </a:r>
                <a:endParaRPr lang="en-US" dirty="0">
                  <a:solidFill>
                    <a:srgbClr val="FFFFFF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73" name="Oval 1"/>
              <p:cNvSpPr/>
              <p:nvPr/>
            </p:nvSpPr>
            <p:spPr>
              <a:xfrm>
                <a:off x="698319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3"/>
              <p:cNvSpPr/>
              <p:nvPr/>
            </p:nvSpPr>
            <p:spPr>
              <a:xfrm>
                <a:off x="1359638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4"/>
              <p:cNvCxnSpPr>
                <a:stCxn id="73" idx="6"/>
                <a:endCxn id="74" idx="2"/>
              </p:cNvCxnSpPr>
              <p:nvPr/>
            </p:nvCxnSpPr>
            <p:spPr>
              <a:xfrm>
                <a:off x="932017" y="5036415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6"/>
              <p:cNvSpPr/>
              <p:nvPr/>
            </p:nvSpPr>
            <p:spPr>
              <a:xfrm>
                <a:off x="69831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"/>
              <p:cNvCxnSpPr>
                <a:stCxn id="76" idx="6"/>
                <a:endCxn id="78" idx="2"/>
              </p:cNvCxnSpPr>
              <p:nvPr/>
            </p:nvCxnSpPr>
            <p:spPr>
              <a:xfrm>
                <a:off x="932017" y="4648836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135963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84" idx="6"/>
                <a:endCxn id="91" idx="2"/>
              </p:cNvCxnSpPr>
              <p:nvPr/>
            </p:nvCxnSpPr>
            <p:spPr>
              <a:xfrm>
                <a:off x="2629894" y="5353850"/>
                <a:ext cx="281893" cy="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15"/>
              <p:cNvSpPr/>
              <p:nvPr/>
            </p:nvSpPr>
            <p:spPr>
              <a:xfrm>
                <a:off x="698319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16"/>
              <p:cNvSpPr/>
              <p:nvPr/>
            </p:nvSpPr>
            <p:spPr>
              <a:xfrm>
                <a:off x="1359638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17"/>
              <p:cNvCxnSpPr>
                <a:stCxn id="80" idx="6"/>
                <a:endCxn id="81" idx="2"/>
              </p:cNvCxnSpPr>
              <p:nvPr/>
            </p:nvCxnSpPr>
            <p:spPr>
              <a:xfrm>
                <a:off x="932017" y="5356107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18"/>
              <p:cNvSpPr/>
              <p:nvPr/>
            </p:nvSpPr>
            <p:spPr>
              <a:xfrm>
                <a:off x="2393289" y="4936312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19"/>
              <p:cNvSpPr/>
              <p:nvPr/>
            </p:nvSpPr>
            <p:spPr>
              <a:xfrm>
                <a:off x="2396196" y="5251568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20"/>
              <p:cNvCxnSpPr>
                <a:stCxn id="83" idx="6"/>
                <a:endCxn id="94" idx="2"/>
              </p:cNvCxnSpPr>
              <p:nvPr/>
            </p:nvCxnSpPr>
            <p:spPr>
              <a:xfrm flipV="1">
                <a:off x="2626987" y="5036417"/>
                <a:ext cx="284800" cy="21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21"/>
              <p:cNvCxnSpPr>
                <a:stCxn id="74" idx="6"/>
                <a:endCxn id="83" idx="2"/>
              </p:cNvCxnSpPr>
              <p:nvPr/>
            </p:nvCxnSpPr>
            <p:spPr>
              <a:xfrm>
                <a:off x="1593336" y="5036415"/>
                <a:ext cx="799953" cy="2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22"/>
              <p:cNvCxnSpPr>
                <a:stCxn id="81" idx="6"/>
                <a:endCxn id="84" idx="2"/>
              </p:cNvCxnSpPr>
              <p:nvPr/>
            </p:nvCxnSpPr>
            <p:spPr>
              <a:xfrm flipV="1">
                <a:off x="1593336" y="5353850"/>
                <a:ext cx="802860" cy="2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23"/>
              <p:cNvCxnSpPr>
                <a:stCxn id="74" idx="6"/>
                <a:endCxn id="84" idx="2"/>
              </p:cNvCxnSpPr>
              <p:nvPr/>
            </p:nvCxnSpPr>
            <p:spPr>
              <a:xfrm>
                <a:off x="1593336" y="5036415"/>
                <a:ext cx="802860" cy="3174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24"/>
              <p:cNvCxnSpPr>
                <a:stCxn id="81" idx="7"/>
                <a:endCxn id="83" idx="3"/>
              </p:cNvCxnSpPr>
              <p:nvPr/>
            </p:nvCxnSpPr>
            <p:spPr>
              <a:xfrm flipV="1">
                <a:off x="1559112" y="5110917"/>
                <a:ext cx="868401" cy="172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2"/>
              <p:cNvSpPr/>
              <p:nvPr/>
            </p:nvSpPr>
            <p:spPr>
              <a:xfrm>
                <a:off x="3573106" y="525540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6"/>
              <p:cNvSpPr/>
              <p:nvPr/>
            </p:nvSpPr>
            <p:spPr>
              <a:xfrm>
                <a:off x="2911787" y="525540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7"/>
              <p:cNvCxnSpPr>
                <a:stCxn id="91" idx="6"/>
                <a:endCxn id="90" idx="2"/>
              </p:cNvCxnSpPr>
              <p:nvPr/>
            </p:nvCxnSpPr>
            <p:spPr>
              <a:xfrm flipV="1">
                <a:off x="3145485" y="535768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10"/>
              <p:cNvSpPr/>
              <p:nvPr/>
            </p:nvSpPr>
            <p:spPr>
              <a:xfrm>
                <a:off x="3573106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11"/>
              <p:cNvSpPr/>
              <p:nvPr/>
            </p:nvSpPr>
            <p:spPr>
              <a:xfrm>
                <a:off x="2911787" y="493413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12"/>
              <p:cNvCxnSpPr>
                <a:stCxn id="94" idx="6"/>
                <a:endCxn id="93" idx="2"/>
              </p:cNvCxnSpPr>
              <p:nvPr/>
            </p:nvCxnSpPr>
            <p:spPr>
              <a:xfrm flipV="1">
                <a:off x="3145485" y="503641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13"/>
              <p:cNvCxnSpPr>
                <a:stCxn id="94" idx="5"/>
                <a:endCxn id="90" idx="1"/>
              </p:cNvCxnSpPr>
              <p:nvPr/>
            </p:nvCxnSpPr>
            <p:spPr>
              <a:xfrm>
                <a:off x="3111260" y="5108740"/>
                <a:ext cx="496070" cy="17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4"/>
              <p:cNvCxnSpPr>
                <a:stCxn id="91" idx="7"/>
                <a:endCxn id="93" idx="3"/>
              </p:cNvCxnSpPr>
              <p:nvPr/>
            </p:nvCxnSpPr>
            <p:spPr>
              <a:xfrm flipV="1">
                <a:off x="3111260" y="5108738"/>
                <a:ext cx="496070" cy="176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21"/>
              <p:cNvCxnSpPr>
                <a:stCxn id="78" idx="6"/>
              </p:cNvCxnSpPr>
              <p:nvPr/>
            </p:nvCxnSpPr>
            <p:spPr>
              <a:xfrm>
                <a:off x="1593337" y="4648836"/>
                <a:ext cx="9197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21"/>
              <p:cNvCxnSpPr>
                <a:endCxn id="94" idx="1"/>
              </p:cNvCxnSpPr>
              <p:nvPr/>
            </p:nvCxnSpPr>
            <p:spPr>
              <a:xfrm>
                <a:off x="2525431" y="4648836"/>
                <a:ext cx="420581" cy="315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0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941132"/>
          </a:xfrm>
        </p:spPr>
        <p:txBody>
          <a:bodyPr/>
          <a:lstStyle/>
          <a:p>
            <a:r>
              <a:rPr lang="en-US" dirty="0" smtClean="0"/>
              <a:t>Used for Batch 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7" idx="3"/>
            <a:endCxn id="7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7" idx="6"/>
            <a:endCxn id="10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548859" y="3358482"/>
            <a:ext cx="6492791" cy="42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Example: Map and Reduce operation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11" idx="6"/>
            <a:endCxn id="28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33673"/>
              </p:ext>
            </p:extLst>
          </p:nvPr>
        </p:nvGraphicFramePr>
        <p:xfrm>
          <a:off x="694136" y="3905912"/>
          <a:ext cx="6512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  <a:gridCol w="325633"/>
              </a:tblGrid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sp>
        <p:nvSpPr>
          <p:cNvPr id="44" name="Isosceles Triangle 43"/>
          <p:cNvSpPr/>
          <p:nvPr/>
        </p:nvSpPr>
        <p:spPr>
          <a:xfrm>
            <a:off x="2088737" y="4225813"/>
            <a:ext cx="497331" cy="461788"/>
          </a:xfrm>
          <a:prstGeom prst="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Triangle 44"/>
          <p:cNvSpPr/>
          <p:nvPr/>
        </p:nvSpPr>
        <p:spPr>
          <a:xfrm>
            <a:off x="2759630" y="4383145"/>
            <a:ext cx="452926" cy="461788"/>
          </a:xfrm>
          <a:prstGeom prst="rt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/>
          <p:cNvSpPr/>
          <p:nvPr/>
        </p:nvSpPr>
        <p:spPr>
          <a:xfrm rot="17737841">
            <a:off x="2187785" y="4738366"/>
            <a:ext cx="364117" cy="399624"/>
          </a:xfrm>
          <a:prstGeom prst="rt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23228" y="411047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5602942" y="4182503"/>
            <a:ext cx="301951" cy="304456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02942" y="4586176"/>
            <a:ext cx="719354" cy="344810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9118" y="4256065"/>
            <a:ext cx="803722" cy="230894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06877" y="4100368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638815" y="5578778"/>
            <a:ext cx="754915" cy="641917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24990"/>
              </p:ext>
            </p:extLst>
          </p:nvPr>
        </p:nvGraphicFramePr>
        <p:xfrm>
          <a:off x="6310733" y="5533175"/>
          <a:ext cx="325633" cy="8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</a:tblGrid>
              <a:tr h="3331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1608869" y="4554391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71735" y="4544396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82020" y="4554389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41650" y="4544398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995327" y="5094995"/>
            <a:ext cx="0" cy="366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926198" y="5958845"/>
            <a:ext cx="389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4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757"/>
            <a:ext cx="7474685" cy="898406"/>
          </a:xfrm>
        </p:spPr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33" y="1252363"/>
            <a:ext cx="8229600" cy="6036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Scale out arbitrarily by setting the parallelism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52041" y="2094825"/>
            <a:ext cx="6210854" cy="630673"/>
            <a:chOff x="552041" y="2308942"/>
            <a:chExt cx="7930498" cy="888059"/>
          </a:xfrm>
        </p:grpSpPr>
        <p:sp>
          <p:nvSpPr>
            <p:cNvPr id="5" name="Oval 4"/>
            <p:cNvSpPr/>
            <p:nvPr/>
          </p:nvSpPr>
          <p:spPr>
            <a:xfrm>
              <a:off x="2297822" y="2308944"/>
              <a:ext cx="914734" cy="888056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6406" y="2308943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Operation</a:t>
              </a:r>
              <a:endParaRPr lang="en-US" sz="11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21632" y="2308942"/>
              <a:ext cx="914734" cy="888056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cxnSp>
          <p:nvCxnSpPr>
            <p:cNvPr id="8" name="Straight Arrow Connector 7"/>
            <p:cNvCxnSpPr>
              <a:stCxn id="9" idx="3"/>
              <a:endCxn id="5" idx="2"/>
            </p:cNvCxnSpPr>
            <p:nvPr/>
          </p:nvCxnSpPr>
          <p:spPr>
            <a:xfrm>
              <a:off x="1528941" y="2752970"/>
              <a:ext cx="768881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52041" y="2308942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Source</a:t>
              </a:r>
              <a:endParaRPr lang="en-US" sz="1100" dirty="0"/>
            </a:p>
          </p:txBody>
        </p:sp>
        <p:cxnSp>
          <p:nvCxnSpPr>
            <p:cNvPr id="10" name="Straight Arrow Connector 9"/>
            <p:cNvCxnSpPr>
              <a:stCxn id="5" idx="6"/>
              <a:endCxn id="6" idx="1"/>
            </p:cNvCxnSpPr>
            <p:nvPr/>
          </p:nvCxnSpPr>
          <p:spPr>
            <a:xfrm flipV="1">
              <a:off x="3212556" y="2752971"/>
              <a:ext cx="7838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73306" y="2752968"/>
              <a:ext cx="748326" cy="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05639" y="2308946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Sink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>
              <a:stCxn id="7" idx="6"/>
              <a:endCxn id="12" idx="1"/>
            </p:cNvCxnSpPr>
            <p:nvPr/>
          </p:nvCxnSpPr>
          <p:spPr>
            <a:xfrm>
              <a:off x="6636366" y="2752970"/>
              <a:ext cx="869273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931885" y="3206410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2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552041" y="2954442"/>
            <a:ext cx="6345494" cy="770529"/>
            <a:chOff x="552041" y="3094301"/>
            <a:chExt cx="6345494" cy="770529"/>
          </a:xfrm>
        </p:grpSpPr>
        <p:grpSp>
          <p:nvGrpSpPr>
            <p:cNvPr id="47" name="Group 46"/>
            <p:cNvGrpSpPr/>
            <p:nvPr/>
          </p:nvGrpSpPr>
          <p:grpSpPr>
            <a:xfrm>
              <a:off x="686681" y="3094301"/>
              <a:ext cx="6210854" cy="630673"/>
              <a:chOff x="732509" y="3945823"/>
              <a:chExt cx="7930498" cy="88805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41" name="Straight Arrow Connector 40"/>
              <p:cNvCxnSpPr>
                <a:stCxn id="42" idx="3"/>
                <a:endCxn id="38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43" name="Straight Arrow Connector 42"/>
              <p:cNvCxnSpPr>
                <a:stCxn id="38" idx="6"/>
                <a:endCxn id="39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46" name="Straight Arrow Connector 45"/>
              <p:cNvCxnSpPr>
                <a:stCxn id="40" idx="6"/>
                <a:endCxn id="45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552041" y="3234157"/>
              <a:ext cx="6210854" cy="630673"/>
              <a:chOff x="552041" y="2308942"/>
              <a:chExt cx="7930498" cy="88805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53" name="Straight Arrow Connector 52"/>
              <p:cNvCxnSpPr>
                <a:stCxn id="54" idx="3"/>
                <a:endCxn id="50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55" name="Straight Arrow Connector 54"/>
              <p:cNvCxnSpPr>
                <a:stCxn id="50" idx="6"/>
                <a:endCxn id="51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58" name="Straight Arrow Connector 57"/>
              <p:cNvCxnSpPr>
                <a:stCxn id="52" idx="6"/>
                <a:endCxn id="57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68"/>
          <p:cNvSpPr txBox="1"/>
          <p:nvPr/>
        </p:nvSpPr>
        <p:spPr>
          <a:xfrm>
            <a:off x="7931885" y="4218652"/>
            <a:ext cx="4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4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52041" y="3932412"/>
            <a:ext cx="6581001" cy="1018399"/>
            <a:chOff x="516113" y="4189798"/>
            <a:chExt cx="6581001" cy="1018399"/>
          </a:xfrm>
        </p:grpSpPr>
        <p:grpSp>
          <p:nvGrpSpPr>
            <p:cNvPr id="100" name="Group 99"/>
            <p:cNvGrpSpPr/>
            <p:nvPr/>
          </p:nvGrpSpPr>
          <p:grpSpPr>
            <a:xfrm>
              <a:off x="886260" y="4189798"/>
              <a:ext cx="6210854" cy="630673"/>
              <a:chOff x="732509" y="3945823"/>
              <a:chExt cx="7930498" cy="88805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04" name="Straight Arrow Connector 103"/>
              <p:cNvCxnSpPr>
                <a:stCxn id="105" idx="3"/>
                <a:endCxn id="10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06" name="Straight Arrow Connector 105"/>
              <p:cNvCxnSpPr>
                <a:stCxn id="101" idx="6"/>
                <a:endCxn id="10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09" name="Straight Arrow Connector 108"/>
              <p:cNvCxnSpPr>
                <a:stCxn id="103" idx="6"/>
                <a:endCxn id="10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778265" y="4320138"/>
              <a:ext cx="6210854" cy="630673"/>
              <a:chOff x="732509" y="3945823"/>
              <a:chExt cx="7930498" cy="888059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74" name="Straight Arrow Connector 73"/>
              <p:cNvCxnSpPr>
                <a:stCxn id="75" idx="3"/>
                <a:endCxn id="7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76" name="Straight Arrow Connector 75"/>
              <p:cNvCxnSpPr>
                <a:stCxn id="71" idx="6"/>
                <a:endCxn id="7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79" name="Straight Arrow Connector 78"/>
              <p:cNvCxnSpPr>
                <a:stCxn id="73" idx="6"/>
                <a:endCxn id="7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42642" y="4455578"/>
              <a:ext cx="6210854" cy="630673"/>
              <a:chOff x="732509" y="3945823"/>
              <a:chExt cx="7930498" cy="888059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84" name="Straight Arrow Connector 83"/>
              <p:cNvCxnSpPr>
                <a:stCxn id="85" idx="3"/>
                <a:endCxn id="8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86" name="Straight Arrow Connector 85"/>
              <p:cNvCxnSpPr>
                <a:stCxn id="81" idx="6"/>
                <a:endCxn id="8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89" name="Straight Arrow Connector 88"/>
              <p:cNvCxnSpPr>
                <a:stCxn id="83" idx="6"/>
                <a:endCxn id="8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516113" y="4577524"/>
              <a:ext cx="6210854" cy="630673"/>
              <a:chOff x="552041" y="2308942"/>
              <a:chExt cx="7930498" cy="888059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94" name="Straight Arrow Connector 93"/>
              <p:cNvCxnSpPr>
                <a:stCxn id="95" idx="3"/>
                <a:endCxn id="91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96" name="Straight Arrow Connector 95"/>
              <p:cNvCxnSpPr>
                <a:stCxn id="91" idx="6"/>
                <a:endCxn id="92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99" name="Straight Arrow Connector 98"/>
              <p:cNvCxnSpPr>
                <a:stCxn id="93" idx="6"/>
                <a:endCxn id="98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TextBox 110"/>
          <p:cNvSpPr txBox="1"/>
          <p:nvPr/>
        </p:nvSpPr>
        <p:spPr>
          <a:xfrm>
            <a:off x="7931885" y="5569108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8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547898" y="5128428"/>
            <a:ext cx="6915220" cy="1382737"/>
            <a:chOff x="289889" y="5422312"/>
            <a:chExt cx="6915220" cy="1382737"/>
          </a:xfrm>
        </p:grpSpPr>
        <p:grpSp>
          <p:nvGrpSpPr>
            <p:cNvPr id="152" name="Group 151"/>
            <p:cNvGrpSpPr/>
            <p:nvPr/>
          </p:nvGrpSpPr>
          <p:grpSpPr>
            <a:xfrm>
              <a:off x="994255" y="5422312"/>
              <a:ext cx="6210854" cy="630673"/>
              <a:chOff x="732509" y="3945823"/>
              <a:chExt cx="7930498" cy="88805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56" name="Straight Arrow Connector 155"/>
              <p:cNvCxnSpPr>
                <a:stCxn id="157" idx="3"/>
                <a:endCxn id="15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58" name="Straight Arrow Connector 157"/>
              <p:cNvCxnSpPr>
                <a:stCxn id="153" idx="6"/>
                <a:endCxn id="15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61" name="Straight Arrow Connector 160"/>
              <p:cNvCxnSpPr>
                <a:stCxn id="155" idx="6"/>
                <a:endCxn id="16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886260" y="5552652"/>
              <a:ext cx="6210854" cy="630673"/>
              <a:chOff x="732509" y="3945823"/>
              <a:chExt cx="7930498" cy="888059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66" name="Straight Arrow Connector 165"/>
              <p:cNvCxnSpPr>
                <a:stCxn id="167" idx="3"/>
                <a:endCxn id="16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68" name="Straight Arrow Connector 167"/>
              <p:cNvCxnSpPr>
                <a:stCxn id="163" idx="6"/>
                <a:endCxn id="16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71" name="Straight Arrow Connector 170"/>
              <p:cNvCxnSpPr>
                <a:stCxn id="165" idx="6"/>
                <a:endCxn id="17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50637" y="5688092"/>
              <a:ext cx="6210854" cy="630673"/>
              <a:chOff x="732509" y="3945823"/>
              <a:chExt cx="7930498" cy="888059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76" name="Straight Arrow Connector 175"/>
              <p:cNvCxnSpPr>
                <a:stCxn id="177" idx="3"/>
                <a:endCxn id="17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78" name="Straight Arrow Connector 177"/>
              <p:cNvCxnSpPr>
                <a:stCxn id="173" idx="6"/>
                <a:endCxn id="17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81" name="Straight Arrow Connector 180"/>
              <p:cNvCxnSpPr>
                <a:stCxn id="175" idx="6"/>
                <a:endCxn id="18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60036" y="5786650"/>
              <a:ext cx="6210854" cy="630673"/>
              <a:chOff x="732509" y="3945823"/>
              <a:chExt cx="7930498" cy="888059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16" name="Straight Arrow Connector 115"/>
              <p:cNvCxnSpPr>
                <a:stCxn id="117" idx="3"/>
                <a:endCxn id="11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18" name="Straight Arrow Connector 117"/>
              <p:cNvCxnSpPr>
                <a:stCxn id="113" idx="6"/>
                <a:endCxn id="11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21" name="Straight Arrow Connector 120"/>
              <p:cNvCxnSpPr>
                <a:stCxn id="115" idx="6"/>
                <a:endCxn id="12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552041" y="5916990"/>
              <a:ext cx="6210854" cy="630673"/>
              <a:chOff x="732509" y="3945823"/>
              <a:chExt cx="7930498" cy="888059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26" name="Straight Arrow Connector 125"/>
              <p:cNvCxnSpPr>
                <a:stCxn id="127" idx="3"/>
                <a:endCxn id="12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28" name="Straight Arrow Connector 127"/>
              <p:cNvCxnSpPr>
                <a:stCxn id="123" idx="6"/>
                <a:endCxn id="12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31" name="Straight Arrow Connector 130"/>
              <p:cNvCxnSpPr>
                <a:stCxn id="125" idx="6"/>
                <a:endCxn id="13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16418" y="6052430"/>
              <a:ext cx="6210854" cy="630673"/>
              <a:chOff x="732509" y="3945823"/>
              <a:chExt cx="7930498" cy="88805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36" name="Straight Arrow Connector 135"/>
              <p:cNvCxnSpPr>
                <a:stCxn id="137" idx="3"/>
                <a:endCxn id="13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38" name="Straight Arrow Connector 137"/>
              <p:cNvCxnSpPr>
                <a:stCxn id="133" idx="6"/>
                <a:endCxn id="13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41" name="Straight Arrow Connector 140"/>
              <p:cNvCxnSpPr>
                <a:stCxn id="135" idx="6"/>
                <a:endCxn id="14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89889" y="6174376"/>
              <a:ext cx="6210854" cy="630673"/>
              <a:chOff x="552041" y="2308942"/>
              <a:chExt cx="7930498" cy="888059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46" name="Straight Arrow Connector 145"/>
              <p:cNvCxnSpPr>
                <a:stCxn id="147" idx="3"/>
                <a:endCxn id="143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48" name="Straight Arrow Connector 147"/>
              <p:cNvCxnSpPr>
                <a:stCxn id="143" idx="6"/>
                <a:endCxn id="144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51" name="Straight Arrow Connector 150"/>
              <p:cNvCxnSpPr>
                <a:stCxn id="145" idx="6"/>
                <a:endCxn id="150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1607443" y="20158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7931885" y="2214067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1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561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" y="1983308"/>
            <a:ext cx="8181541" cy="410296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898406"/>
          </a:xfrm>
        </p:spPr>
        <p:txBody>
          <a:bodyPr>
            <a:normAutofit/>
          </a:bodyPr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754641"/>
          </a:xfrm>
        </p:spPr>
        <p:txBody>
          <a:bodyPr/>
          <a:lstStyle/>
          <a:p>
            <a:r>
              <a:rPr lang="en-US" dirty="0" smtClean="0"/>
              <a:t>Real-time event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Stream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Stream</a:t>
            </a:r>
          </a:p>
        </p:txBody>
      </p:sp>
      <p:cxnSp>
        <p:nvCxnSpPr>
          <p:cNvPr id="8" name="Straight Arrow Connector 7"/>
          <p:cNvCxnSpPr>
            <a:stCxn id="9" idx="3"/>
            <a:endCxn id="5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7" idx="6"/>
            <a:endCxn id="12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24593"/>
              </p:ext>
            </p:extLst>
          </p:nvPr>
        </p:nvGraphicFramePr>
        <p:xfrm>
          <a:off x="82779" y="4404749"/>
          <a:ext cx="1446162" cy="167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3027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Stock Feed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30278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Price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Microsoft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124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Google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516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Apple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235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996406" y="412225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Microsoft &gt; 120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709900" y="412225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event to database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996406" y="524353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every 10 seconds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7709900" y="524353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sum &gt; 10000</a:t>
            </a:r>
            <a:endParaRPr lang="en-US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17307"/>
              </p:ext>
            </p:extLst>
          </p:nvPr>
        </p:nvGraphicFramePr>
        <p:xfrm>
          <a:off x="5591788" y="44369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4094"/>
              </p:ext>
            </p:extLst>
          </p:nvPr>
        </p:nvGraphicFramePr>
        <p:xfrm>
          <a:off x="5529622" y="57341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87233"/>
              </p:ext>
            </p:extLst>
          </p:nvPr>
        </p:nvGraphicFramePr>
        <p:xfrm>
          <a:off x="2092712" y="564402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42044"/>
              </p:ext>
            </p:extLst>
          </p:nvPr>
        </p:nvGraphicFramePr>
        <p:xfrm>
          <a:off x="5913285" y="538494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89773"/>
              </p:ext>
            </p:extLst>
          </p:nvPr>
        </p:nvGraphicFramePr>
        <p:xfrm>
          <a:off x="2297822" y="466382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4408"/>
              </p:ext>
            </p:extLst>
          </p:nvPr>
        </p:nvGraphicFramePr>
        <p:xfrm>
          <a:off x="2076376" y="4984452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1669278" y="503053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69278" y="5532904"/>
            <a:ext cx="273883" cy="222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72309" y="4481370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70220" y="557471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45875" y="5662109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45875" y="4557638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40371" y="4568766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2341" y="5748645"/>
            <a:ext cx="308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52041" y="3537391"/>
            <a:ext cx="383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Stream from a live stock 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2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</a:t>
            </a:r>
            <a:r>
              <a:rPr lang="en-US" b="1" dirty="0" smtClean="0"/>
              <a:t>based</a:t>
            </a:r>
            <a:endParaRPr lang="en-US" b="1" dirty="0"/>
          </a:p>
          <a:p>
            <a:r>
              <a:rPr lang="en-US" dirty="0" err="1" smtClean="0"/>
              <a:t>TextInputFormat</a:t>
            </a:r>
            <a:endParaRPr lang="en-US" dirty="0"/>
          </a:p>
          <a:p>
            <a:r>
              <a:rPr lang="en-US" dirty="0" err="1" smtClean="0"/>
              <a:t>CsvInputFormat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Collection-based</a:t>
            </a:r>
            <a:endParaRPr lang="en-US" b="1" dirty="0"/>
          </a:p>
          <a:p>
            <a:r>
              <a:rPr lang="en-US" dirty="0" err="1" smtClean="0"/>
              <a:t>fromCollection</a:t>
            </a:r>
            <a:endParaRPr lang="en-US" dirty="0" smtClean="0"/>
          </a:p>
          <a:p>
            <a:r>
              <a:rPr lang="en-US" dirty="0" err="1" smtClean="0"/>
              <a:t>fromElements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1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File-based</a:t>
            </a:r>
          </a:p>
          <a:p>
            <a:r>
              <a:rPr lang="en-US" dirty="0" err="1" smtClean="0"/>
              <a:t>TextOuputFormat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CsvOutputFormat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PrintOutput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4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Out of the box</a:t>
            </a:r>
          </a:p>
          <a:p>
            <a:pPr fontAlgn="base"/>
            <a:r>
              <a:rPr lang="en-US" dirty="0" smtClean="0"/>
              <a:t>Access HDFS</a:t>
            </a:r>
            <a:endParaRPr lang="en-US" dirty="0"/>
          </a:p>
          <a:p>
            <a:pPr fontAlgn="base"/>
            <a:r>
              <a:rPr lang="en-US" dirty="0" smtClean="0"/>
              <a:t>Yarn Execution (covered later)</a:t>
            </a:r>
          </a:p>
          <a:p>
            <a:pPr fontAlgn="base"/>
            <a:r>
              <a:rPr lang="en-US" dirty="0" smtClean="0"/>
              <a:t>Reuse data types (</a:t>
            </a:r>
            <a:r>
              <a:rPr lang="en-US" dirty="0" err="1" smtClean="0"/>
              <a:t>Writables</a:t>
            </a:r>
            <a:r>
              <a:rPr lang="en-US" dirty="0" smtClean="0"/>
              <a:t>)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With a thin wrapper</a:t>
            </a:r>
            <a:endParaRPr lang="en-US" dirty="0"/>
          </a:p>
          <a:p>
            <a:pPr fontAlgn="base"/>
            <a:r>
              <a:rPr lang="en-US" dirty="0" smtClean="0"/>
              <a:t>Reuse </a:t>
            </a:r>
            <a:r>
              <a:rPr lang="en-US" dirty="0" err="1" smtClean="0"/>
              <a:t>Hadoop</a:t>
            </a:r>
            <a:r>
              <a:rPr lang="en-US" dirty="0" smtClean="0"/>
              <a:t> input and output formats</a:t>
            </a:r>
          </a:p>
          <a:p>
            <a:pPr fontAlgn="base"/>
            <a:r>
              <a:rPr lang="en-US" dirty="0" smtClean="0"/>
              <a:t>Reuse functions like Map and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Lifecycle of a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0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Program to Dataflow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hteck 40"/>
          <p:cNvSpPr/>
          <p:nvPr/>
        </p:nvSpPr>
        <p:spPr>
          <a:xfrm>
            <a:off x="3349399" y="4640108"/>
            <a:ext cx="1243920" cy="1542474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6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2559" y="569872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669485" y="5699457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2054"/>
          <p:cNvCxnSpPr/>
          <p:nvPr/>
        </p:nvCxnSpPr>
        <p:spPr>
          <a:xfrm flipV="1">
            <a:off x="5099181" y="4961391"/>
            <a:ext cx="1265947" cy="24770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feil nach rechts 19"/>
          <p:cNvSpPr/>
          <p:nvPr/>
        </p:nvSpPr>
        <p:spPr>
          <a:xfrm>
            <a:off x="5884250" y="2040351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346345" y="1476818"/>
            <a:ext cx="25843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/>
                <a:cs typeface="Consolas"/>
              </a:rPr>
              <a:t>case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class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Path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Long,</a:t>
            </a:r>
            <a:r>
              <a:rPr lang="en-US" sz="900" dirty="0">
                <a:latin typeface="Consolas"/>
                <a:cs typeface="Consolas"/>
              </a:rPr>
              <a:t> to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tc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edges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iterate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10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smtClean="0">
                <a:latin typeface="Consolas"/>
                <a:cs typeface="Consolas"/>
              </a:rPr>
              <a:t> paths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DataSet[Path]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val</a:t>
            </a:r>
            <a:r>
              <a:rPr lang="en-US" sz="900" dirty="0" smtClean="0">
                <a:latin typeface="Consolas"/>
                <a:cs typeface="Consolas"/>
              </a:rPr>
              <a:t> </a:t>
            </a:r>
            <a:r>
              <a:rPr lang="en-US" sz="900" dirty="0">
                <a:latin typeface="Consolas"/>
                <a:cs typeface="Consolas"/>
              </a:rPr>
              <a:t>next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paths</a:t>
            </a: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join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edges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smtClean="0">
                <a:latin typeface="Consolas"/>
                <a:cs typeface="Consolas"/>
              </a:rPr>
              <a:t>where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"to"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equalTo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"from"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    Path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to</a:t>
            </a:r>
            <a:r>
              <a:rPr lang="en-US" sz="900" b="1" dirty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union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distinct</a:t>
            </a:r>
            <a:r>
              <a:rPr lang="en-US" sz="900" b="1" dirty="0">
                <a:latin typeface="Consolas"/>
                <a:cs typeface="Consolas"/>
              </a:rPr>
              <a:t>()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next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smtClean="0">
                <a:latin typeface="Consolas"/>
                <a:cs typeface="Consolas"/>
              </a:rPr>
              <a:t>  }</a:t>
            </a:r>
            <a:endParaRPr lang="en-US" sz="900" dirty="0">
              <a:latin typeface="Consolas"/>
              <a:cs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88514" y="1567220"/>
            <a:ext cx="1793386" cy="1542474"/>
            <a:chOff x="3688514" y="1567220"/>
            <a:chExt cx="1793386" cy="1542474"/>
          </a:xfrm>
        </p:grpSpPr>
        <p:sp>
          <p:nvSpPr>
            <p:cNvPr id="9" name="Abgerundetes Rechteck 5"/>
            <p:cNvSpPr/>
            <p:nvPr/>
          </p:nvSpPr>
          <p:spPr>
            <a:xfrm>
              <a:off x="3688514" y="1567220"/>
              <a:ext cx="1793386" cy="1542474"/>
            </a:xfrm>
            <a:prstGeom prst="roundRect">
              <a:avLst/>
            </a:prstGeom>
            <a:solidFill>
              <a:srgbClr val="34AD9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" name="Abgerundetes Rechteck 5"/>
            <p:cNvSpPr/>
            <p:nvPr/>
          </p:nvSpPr>
          <p:spPr>
            <a:xfrm>
              <a:off x="3800291" y="2418076"/>
              <a:ext cx="1593602" cy="510453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Optimizer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Abgerundetes Rechteck 5"/>
            <p:cNvSpPr/>
            <p:nvPr/>
          </p:nvSpPr>
          <p:spPr>
            <a:xfrm>
              <a:off x="3800291" y="1745192"/>
              <a:ext cx="1593602" cy="568891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Type extraction stack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</p:grpSp>
      <p:sp>
        <p:nvSpPr>
          <p:cNvPr id="14" name="Rechteck 41"/>
          <p:cNvSpPr/>
          <p:nvPr/>
        </p:nvSpPr>
        <p:spPr>
          <a:xfrm>
            <a:off x="3438296" y="5506208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Task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scheduling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Pfeil nach rechts 19"/>
          <p:cNvSpPr/>
          <p:nvPr/>
        </p:nvSpPr>
        <p:spPr>
          <a:xfrm>
            <a:off x="2730714" y="2064725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hteck 41"/>
          <p:cNvSpPr/>
          <p:nvPr/>
        </p:nvSpPr>
        <p:spPr>
          <a:xfrm>
            <a:off x="3438296" y="4818080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Dataflow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metadata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3627254" y="310562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Pre-flight (Client)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607740" y="62341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Master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TextBox 29"/>
          <p:cNvSpPr txBox="1"/>
          <p:nvPr/>
        </p:nvSpPr>
        <p:spPr>
          <a:xfrm flipH="1">
            <a:off x="6676684" y="6396083"/>
            <a:ext cx="12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Workers</a:t>
            </a:r>
            <a:endParaRPr lang="en-US" dirty="0">
              <a:latin typeface="Avenir Next Regular"/>
              <a:cs typeface="Avenir Next Regular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69545" y="1627942"/>
            <a:ext cx="1266443" cy="1729078"/>
            <a:chOff x="2723357" y="905043"/>
            <a:chExt cx="3697286" cy="5047914"/>
          </a:xfrm>
        </p:grpSpPr>
        <p:sp>
          <p:nvSpPr>
            <p:cNvPr id="21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3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4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6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7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8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9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30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35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36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37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50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29"/>
          <p:cNvSpPr txBox="1"/>
          <p:nvPr/>
        </p:nvSpPr>
        <p:spPr>
          <a:xfrm>
            <a:off x="1174061" y="3393083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Program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3" name="TextBox 29"/>
          <p:cNvSpPr txBox="1"/>
          <p:nvPr/>
        </p:nvSpPr>
        <p:spPr>
          <a:xfrm>
            <a:off x="7902333" y="1757024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Dataflow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Graph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4" name="Pfeil nach rechts 19"/>
          <p:cNvSpPr/>
          <p:nvPr/>
        </p:nvSpPr>
        <p:spPr>
          <a:xfrm rot="9382733">
            <a:off x="4825978" y="3668006"/>
            <a:ext cx="1135829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6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574395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747330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uppieren 63"/>
          <p:cNvGrpSpPr/>
          <p:nvPr/>
        </p:nvGrpSpPr>
        <p:grpSpPr>
          <a:xfrm flipV="1">
            <a:off x="7096051" y="5106152"/>
            <a:ext cx="1707592" cy="855977"/>
            <a:chOff x="4713040" y="4824038"/>
            <a:chExt cx="895017" cy="525835"/>
          </a:xfrm>
        </p:grpSpPr>
        <p:sp>
          <p:nvSpPr>
            <p:cNvPr id="65" name="Oval 2"/>
            <p:cNvSpPr/>
            <p:nvPr/>
          </p:nvSpPr>
          <p:spPr>
            <a:xfrm>
              <a:off x="5374359" y="514530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"/>
            <p:cNvSpPr/>
            <p:nvPr/>
          </p:nvSpPr>
          <p:spPr>
            <a:xfrm>
              <a:off x="4713040" y="514531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7"/>
            <p:cNvCxnSpPr>
              <a:stCxn id="66" idx="6"/>
              <a:endCxn id="65" idx="2"/>
            </p:cNvCxnSpPr>
            <p:nvPr/>
          </p:nvCxnSpPr>
          <p:spPr>
            <a:xfrm flipV="1">
              <a:off x="4946738" y="524759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0"/>
            <p:cNvSpPr/>
            <p:nvPr/>
          </p:nvSpPr>
          <p:spPr>
            <a:xfrm>
              <a:off x="5374359" y="482403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11"/>
            <p:cNvSpPr/>
            <p:nvPr/>
          </p:nvSpPr>
          <p:spPr>
            <a:xfrm>
              <a:off x="4713040" y="482404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12"/>
            <p:cNvCxnSpPr>
              <a:stCxn id="69" idx="6"/>
              <a:endCxn id="68" idx="2"/>
            </p:cNvCxnSpPr>
            <p:nvPr/>
          </p:nvCxnSpPr>
          <p:spPr>
            <a:xfrm flipV="1">
              <a:off x="4946738" y="492632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3"/>
            <p:cNvCxnSpPr>
              <a:stCxn id="69" idx="5"/>
              <a:endCxn id="65" idx="1"/>
            </p:cNvCxnSpPr>
            <p:nvPr/>
          </p:nvCxnSpPr>
          <p:spPr>
            <a:xfrm>
              <a:off x="4912513" y="4998645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/>
            <p:cNvCxnSpPr>
              <a:stCxn id="66" idx="7"/>
              <a:endCxn id="68" idx="3"/>
            </p:cNvCxnSpPr>
            <p:nvPr/>
          </p:nvCxnSpPr>
          <p:spPr>
            <a:xfrm flipV="1">
              <a:off x="4912513" y="4998643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 Verbindung mit Pfeil 2054"/>
          <p:cNvCxnSpPr/>
          <p:nvPr/>
        </p:nvCxnSpPr>
        <p:spPr>
          <a:xfrm>
            <a:off x="5107568" y="5506208"/>
            <a:ext cx="1227174" cy="27066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9"/>
          <p:cNvSpPr txBox="1"/>
          <p:nvPr/>
        </p:nvSpPr>
        <p:spPr>
          <a:xfrm>
            <a:off x="4983079" y="448049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d</a:t>
            </a:r>
            <a:r>
              <a:rPr lang="en-US" sz="1600" i="1" dirty="0" smtClean="0">
                <a:latin typeface="Avenir Next Regular"/>
                <a:cs typeface="Avenir Next Regular"/>
              </a:rPr>
              <a:t>eploy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operators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75" name="TextBox 29"/>
          <p:cNvSpPr txBox="1"/>
          <p:nvPr/>
        </p:nvSpPr>
        <p:spPr>
          <a:xfrm>
            <a:off x="4804164" y="5629132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t</a:t>
            </a:r>
            <a:r>
              <a:rPr lang="en-US" sz="1600" i="1" dirty="0" smtClean="0">
                <a:latin typeface="Avenir Next Regular"/>
                <a:cs typeface="Avenir Next Regular"/>
              </a:rPr>
              <a:t>rack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intermediate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results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900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1017603" y="2781857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Gelly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445511" y="279031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570031" y="2781860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4381127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497" y="3955577"/>
            <a:ext cx="3733796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DataSet</a:t>
            </a:r>
            <a:r>
              <a:rPr lang="en-US" dirty="0" smtClean="0">
                <a:latin typeface="Avenir Next Regular"/>
                <a:cs typeface="Avenir Next Regular"/>
              </a:rPr>
              <a:t>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/Python)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5359" y="3955577"/>
            <a:ext cx="2965535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DataStream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76896" y="2796189"/>
            <a:ext cx="1557869" cy="394646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Hadoop</a:t>
            </a:r>
            <a:r>
              <a:rPr lang="en-US" sz="1600" dirty="0" smtClean="0">
                <a:latin typeface="Avenir Next Regular"/>
                <a:cs typeface="Avenir Next Regular"/>
              </a:rPr>
              <a:t> M/R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1501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Local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92083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Remote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55730" y="5698169"/>
            <a:ext cx="1299629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Yarn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61885" y="5698169"/>
            <a:ext cx="126507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Tez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56163" y="5698169"/>
            <a:ext cx="14647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Embedded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2129259" y="279031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4948029" y="276725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 (</a:t>
            </a:r>
            <a:r>
              <a:rPr lang="en-US" sz="16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6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2690073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MRQL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3779626" y="276725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3242190" y="2767252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Cascading (</a:t>
            </a:r>
            <a:r>
              <a:rPr lang="en-US" sz="14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11496" y="4496626"/>
            <a:ext cx="6809398" cy="1069272"/>
            <a:chOff x="511496" y="4496626"/>
            <a:chExt cx="6809398" cy="1069272"/>
          </a:xfrm>
        </p:grpSpPr>
        <p:sp>
          <p:nvSpPr>
            <p:cNvPr id="42" name="Rectangle 41"/>
            <p:cNvSpPr/>
            <p:nvPr/>
          </p:nvSpPr>
          <p:spPr>
            <a:xfrm>
              <a:off x="511496" y="4496626"/>
              <a:ext cx="6809398" cy="1069272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venir Next Regular"/>
                <a:cs typeface="Avenir Next Regula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47757" y="4546554"/>
              <a:ext cx="31357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FF"/>
                  </a:solidFill>
                  <a:latin typeface="Avenir Next Regular"/>
                  <a:cs typeface="Avenir Next Regular"/>
                </a:rPr>
                <a:t>Streaming dataflow runtime</a:t>
              </a:r>
              <a:endParaRPr lang="en-US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" name="Oval 1"/>
            <p:cNvSpPr/>
            <p:nvPr/>
          </p:nvSpPr>
          <p:spPr>
            <a:xfrm>
              <a:off x="698319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"/>
            <p:cNvSpPr/>
            <p:nvPr/>
          </p:nvSpPr>
          <p:spPr>
            <a:xfrm>
              <a:off x="1359638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4"/>
            <p:cNvCxnSpPr>
              <a:stCxn id="6" idx="6"/>
              <a:endCxn id="8" idx="2"/>
            </p:cNvCxnSpPr>
            <p:nvPr/>
          </p:nvCxnSpPr>
          <p:spPr>
            <a:xfrm>
              <a:off x="932017" y="5036415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6"/>
            <p:cNvSpPr/>
            <p:nvPr/>
          </p:nvSpPr>
          <p:spPr>
            <a:xfrm>
              <a:off x="69831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7"/>
            <p:cNvCxnSpPr>
              <a:stCxn id="10" idx="6"/>
              <a:endCxn id="12" idx="2"/>
            </p:cNvCxnSpPr>
            <p:nvPr/>
          </p:nvCxnSpPr>
          <p:spPr>
            <a:xfrm>
              <a:off x="932017" y="4648836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35963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8" idx="6"/>
              <a:endCxn id="25" idx="2"/>
            </p:cNvCxnSpPr>
            <p:nvPr/>
          </p:nvCxnSpPr>
          <p:spPr>
            <a:xfrm>
              <a:off x="2629894" y="5353850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5"/>
            <p:cNvSpPr/>
            <p:nvPr/>
          </p:nvSpPr>
          <p:spPr>
            <a:xfrm>
              <a:off x="698319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6"/>
            <p:cNvSpPr/>
            <p:nvPr/>
          </p:nvSpPr>
          <p:spPr>
            <a:xfrm>
              <a:off x="135963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7"/>
            <p:cNvCxnSpPr>
              <a:stCxn id="14" idx="6"/>
              <a:endCxn id="15" idx="2"/>
            </p:cNvCxnSpPr>
            <p:nvPr/>
          </p:nvCxnSpPr>
          <p:spPr>
            <a:xfrm>
              <a:off x="932017" y="5356107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8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9"/>
            <p:cNvSpPr/>
            <p:nvPr/>
          </p:nvSpPr>
          <p:spPr>
            <a:xfrm>
              <a:off x="2396196" y="525156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20"/>
            <p:cNvCxnSpPr>
              <a:stCxn id="17" idx="6"/>
              <a:endCxn id="28" idx="2"/>
            </p:cNvCxnSpPr>
            <p:nvPr/>
          </p:nvCxnSpPr>
          <p:spPr>
            <a:xfrm flipV="1">
              <a:off x="2626987" y="5036417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1"/>
            <p:cNvCxnSpPr>
              <a:stCxn id="8" idx="6"/>
              <a:endCxn id="17" idx="2"/>
            </p:cNvCxnSpPr>
            <p:nvPr/>
          </p:nvCxnSpPr>
          <p:spPr>
            <a:xfrm>
              <a:off x="1593336" y="5036415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2"/>
            <p:cNvCxnSpPr>
              <a:stCxn id="15" idx="6"/>
              <a:endCxn id="18" idx="2"/>
            </p:cNvCxnSpPr>
            <p:nvPr/>
          </p:nvCxnSpPr>
          <p:spPr>
            <a:xfrm flipV="1">
              <a:off x="1593336" y="5353850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3"/>
            <p:cNvCxnSpPr>
              <a:stCxn id="8" idx="6"/>
              <a:endCxn id="18" idx="2"/>
            </p:cNvCxnSpPr>
            <p:nvPr/>
          </p:nvCxnSpPr>
          <p:spPr>
            <a:xfrm>
              <a:off x="1593336" y="5036415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4"/>
            <p:cNvCxnSpPr>
              <a:stCxn id="15" idx="7"/>
              <a:endCxn id="17" idx="3"/>
            </p:cNvCxnSpPr>
            <p:nvPr/>
          </p:nvCxnSpPr>
          <p:spPr>
            <a:xfrm flipV="1">
              <a:off x="1559112" y="5110917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"/>
            <p:cNvSpPr/>
            <p:nvPr/>
          </p:nvSpPr>
          <p:spPr>
            <a:xfrm>
              <a:off x="3573106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6"/>
            <p:cNvSpPr/>
            <p:nvPr/>
          </p:nvSpPr>
          <p:spPr>
            <a:xfrm>
              <a:off x="2911787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7"/>
            <p:cNvCxnSpPr>
              <a:stCxn id="25" idx="6"/>
              <a:endCxn id="24" idx="2"/>
            </p:cNvCxnSpPr>
            <p:nvPr/>
          </p:nvCxnSpPr>
          <p:spPr>
            <a:xfrm flipV="1">
              <a:off x="3145485" y="535768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10"/>
            <p:cNvSpPr/>
            <p:nvPr/>
          </p:nvSpPr>
          <p:spPr>
            <a:xfrm>
              <a:off x="3573106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1"/>
            <p:cNvSpPr/>
            <p:nvPr/>
          </p:nvSpPr>
          <p:spPr>
            <a:xfrm>
              <a:off x="2911787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2"/>
            <p:cNvCxnSpPr>
              <a:stCxn id="28" idx="6"/>
              <a:endCxn id="27" idx="2"/>
            </p:cNvCxnSpPr>
            <p:nvPr/>
          </p:nvCxnSpPr>
          <p:spPr>
            <a:xfrm flipV="1">
              <a:off x="3145485" y="503641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"/>
            <p:cNvCxnSpPr>
              <a:stCxn id="28" idx="5"/>
              <a:endCxn id="24" idx="1"/>
            </p:cNvCxnSpPr>
            <p:nvPr/>
          </p:nvCxnSpPr>
          <p:spPr>
            <a:xfrm>
              <a:off x="3111260" y="5108740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4"/>
            <p:cNvCxnSpPr>
              <a:stCxn id="25" idx="7"/>
              <a:endCxn id="27" idx="3"/>
            </p:cNvCxnSpPr>
            <p:nvPr/>
          </p:nvCxnSpPr>
          <p:spPr>
            <a:xfrm flipV="1">
              <a:off x="3111260" y="5108738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21"/>
            <p:cNvCxnSpPr>
              <a:stCxn id="12" idx="6"/>
            </p:cNvCxnSpPr>
            <p:nvPr/>
          </p:nvCxnSpPr>
          <p:spPr>
            <a:xfrm>
              <a:off x="1593337" y="4648836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1"/>
            <p:cNvCxnSpPr>
              <a:endCxn id="28" idx="1"/>
            </p:cNvCxnSpPr>
            <p:nvPr/>
          </p:nvCxnSpPr>
          <p:spPr>
            <a:xfrm>
              <a:off x="2525431" y="4648836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94172" y="1342513"/>
            <a:ext cx="8294266" cy="913174"/>
            <a:chOff x="494172" y="1342513"/>
            <a:chExt cx="8294266" cy="913174"/>
          </a:xfrm>
        </p:grpSpPr>
        <p:sp>
          <p:nvSpPr>
            <p:cNvPr id="5" name="Rectangle 4"/>
            <p:cNvSpPr/>
            <p:nvPr/>
          </p:nvSpPr>
          <p:spPr>
            <a:xfrm>
              <a:off x="494172" y="1342513"/>
              <a:ext cx="81926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Avenir Next Regular"/>
                  <a:cs typeface="Avenir Next Regular"/>
                </a:rPr>
                <a:t>A Top-Level project of the Apache Software Foundation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3495" y="1804178"/>
              <a:ext cx="1604943" cy="451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86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Master (Job Manager)</a:t>
            </a:r>
          </a:p>
          <a:p>
            <a:r>
              <a:rPr lang="en-US" dirty="0" smtClean="0"/>
              <a:t>Worker (Task Manager)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9972" y="2484967"/>
            <a:ext cx="1197294" cy="698989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179728" y="3330762"/>
            <a:ext cx="2152342" cy="698989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Job 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456616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8248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2423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6514" y="4048023"/>
            <a:ext cx="54173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>
            <a:off x="5226448" y="2834462"/>
            <a:ext cx="633524" cy="49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52423" y="4048023"/>
            <a:ext cx="482622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4195315" y="4029751"/>
            <a:ext cx="6058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84262" y="4048023"/>
            <a:ext cx="0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059583" y="4048023"/>
            <a:ext cx="550616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923666" y="4048023"/>
            <a:ext cx="444952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2"/>
          </p:cNvCxnSpPr>
          <p:nvPr/>
        </p:nvCxnSpPr>
        <p:spPr>
          <a:xfrm>
            <a:off x="2695466" y="5370938"/>
            <a:ext cx="3258441" cy="12700"/>
          </a:xfrm>
          <a:prstGeom prst="bentConnector4">
            <a:avLst>
              <a:gd name="adj1" fmla="val -456"/>
              <a:gd name="adj2" fmla="val 27752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1"/>
            <a:endCxn id="9" idx="3"/>
          </p:cNvCxnSpPr>
          <p:nvPr/>
        </p:nvCxnSpPr>
        <p:spPr>
          <a:xfrm flipH="1">
            <a:off x="3059583" y="4892962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059583" y="5045362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903758" y="4887086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03758" y="5039486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368618" y="3031268"/>
            <a:ext cx="509117" cy="422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" idx="3"/>
            <a:endCxn id="9" idx="2"/>
          </p:cNvCxnSpPr>
          <p:nvPr/>
        </p:nvCxnSpPr>
        <p:spPr>
          <a:xfrm flipH="1">
            <a:off x="2258100" y="4892962"/>
            <a:ext cx="4497290" cy="477976"/>
          </a:xfrm>
          <a:prstGeom prst="bentConnector4">
            <a:avLst>
              <a:gd name="adj1" fmla="val -5083"/>
              <a:gd name="adj2" fmla="val 2240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19726"/>
          </a:xfrm>
        </p:spPr>
        <p:txBody>
          <a:bodyPr/>
          <a:lstStyle/>
          <a:p>
            <a:r>
              <a:rPr lang="en-US" dirty="0" smtClean="0"/>
              <a:t>Optimize</a:t>
            </a:r>
          </a:p>
          <a:p>
            <a:r>
              <a:rPr lang="en-US" dirty="0" smtClean="0"/>
              <a:t>Construct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</a:t>
            </a:r>
          </a:p>
          <a:p>
            <a:r>
              <a:rPr lang="en-US" dirty="0" smtClean="0"/>
              <a:t>Pass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 to job manager</a:t>
            </a:r>
          </a:p>
          <a:p>
            <a:r>
              <a:rPr lang="en-US" dirty="0" smtClean="0"/>
              <a:t>Retrieve job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652933" y="4450321"/>
            <a:ext cx="2212485" cy="1017434"/>
            <a:chOff x="3373667" y="1260828"/>
            <a:chExt cx="2212485" cy="1017434"/>
          </a:xfrm>
        </p:grpSpPr>
        <p:sp>
          <p:nvSpPr>
            <p:cNvPr id="15" name="Rectangle 14"/>
            <p:cNvSpPr/>
            <p:nvPr/>
          </p:nvSpPr>
          <p:spPr>
            <a:xfrm>
              <a:off x="3892423" y="1260828"/>
              <a:ext cx="1693729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16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045932" y="1389432"/>
              <a:ext cx="1540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6173987" y="4810882"/>
            <a:ext cx="544498" cy="0"/>
          </a:xfrm>
          <a:prstGeom prst="straightConnector1">
            <a:avLst/>
          </a:prstGeom>
          <a:ln>
            <a:headEnd type="arrow" w="sm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49217" y="4020289"/>
            <a:ext cx="5736305" cy="2611744"/>
            <a:chOff x="65783" y="4029146"/>
            <a:chExt cx="5736305" cy="2611744"/>
          </a:xfrm>
        </p:grpSpPr>
        <p:grpSp>
          <p:nvGrpSpPr>
            <p:cNvPr id="10" name="Group 9"/>
            <p:cNvGrpSpPr/>
            <p:nvPr/>
          </p:nvGrpSpPr>
          <p:grpSpPr>
            <a:xfrm>
              <a:off x="65783" y="4029146"/>
              <a:ext cx="5736305" cy="2611744"/>
              <a:chOff x="2951688" y="676148"/>
              <a:chExt cx="5736305" cy="261174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43779" y="676148"/>
                <a:ext cx="5144214" cy="2142538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2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51688" y="256781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616486" y="2383146"/>
                <a:ext cx="727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Client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6" name="Rectangle 21"/>
            <p:cNvSpPr/>
            <p:nvPr/>
          </p:nvSpPr>
          <p:spPr>
            <a:xfrm>
              <a:off x="648348" y="4302003"/>
              <a:ext cx="1416649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00" b="1" dirty="0">
                  <a:latin typeface="Consolas"/>
                  <a:cs typeface="Consolas"/>
                </a:rPr>
                <a:t>case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class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Path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Long,</a:t>
              </a:r>
              <a:r>
                <a:rPr lang="en-US" sz="500" dirty="0">
                  <a:latin typeface="Consolas"/>
                  <a:cs typeface="Consolas"/>
                </a:rPr>
                <a:t> to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val</a:t>
              </a:r>
              <a:r>
                <a:rPr lang="en-US" sz="500" dirty="0">
                  <a:latin typeface="Consolas"/>
                  <a:cs typeface="Consolas"/>
                </a:rPr>
                <a:t> tc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edges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iterate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10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dirty="0" smtClean="0">
                  <a:latin typeface="Consolas"/>
                  <a:cs typeface="Consolas"/>
                </a:rPr>
                <a:t> paths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DataSet[Path]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val</a:t>
              </a:r>
              <a:r>
                <a:rPr lang="en-US" sz="500" dirty="0" smtClean="0">
                  <a:latin typeface="Consolas"/>
                  <a:cs typeface="Consolas"/>
                </a:rPr>
                <a:t> </a:t>
              </a:r>
              <a:r>
                <a:rPr lang="en-US" sz="500" dirty="0">
                  <a:latin typeface="Consolas"/>
                  <a:cs typeface="Consolas"/>
                </a:rPr>
                <a:t>next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paths</a:t>
              </a: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join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edges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 smtClean="0">
                  <a:latin typeface="Consolas"/>
                  <a:cs typeface="Consolas"/>
                </a:rPr>
                <a:t>where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"to"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equalTo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"from"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    Path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to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}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union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distinct</a:t>
              </a:r>
              <a:r>
                <a:rPr lang="en-US" sz="500" b="1" dirty="0">
                  <a:latin typeface="Consolas"/>
                  <a:cs typeface="Consolas"/>
                </a:rPr>
                <a:t>()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next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 smtClean="0">
                  <a:latin typeface="Consolas"/>
                  <a:cs typeface="Consolas"/>
                </a:rPr>
                <a:t>  }</a:t>
              </a:r>
              <a:endParaRPr lang="en-US" sz="500" dirty="0">
                <a:latin typeface="Consolas"/>
                <a:cs typeface="Consola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339552" y="4269438"/>
              <a:ext cx="1525900" cy="1375650"/>
              <a:chOff x="3688514" y="1567220"/>
              <a:chExt cx="1793386" cy="1542474"/>
            </a:xfrm>
          </p:grpSpPr>
          <p:sp>
            <p:nvSpPr>
              <p:cNvPr id="38" name="Abgerundetes Rechteck 5"/>
              <p:cNvSpPr/>
              <p:nvPr/>
            </p:nvSpPr>
            <p:spPr>
              <a:xfrm>
                <a:off x="3688514" y="1567220"/>
                <a:ext cx="1793386" cy="1542474"/>
              </a:xfrm>
              <a:prstGeom prst="roundRect">
                <a:avLst/>
              </a:prstGeom>
              <a:solidFill>
                <a:srgbClr val="34AD9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39" name="Abgerundetes Rechteck 5"/>
              <p:cNvSpPr/>
              <p:nvPr/>
            </p:nvSpPr>
            <p:spPr>
              <a:xfrm>
                <a:off x="3800291" y="2418076"/>
                <a:ext cx="1593602" cy="510453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Optimizer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0" name="Abgerundetes Rechteck 5"/>
              <p:cNvSpPr/>
              <p:nvPr/>
            </p:nvSpPr>
            <p:spPr>
              <a:xfrm>
                <a:off x="3800291" y="1745192"/>
                <a:ext cx="1593602" cy="568891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Type extraction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</p:grpSp>
        <p:grpSp>
          <p:nvGrpSpPr>
            <p:cNvPr id="47" name="Gruppieren 19"/>
            <p:cNvGrpSpPr/>
            <p:nvPr/>
          </p:nvGrpSpPr>
          <p:grpSpPr>
            <a:xfrm>
              <a:off x="4234784" y="4234464"/>
              <a:ext cx="1266443" cy="1729078"/>
              <a:chOff x="2723357" y="905043"/>
              <a:chExt cx="3697286" cy="5047914"/>
            </a:xfrm>
          </p:grpSpPr>
          <p:sp>
            <p:nvSpPr>
              <p:cNvPr id="48" name="Rounded Rectangle 56"/>
              <p:cNvSpPr/>
              <p:nvPr/>
            </p:nvSpPr>
            <p:spPr>
              <a:xfrm>
                <a:off x="2768392" y="5283540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 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orders.tbl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9" name="Rounded Rectangle 57"/>
              <p:cNvSpPr/>
              <p:nvPr/>
            </p:nvSpPr>
            <p:spPr>
              <a:xfrm>
                <a:off x="2768392" y="4846841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Filter</a:t>
                </a:r>
              </a:p>
            </p:txBody>
          </p:sp>
          <p:sp>
            <p:nvSpPr>
              <p:cNvPr id="50" name="Rounded Rectangle 58"/>
              <p:cNvSpPr/>
              <p:nvPr/>
            </p:nvSpPr>
            <p:spPr>
              <a:xfrm>
                <a:off x="2768392" y="4420974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Map</a:t>
                </a:r>
              </a:p>
            </p:txBody>
          </p:sp>
          <p:sp>
            <p:nvSpPr>
              <p:cNvPr id="51" name="Rectangle 59"/>
              <p:cNvSpPr/>
              <p:nvPr/>
            </p:nvSpPr>
            <p:spPr>
              <a:xfrm>
                <a:off x="2723357" y="4384946"/>
                <a:ext cx="1632342" cy="156801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60"/>
              <p:cNvSpPr/>
              <p:nvPr/>
            </p:nvSpPr>
            <p:spPr>
              <a:xfrm>
                <a:off x="4884247" y="4376661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lineitem.tbl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53" name="Rounded Rectangle 61"/>
              <p:cNvSpPr/>
              <p:nvPr/>
            </p:nvSpPr>
            <p:spPr>
              <a:xfrm>
                <a:off x="3883791" y="2691548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Join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Hybrid Hash</a:t>
                </a:r>
              </a:p>
            </p:txBody>
          </p:sp>
          <p:sp>
            <p:nvSpPr>
              <p:cNvPr id="59" name="Rounded Rectangle 62"/>
              <p:cNvSpPr/>
              <p:nvPr/>
            </p:nvSpPr>
            <p:spPr>
              <a:xfrm>
                <a:off x="3611276" y="3393400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buildHT</a:t>
                </a:r>
              </a:p>
            </p:txBody>
          </p:sp>
          <p:sp>
            <p:nvSpPr>
              <p:cNvPr id="61" name="Rounded Rectangle 63"/>
              <p:cNvSpPr/>
              <p:nvPr/>
            </p:nvSpPr>
            <p:spPr>
              <a:xfrm>
                <a:off x="4734968" y="3375386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probe</a:t>
                </a:r>
              </a:p>
            </p:txBody>
          </p:sp>
          <p:sp>
            <p:nvSpPr>
              <p:cNvPr id="62" name="Rounded Rectangle 64"/>
              <p:cNvSpPr/>
              <p:nvPr/>
            </p:nvSpPr>
            <p:spPr>
              <a:xfrm>
                <a:off x="2768392" y="4059221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cxnSp>
            <p:nvCxnSpPr>
              <p:cNvPr id="63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9"/>
              <p:cNvSpPr/>
              <p:nvPr/>
            </p:nvSpPr>
            <p:spPr>
              <a:xfrm>
                <a:off x="3852317" y="2610480"/>
                <a:ext cx="1638222" cy="73788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41"/>
              <p:cNvCxnSpPr/>
              <p:nvPr/>
            </p:nvCxnSpPr>
            <p:spPr>
              <a:xfrm flipH="1" flipV="1">
                <a:off x="5484879" y="363804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41"/>
              <p:cNvCxnSpPr/>
              <p:nvPr/>
            </p:nvCxnSpPr>
            <p:spPr>
              <a:xfrm flipH="1" flipV="1">
                <a:off x="4976517" y="365462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ounded Rectangle 90"/>
              <p:cNvSpPr/>
              <p:nvPr/>
            </p:nvSpPr>
            <p:spPr>
              <a:xfrm>
                <a:off x="4859150" y="4067520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sp>
            <p:nvSpPr>
              <p:cNvPr id="72" name="Rounded Rectangle 100"/>
              <p:cNvSpPr/>
              <p:nvPr/>
            </p:nvSpPr>
            <p:spPr>
              <a:xfrm>
                <a:off x="3906637" y="905043"/>
                <a:ext cx="1524754" cy="349838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GroupRed</a:t>
                </a:r>
              </a:p>
            </p:txBody>
          </p:sp>
          <p:sp>
            <p:nvSpPr>
              <p:cNvPr id="73" name="Rounded Rectangle 101"/>
              <p:cNvSpPr/>
              <p:nvPr/>
            </p:nvSpPr>
            <p:spPr>
              <a:xfrm>
                <a:off x="3894995" y="1281887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sort</a:t>
                </a:r>
              </a:p>
            </p:txBody>
          </p:sp>
          <p:cxnSp>
            <p:nvCxnSpPr>
              <p:cNvPr id="74" name="Straight Arrow Connector 41"/>
              <p:cNvCxnSpPr/>
              <p:nvPr/>
            </p:nvCxnSpPr>
            <p:spPr>
              <a:xfrm flipV="1">
                <a:off x="4393480" y="1551381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41"/>
              <p:cNvCxnSpPr/>
              <p:nvPr/>
            </p:nvCxnSpPr>
            <p:spPr>
              <a:xfrm flipV="1">
                <a:off x="5383251" y="363877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41"/>
              <p:cNvCxnSpPr/>
              <p:nvPr/>
            </p:nvCxnSpPr>
            <p:spPr>
              <a:xfrm flipH="1" flipV="1">
                <a:off x="4976517" y="366507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3696190" y="364779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1"/>
              <p:cNvCxnSpPr/>
              <p:nvPr/>
            </p:nvCxnSpPr>
            <p:spPr>
              <a:xfrm flipV="1">
                <a:off x="3960455" y="363877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41"/>
              <p:cNvCxnSpPr/>
              <p:nvPr/>
            </p:nvCxnSpPr>
            <p:spPr>
              <a:xfrm flipV="1">
                <a:off x="3452093" y="365535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41"/>
              <p:cNvCxnSpPr/>
              <p:nvPr/>
            </p:nvCxnSpPr>
            <p:spPr>
              <a:xfrm flipV="1">
                <a:off x="3696190" y="364779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41"/>
              <p:cNvCxnSpPr/>
              <p:nvPr/>
            </p:nvCxnSpPr>
            <p:spPr>
              <a:xfrm flipH="1" flipV="1">
                <a:off x="3858827" y="363950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41"/>
              <p:cNvCxnSpPr/>
              <p:nvPr/>
            </p:nvCxnSpPr>
            <p:spPr>
              <a:xfrm flipV="1">
                <a:off x="3452093" y="366580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41"/>
              <p:cNvCxnSpPr/>
              <p:nvPr/>
            </p:nvCxnSpPr>
            <p:spPr>
              <a:xfrm flipV="1">
                <a:off x="3696190" y="364779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132"/>
              <p:cNvSpPr/>
              <p:nvPr/>
            </p:nvSpPr>
            <p:spPr>
              <a:xfrm>
                <a:off x="4114994" y="2254615"/>
                <a:ext cx="1096398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forward</a:t>
                </a:r>
              </a:p>
            </p:txBody>
          </p:sp>
          <p:cxnSp>
            <p:nvCxnSpPr>
              <p:cNvPr id="87" name="Straight Arrow Connector 41"/>
              <p:cNvCxnSpPr/>
              <p:nvPr/>
            </p:nvCxnSpPr>
            <p:spPr>
              <a:xfrm flipV="1">
                <a:off x="4630705" y="1561078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41"/>
              <p:cNvCxnSpPr/>
              <p:nvPr/>
            </p:nvCxnSpPr>
            <p:spPr>
              <a:xfrm flipV="1">
                <a:off x="4860073" y="1559526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/>
            <p:cNvCxnSpPr/>
            <p:nvPr/>
          </p:nvCxnSpPr>
          <p:spPr>
            <a:xfrm>
              <a:off x="1790883" y="4786743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010639" y="4789794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9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9243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Parallelization: Create Execution Graph</a:t>
            </a:r>
          </a:p>
          <a:p>
            <a:r>
              <a:rPr lang="en-US" sz="3000" dirty="0" smtClean="0"/>
              <a:t>Scheduling: Assign tasks to task managers</a:t>
            </a:r>
          </a:p>
          <a:p>
            <a:r>
              <a:rPr lang="en-US" sz="3000" dirty="0" smtClean="0"/>
              <a:t>State tracking: Supervise the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7468" y="3526645"/>
            <a:ext cx="4662939" cy="2929895"/>
            <a:chOff x="2377718" y="434538"/>
            <a:chExt cx="4662939" cy="2929895"/>
          </a:xfrm>
        </p:grpSpPr>
        <p:sp>
          <p:nvSpPr>
            <p:cNvPr id="7" name="Rectangle 6"/>
            <p:cNvSpPr/>
            <p:nvPr/>
          </p:nvSpPr>
          <p:spPr>
            <a:xfrm>
              <a:off x="2919796" y="434538"/>
              <a:ext cx="4120861" cy="25698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8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77718" y="2644353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120814" y="2605863"/>
              <a:ext cx="1455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ruppieren 19"/>
          <p:cNvGrpSpPr/>
          <p:nvPr/>
        </p:nvGrpSpPr>
        <p:grpSpPr>
          <a:xfrm>
            <a:off x="1439109" y="3882831"/>
            <a:ext cx="1192382" cy="1589864"/>
            <a:chOff x="2723357" y="905043"/>
            <a:chExt cx="3697286" cy="5047914"/>
          </a:xfrm>
        </p:grpSpPr>
        <p:sp>
          <p:nvSpPr>
            <p:cNvPr id="36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37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38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39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41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42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43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44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45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50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51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52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65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997211" y="3209868"/>
            <a:ext cx="1689589" cy="3207877"/>
            <a:chOff x="6241442" y="3439201"/>
            <a:chExt cx="1689589" cy="3207877"/>
          </a:xfrm>
        </p:grpSpPr>
        <p:grpSp>
          <p:nvGrpSpPr>
            <p:cNvPr id="103" name="Group 102"/>
            <p:cNvGrpSpPr/>
            <p:nvPr/>
          </p:nvGrpSpPr>
          <p:grpSpPr>
            <a:xfrm>
              <a:off x="6241444" y="4256323"/>
              <a:ext cx="1689587" cy="720080"/>
              <a:chOff x="3373667" y="1260828"/>
              <a:chExt cx="2292637" cy="1017434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241444" y="5091602"/>
              <a:ext cx="1689587" cy="720080"/>
              <a:chOff x="3373667" y="1260828"/>
              <a:chExt cx="2292637" cy="101743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4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241443" y="5926998"/>
              <a:ext cx="1689587" cy="720080"/>
              <a:chOff x="3373667" y="1260828"/>
              <a:chExt cx="2292637" cy="10174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1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" name="TextBox 111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241442" y="3439201"/>
              <a:ext cx="1689587" cy="720080"/>
              <a:chOff x="3373667" y="1260828"/>
              <a:chExt cx="2292637" cy="1017434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08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119" name="Straight Arrow Connector 118"/>
          <p:cNvCxnSpPr>
            <a:endCxn id="117" idx="3"/>
          </p:cNvCxnSpPr>
          <p:nvPr/>
        </p:nvCxnSpPr>
        <p:spPr>
          <a:xfrm flipV="1">
            <a:off x="5456903" y="4492255"/>
            <a:ext cx="1540310" cy="19068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08" idx="3"/>
          </p:cNvCxnSpPr>
          <p:nvPr/>
        </p:nvCxnSpPr>
        <p:spPr>
          <a:xfrm flipV="1">
            <a:off x="5456903" y="3675133"/>
            <a:ext cx="1540308" cy="79176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4" idx="3"/>
          </p:cNvCxnSpPr>
          <p:nvPr/>
        </p:nvCxnSpPr>
        <p:spPr>
          <a:xfrm>
            <a:off x="5456903" y="4886267"/>
            <a:ext cx="1540310" cy="441267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1" idx="3"/>
          </p:cNvCxnSpPr>
          <p:nvPr/>
        </p:nvCxnSpPr>
        <p:spPr>
          <a:xfrm flipH="1" flipV="1">
            <a:off x="5456903" y="5141139"/>
            <a:ext cx="1540309" cy="1021791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9"/>
          <p:cNvGrpSpPr/>
          <p:nvPr/>
        </p:nvGrpSpPr>
        <p:grpSpPr>
          <a:xfrm>
            <a:off x="3347728" y="3899219"/>
            <a:ext cx="1192382" cy="1589864"/>
            <a:chOff x="2723357" y="905043"/>
            <a:chExt cx="3697286" cy="5047914"/>
          </a:xfrm>
        </p:grpSpPr>
        <p:sp>
          <p:nvSpPr>
            <p:cNvPr id="124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5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26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27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9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30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31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32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33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138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139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140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153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pieren 19"/>
          <p:cNvGrpSpPr/>
          <p:nvPr/>
        </p:nvGrpSpPr>
        <p:grpSpPr>
          <a:xfrm>
            <a:off x="3426243" y="3849152"/>
            <a:ext cx="1192382" cy="1589864"/>
            <a:chOff x="2723357" y="905043"/>
            <a:chExt cx="3697286" cy="5047914"/>
          </a:xfrm>
        </p:grpSpPr>
        <p:sp>
          <p:nvSpPr>
            <p:cNvPr id="188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89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90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91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2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93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94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95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96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97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02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03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04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17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uppieren 19"/>
          <p:cNvGrpSpPr/>
          <p:nvPr/>
        </p:nvGrpSpPr>
        <p:grpSpPr>
          <a:xfrm>
            <a:off x="3510962" y="3807279"/>
            <a:ext cx="1192382" cy="1589864"/>
            <a:chOff x="2723357" y="905043"/>
            <a:chExt cx="3697286" cy="5047914"/>
          </a:xfrm>
        </p:grpSpPr>
        <p:sp>
          <p:nvSpPr>
            <p:cNvPr id="220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1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22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23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24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5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26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27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28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29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31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34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35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36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49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19"/>
          <p:cNvGrpSpPr/>
          <p:nvPr/>
        </p:nvGrpSpPr>
        <p:grpSpPr>
          <a:xfrm>
            <a:off x="3593650" y="3749018"/>
            <a:ext cx="1192382" cy="1589864"/>
            <a:chOff x="2723357" y="905043"/>
            <a:chExt cx="3697286" cy="5047914"/>
          </a:xfrm>
        </p:grpSpPr>
        <p:sp>
          <p:nvSpPr>
            <p:cNvPr id="252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3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54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55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6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7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58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59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60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61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63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66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67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68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81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Arrow Connector 283"/>
          <p:cNvCxnSpPr/>
          <p:nvPr/>
        </p:nvCxnSpPr>
        <p:spPr>
          <a:xfrm>
            <a:off x="2631491" y="4532738"/>
            <a:ext cx="716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1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4713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Operations are split up into tasks</a:t>
            </a:r>
            <a:r>
              <a:rPr lang="en-US" dirty="0"/>
              <a:t> </a:t>
            </a:r>
            <a:r>
              <a:rPr lang="en-US" dirty="0" smtClean="0"/>
              <a:t>depending on the specified parallelism</a:t>
            </a:r>
          </a:p>
          <a:p>
            <a:pPr fontAlgn="base"/>
            <a:r>
              <a:rPr lang="en-US" dirty="0" smtClean="0"/>
              <a:t>Each parallel instance</a:t>
            </a:r>
            <a:r>
              <a:rPr lang="en-US" dirty="0"/>
              <a:t> </a:t>
            </a:r>
            <a:r>
              <a:rPr lang="en-US" dirty="0" smtClean="0"/>
              <a:t>of an operation runs in a separate task slot</a:t>
            </a:r>
          </a:p>
          <a:p>
            <a:pPr fontAlgn="base"/>
            <a:r>
              <a:rPr lang="en-US" dirty="0" smtClean="0"/>
              <a:t>The scheduler may run several tasks from different operators in one task slot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63311" y="4469427"/>
            <a:ext cx="1481992" cy="1796044"/>
            <a:chOff x="5036803" y="1773935"/>
            <a:chExt cx="1481992" cy="1796044"/>
          </a:xfrm>
        </p:grpSpPr>
        <p:sp>
          <p:nvSpPr>
            <p:cNvPr id="16" name="Rectangle 15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75913" y="4469427"/>
            <a:ext cx="1481992" cy="1796044"/>
            <a:chOff x="5036803" y="1773935"/>
            <a:chExt cx="1481992" cy="1796044"/>
          </a:xfrm>
        </p:grpSpPr>
        <p:sp>
          <p:nvSpPr>
            <p:cNvPr id="21" name="Rectangle 20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0885" y="4469427"/>
            <a:ext cx="2100480" cy="2252048"/>
            <a:chOff x="1349310" y="4469427"/>
            <a:chExt cx="2100480" cy="2252048"/>
          </a:xfrm>
        </p:grpSpPr>
        <p:grpSp>
          <p:nvGrpSpPr>
            <p:cNvPr id="9" name="Group 8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9310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253904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45303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>
            <a:off x="328937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6108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64843" y="4681124"/>
            <a:ext cx="158889" cy="1094493"/>
            <a:chOff x="509639" y="4462761"/>
            <a:chExt cx="317910" cy="2103203"/>
          </a:xfrm>
        </p:grpSpPr>
        <p:sp>
          <p:nvSpPr>
            <p:cNvPr id="34" name="Rectangle 33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097862" y="4678248"/>
            <a:ext cx="158889" cy="1094493"/>
            <a:chOff x="509639" y="4462761"/>
            <a:chExt cx="317910" cy="2103203"/>
          </a:xfrm>
        </p:grpSpPr>
        <p:sp>
          <p:nvSpPr>
            <p:cNvPr id="57" name="Rectangle 5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20649" y="4674431"/>
            <a:ext cx="158889" cy="1094493"/>
            <a:chOff x="509639" y="4462761"/>
            <a:chExt cx="317910" cy="2103203"/>
          </a:xfrm>
        </p:grpSpPr>
        <p:sp>
          <p:nvSpPr>
            <p:cNvPr id="65" name="Rectangle 64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205649" y="4673761"/>
            <a:ext cx="158889" cy="1094493"/>
            <a:chOff x="509639" y="4462761"/>
            <a:chExt cx="317910" cy="2103203"/>
          </a:xfrm>
        </p:grpSpPr>
        <p:sp>
          <p:nvSpPr>
            <p:cNvPr id="81" name="Rectangle 80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636629" y="4657511"/>
            <a:ext cx="158889" cy="1094493"/>
            <a:chOff x="509639" y="4462761"/>
            <a:chExt cx="317910" cy="2103203"/>
          </a:xfrm>
        </p:grpSpPr>
        <p:sp>
          <p:nvSpPr>
            <p:cNvPr id="89" name="Rectangle 88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7059416" y="4665035"/>
            <a:ext cx="158889" cy="1094493"/>
            <a:chOff x="509639" y="4462761"/>
            <a:chExt cx="317910" cy="2103203"/>
          </a:xfrm>
        </p:grpSpPr>
        <p:sp>
          <p:nvSpPr>
            <p:cNvPr id="97" name="Rectangle 9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77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Run a </a:t>
            </a:r>
            <a:r>
              <a:rPr lang="en-US" dirty="0" err="1" smtClean="0"/>
              <a:t>Flink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4183" y="1941590"/>
            <a:ext cx="6816178" cy="3913051"/>
            <a:chOff x="504716" y="2191518"/>
            <a:chExt cx="6816178" cy="3913051"/>
          </a:xfrm>
        </p:grpSpPr>
        <p:sp>
          <p:nvSpPr>
            <p:cNvPr id="7" name="Rectangle 6"/>
            <p:cNvSpPr/>
            <p:nvPr/>
          </p:nvSpPr>
          <p:spPr>
            <a:xfrm rot="16200000">
              <a:off x="1017603" y="2781857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Gelly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45511" y="279031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1570031" y="2781860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4381127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SAMOA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1497" y="3955577"/>
              <a:ext cx="3733796" cy="406400"/>
            </a:xfrm>
            <a:prstGeom prst="rect">
              <a:avLst/>
            </a:prstGeom>
            <a:solidFill>
              <a:srgbClr val="34AD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DataSet</a:t>
              </a:r>
              <a:r>
                <a:rPr lang="en-US" dirty="0" smtClean="0">
                  <a:latin typeface="Avenir Next Regular"/>
                  <a:cs typeface="Avenir Next Regular"/>
                </a:rPr>
                <a:t>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/Python)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5359" y="3955577"/>
              <a:ext cx="2965535" cy="406400"/>
            </a:xfrm>
            <a:prstGeom prst="rect">
              <a:avLst/>
            </a:prstGeom>
            <a:solidFill>
              <a:srgbClr val="34AD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DataStream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76896" y="2796189"/>
              <a:ext cx="1557869" cy="394646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venir Next Regular"/>
                  <a:cs typeface="Avenir Next Regular"/>
                </a:rPr>
                <a:t>Hadoop</a:t>
              </a:r>
              <a:r>
                <a:rPr lang="en-US" sz="1600" dirty="0" smtClean="0">
                  <a:latin typeface="Avenir Next Regular"/>
                  <a:cs typeface="Avenir Next Regular"/>
                </a:rPr>
                <a:t> M/R</a:t>
              </a:r>
              <a:endParaRPr lang="en-US" sz="1600" dirty="0">
                <a:latin typeface="Avenir Next Regular"/>
                <a:cs typeface="Avenir Next Regular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501" y="5698169"/>
              <a:ext cx="1159931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Local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2083" y="5698169"/>
              <a:ext cx="1159931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Remote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55730" y="5698169"/>
              <a:ext cx="1299629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Yarn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1885" y="5698169"/>
              <a:ext cx="1265077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Tez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56163" y="5698169"/>
              <a:ext cx="1464731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Embedded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129259" y="279031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4948029" y="276725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 (</a:t>
              </a:r>
              <a:r>
                <a:rPr lang="en-US" sz="16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690073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MRQL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3779626" y="276725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3242190" y="2767252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Cascading (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11496" y="4496626"/>
              <a:ext cx="6809398" cy="1069272"/>
              <a:chOff x="511496" y="4496626"/>
              <a:chExt cx="6809398" cy="106927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11496" y="4496626"/>
                <a:ext cx="6809398" cy="1069272"/>
              </a:xfrm>
              <a:prstGeom prst="rect">
                <a:avLst/>
              </a:prstGeom>
              <a:solidFill>
                <a:srgbClr val="34AD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047757" y="4546554"/>
                <a:ext cx="3135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FFFF"/>
                    </a:solidFill>
                    <a:latin typeface="Avenir Next Regular"/>
                    <a:cs typeface="Avenir Next Regular"/>
                  </a:rPr>
                  <a:t>Streaming dataflow runtime</a:t>
                </a:r>
                <a:endParaRPr lang="en-US" dirty="0">
                  <a:solidFill>
                    <a:srgbClr val="FFFFFF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9" name="Oval 1"/>
              <p:cNvSpPr/>
              <p:nvPr/>
            </p:nvSpPr>
            <p:spPr>
              <a:xfrm>
                <a:off x="698319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3"/>
              <p:cNvSpPr/>
              <p:nvPr/>
            </p:nvSpPr>
            <p:spPr>
              <a:xfrm>
                <a:off x="1359638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4"/>
              <p:cNvCxnSpPr>
                <a:stCxn id="29" idx="6"/>
                <a:endCxn id="30" idx="2"/>
              </p:cNvCxnSpPr>
              <p:nvPr/>
            </p:nvCxnSpPr>
            <p:spPr>
              <a:xfrm>
                <a:off x="932017" y="5036415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6"/>
              <p:cNvSpPr/>
              <p:nvPr/>
            </p:nvSpPr>
            <p:spPr>
              <a:xfrm>
                <a:off x="69831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7"/>
              <p:cNvCxnSpPr>
                <a:stCxn id="32" idx="6"/>
                <a:endCxn id="34" idx="2"/>
              </p:cNvCxnSpPr>
              <p:nvPr/>
            </p:nvCxnSpPr>
            <p:spPr>
              <a:xfrm>
                <a:off x="932017" y="4648836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135963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40" idx="6"/>
                <a:endCxn id="47" idx="2"/>
              </p:cNvCxnSpPr>
              <p:nvPr/>
            </p:nvCxnSpPr>
            <p:spPr>
              <a:xfrm>
                <a:off x="2629894" y="5353850"/>
                <a:ext cx="281893" cy="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15"/>
              <p:cNvSpPr/>
              <p:nvPr/>
            </p:nvSpPr>
            <p:spPr>
              <a:xfrm>
                <a:off x="698319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16"/>
              <p:cNvSpPr/>
              <p:nvPr/>
            </p:nvSpPr>
            <p:spPr>
              <a:xfrm>
                <a:off x="1359638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17"/>
              <p:cNvCxnSpPr>
                <a:stCxn id="36" idx="6"/>
                <a:endCxn id="37" idx="2"/>
              </p:cNvCxnSpPr>
              <p:nvPr/>
            </p:nvCxnSpPr>
            <p:spPr>
              <a:xfrm>
                <a:off x="932017" y="5356107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18"/>
              <p:cNvSpPr/>
              <p:nvPr/>
            </p:nvSpPr>
            <p:spPr>
              <a:xfrm>
                <a:off x="2393289" y="4936312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19"/>
              <p:cNvSpPr/>
              <p:nvPr/>
            </p:nvSpPr>
            <p:spPr>
              <a:xfrm>
                <a:off x="2396196" y="5251568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20"/>
              <p:cNvCxnSpPr>
                <a:stCxn id="39" idx="6"/>
                <a:endCxn id="50" idx="2"/>
              </p:cNvCxnSpPr>
              <p:nvPr/>
            </p:nvCxnSpPr>
            <p:spPr>
              <a:xfrm flipV="1">
                <a:off x="2626987" y="5036417"/>
                <a:ext cx="284800" cy="21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21"/>
              <p:cNvCxnSpPr>
                <a:stCxn id="30" idx="6"/>
                <a:endCxn id="39" idx="2"/>
              </p:cNvCxnSpPr>
              <p:nvPr/>
            </p:nvCxnSpPr>
            <p:spPr>
              <a:xfrm>
                <a:off x="1593336" y="5036415"/>
                <a:ext cx="799953" cy="2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22"/>
              <p:cNvCxnSpPr>
                <a:stCxn id="37" idx="6"/>
                <a:endCxn id="40" idx="2"/>
              </p:cNvCxnSpPr>
              <p:nvPr/>
            </p:nvCxnSpPr>
            <p:spPr>
              <a:xfrm flipV="1">
                <a:off x="1593336" y="5353850"/>
                <a:ext cx="802860" cy="2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23"/>
              <p:cNvCxnSpPr>
                <a:stCxn id="30" idx="6"/>
                <a:endCxn id="40" idx="2"/>
              </p:cNvCxnSpPr>
              <p:nvPr/>
            </p:nvCxnSpPr>
            <p:spPr>
              <a:xfrm>
                <a:off x="1593336" y="5036415"/>
                <a:ext cx="802860" cy="3174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24"/>
              <p:cNvCxnSpPr>
                <a:stCxn id="37" idx="7"/>
                <a:endCxn id="39" idx="3"/>
              </p:cNvCxnSpPr>
              <p:nvPr/>
            </p:nvCxnSpPr>
            <p:spPr>
              <a:xfrm flipV="1">
                <a:off x="1559112" y="5110917"/>
                <a:ext cx="868401" cy="172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2"/>
              <p:cNvSpPr/>
              <p:nvPr/>
            </p:nvSpPr>
            <p:spPr>
              <a:xfrm>
                <a:off x="3573106" y="525540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6"/>
              <p:cNvSpPr/>
              <p:nvPr/>
            </p:nvSpPr>
            <p:spPr>
              <a:xfrm>
                <a:off x="2911787" y="525540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7"/>
              <p:cNvCxnSpPr>
                <a:stCxn id="47" idx="6"/>
                <a:endCxn id="46" idx="2"/>
              </p:cNvCxnSpPr>
              <p:nvPr/>
            </p:nvCxnSpPr>
            <p:spPr>
              <a:xfrm flipV="1">
                <a:off x="3145485" y="535768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10"/>
              <p:cNvSpPr/>
              <p:nvPr/>
            </p:nvSpPr>
            <p:spPr>
              <a:xfrm>
                <a:off x="3573106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11"/>
              <p:cNvSpPr/>
              <p:nvPr/>
            </p:nvSpPr>
            <p:spPr>
              <a:xfrm>
                <a:off x="2911787" y="493413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12"/>
              <p:cNvCxnSpPr>
                <a:stCxn id="50" idx="6"/>
                <a:endCxn id="49" idx="2"/>
              </p:cNvCxnSpPr>
              <p:nvPr/>
            </p:nvCxnSpPr>
            <p:spPr>
              <a:xfrm flipV="1">
                <a:off x="3145485" y="503641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13"/>
              <p:cNvCxnSpPr>
                <a:stCxn id="50" idx="5"/>
                <a:endCxn id="46" idx="1"/>
              </p:cNvCxnSpPr>
              <p:nvPr/>
            </p:nvCxnSpPr>
            <p:spPr>
              <a:xfrm>
                <a:off x="3111260" y="5108740"/>
                <a:ext cx="496070" cy="17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14"/>
              <p:cNvCxnSpPr>
                <a:stCxn id="47" idx="7"/>
                <a:endCxn id="49" idx="3"/>
              </p:cNvCxnSpPr>
              <p:nvPr/>
            </p:nvCxnSpPr>
            <p:spPr>
              <a:xfrm flipV="1">
                <a:off x="3111260" y="5108738"/>
                <a:ext cx="496070" cy="176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21"/>
              <p:cNvCxnSpPr>
                <a:stCxn id="34" idx="6"/>
              </p:cNvCxnSpPr>
              <p:nvPr/>
            </p:nvCxnSpPr>
            <p:spPr>
              <a:xfrm>
                <a:off x="1593337" y="4648836"/>
                <a:ext cx="9197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21"/>
              <p:cNvCxnSpPr>
                <a:endCxn id="50" idx="1"/>
              </p:cNvCxnSpPr>
              <p:nvPr/>
            </p:nvCxnSpPr>
            <p:spPr>
              <a:xfrm>
                <a:off x="2525431" y="4648836"/>
                <a:ext cx="420581" cy="315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966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5217697" cy="4651788"/>
          </a:xfrm>
        </p:spPr>
        <p:txBody>
          <a:bodyPr/>
          <a:lstStyle/>
          <a:p>
            <a:r>
              <a:rPr lang="en-US" dirty="0" smtClean="0"/>
              <a:t>Starts local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All processes run in the same JVM</a:t>
            </a:r>
          </a:p>
          <a:p>
            <a:r>
              <a:rPr lang="en-US" dirty="0" smtClean="0"/>
              <a:t>Behaves just like a regular Cluster</a:t>
            </a:r>
          </a:p>
          <a:p>
            <a:r>
              <a:rPr lang="en-US" dirty="0" smtClean="0"/>
              <a:t>Very useful for developing and debugging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03850" y="1631890"/>
            <a:ext cx="3082950" cy="4494274"/>
            <a:chOff x="5603850" y="1631890"/>
            <a:chExt cx="3082950" cy="4494274"/>
          </a:xfrm>
        </p:grpSpPr>
        <p:sp>
          <p:nvSpPr>
            <p:cNvPr id="6" name="Rectangle 5"/>
            <p:cNvSpPr/>
            <p:nvPr/>
          </p:nvSpPr>
          <p:spPr>
            <a:xfrm>
              <a:off x="5603850" y="1631890"/>
              <a:ext cx="3082950" cy="449427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98299" y="1861313"/>
              <a:ext cx="1470181" cy="88805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8110" y="2955047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08357" y="2955047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18110" y="4102456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8357" y="4102456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74999" y="5343917"/>
              <a:ext cx="1493481" cy="720080"/>
              <a:chOff x="6021208" y="5343917"/>
              <a:chExt cx="1493481" cy="7200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94119" y="5513529"/>
                <a:ext cx="72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JVM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21208" y="5343917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5249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operators on simple Java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Lower overhead</a:t>
            </a:r>
            <a:endParaRPr lang="en-US" dirty="0"/>
          </a:p>
          <a:p>
            <a:r>
              <a:rPr lang="en-US" dirty="0" smtClean="0"/>
              <a:t>Does not use memory management</a:t>
            </a:r>
          </a:p>
          <a:p>
            <a:r>
              <a:rPr lang="en-US" dirty="0" smtClean="0"/>
              <a:t>Useful for testing</a:t>
            </a:r>
            <a:r>
              <a:rPr lang="en-US" dirty="0"/>
              <a:t> </a:t>
            </a:r>
            <a:r>
              <a:rPr lang="en-US" dirty="0" smtClean="0"/>
              <a:t>and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0562"/>
            <a:ext cx="4143108" cy="3475602"/>
          </a:xfrm>
        </p:spPr>
        <p:txBody>
          <a:bodyPr/>
          <a:lstStyle/>
          <a:p>
            <a:r>
              <a:rPr lang="en-US" dirty="0" smtClean="0"/>
              <a:t>The cluster mode</a:t>
            </a:r>
          </a:p>
          <a:p>
            <a:r>
              <a:rPr lang="en-US" dirty="0" smtClean="0"/>
              <a:t>Submit a Job remotely</a:t>
            </a:r>
          </a:p>
          <a:p>
            <a:r>
              <a:rPr lang="en-US" dirty="0" smtClean="0"/>
              <a:t>Monitors the status of the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031430" y="1745049"/>
            <a:ext cx="1528592" cy="1017434"/>
            <a:chOff x="3373667" y="1260828"/>
            <a:chExt cx="1528592" cy="1017434"/>
          </a:xfrm>
        </p:grpSpPr>
        <p:sp>
          <p:nvSpPr>
            <p:cNvPr id="33" name="Rectangle 32"/>
            <p:cNvSpPr/>
            <p:nvPr/>
          </p:nvSpPr>
          <p:spPr>
            <a:xfrm>
              <a:off x="3892424" y="1260828"/>
              <a:ext cx="1009835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5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72946" y="1389432"/>
            <a:ext cx="3313854" cy="5041491"/>
            <a:chOff x="5202800" y="1084672"/>
            <a:chExt cx="3313854" cy="5041491"/>
          </a:xfrm>
        </p:grpSpPr>
        <p:sp>
          <p:nvSpPr>
            <p:cNvPr id="8" name="Rectangle 7"/>
            <p:cNvSpPr/>
            <p:nvPr/>
          </p:nvSpPr>
          <p:spPr>
            <a:xfrm>
              <a:off x="5202800" y="1084672"/>
              <a:ext cx="3313854" cy="5041491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8153" y="1222042"/>
              <a:ext cx="1470181" cy="88805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6736" y="5593701"/>
              <a:ext cx="106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Cluster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78712" y="4040450"/>
              <a:ext cx="1351832" cy="1411073"/>
              <a:chOff x="5343188" y="3338851"/>
              <a:chExt cx="1351832" cy="141107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378712" y="2488698"/>
              <a:ext cx="1351832" cy="1411073"/>
              <a:chOff x="5343188" y="3338851"/>
              <a:chExt cx="1351832" cy="141107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3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6821013" y="2488698"/>
              <a:ext cx="1351832" cy="1411073"/>
              <a:chOff x="5343188" y="3338851"/>
              <a:chExt cx="1351832" cy="141107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6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821013" y="4040450"/>
              <a:ext cx="1351832" cy="1411073"/>
              <a:chOff x="5343188" y="3338851"/>
              <a:chExt cx="1351832" cy="1411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9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06174" y="1750056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4430840" y="2075538"/>
            <a:ext cx="1423384" cy="369332"/>
            <a:chOff x="4409505" y="1906799"/>
            <a:chExt cx="1700556" cy="369332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4409505" y="1906799"/>
              <a:ext cx="17005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55244" y="1906799"/>
              <a:ext cx="119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Submit job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18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Execution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4125346" cy="4651788"/>
          </a:xfrm>
        </p:spPr>
        <p:txBody>
          <a:bodyPr/>
          <a:lstStyle/>
          <a:p>
            <a:r>
              <a:rPr lang="en-US" dirty="0"/>
              <a:t>Multi user scenario</a:t>
            </a:r>
          </a:p>
          <a:p>
            <a:r>
              <a:rPr lang="en-US" dirty="0" smtClean="0"/>
              <a:t>Resource </a:t>
            </a:r>
            <a:r>
              <a:rPr lang="en-US" dirty="0"/>
              <a:t>sharing</a:t>
            </a:r>
          </a:p>
          <a:p>
            <a:r>
              <a:rPr lang="en-US" dirty="0" smtClean="0"/>
              <a:t>Uses YARN containers to run a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Very easy to setup </a:t>
            </a:r>
            <a:r>
              <a:rPr lang="en-US" dirty="0" err="1" smtClean="0"/>
              <a:t>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06084" y="5132954"/>
            <a:ext cx="1576768" cy="1059029"/>
            <a:chOff x="3325491" y="1232986"/>
            <a:chExt cx="1576768" cy="1059029"/>
          </a:xfrm>
        </p:grpSpPr>
        <p:sp>
          <p:nvSpPr>
            <p:cNvPr id="6" name="Rectangle 5"/>
            <p:cNvSpPr/>
            <p:nvPr/>
          </p:nvSpPr>
          <p:spPr>
            <a:xfrm>
              <a:off x="3879058" y="1232986"/>
              <a:ext cx="1023201" cy="698989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7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5491" y="157193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22330" y="1554095"/>
            <a:ext cx="3864472" cy="4876828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4822330" y="2836539"/>
            <a:ext cx="1860734" cy="1506789"/>
            <a:chOff x="4692466" y="2889080"/>
            <a:chExt cx="1860734" cy="1506789"/>
          </a:xfrm>
        </p:grpSpPr>
        <p:grpSp>
          <p:nvGrpSpPr>
            <p:cNvPr id="49" name="Group 48"/>
            <p:cNvGrpSpPr/>
            <p:nvPr/>
          </p:nvGrpSpPr>
          <p:grpSpPr>
            <a:xfrm>
              <a:off x="4692466" y="2889080"/>
              <a:ext cx="1860734" cy="1506789"/>
              <a:chOff x="5576050" y="1909316"/>
              <a:chExt cx="2710231" cy="236339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576050" y="1909316"/>
                <a:ext cx="2710231" cy="2363397"/>
                <a:chOff x="5576050" y="1909316"/>
                <a:chExt cx="2710231" cy="236339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53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50" y="3552633"/>
                  <a:ext cx="843958" cy="7200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1" name="TextBox 50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Job Manager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37427" y="6013216"/>
            <a:ext cx="182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YARN Cluster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203624" y="1752062"/>
            <a:ext cx="2699151" cy="1028051"/>
            <a:chOff x="5515448" y="1909317"/>
            <a:chExt cx="2699151" cy="1028051"/>
          </a:xfrm>
        </p:grpSpPr>
        <p:grpSp>
          <p:nvGrpSpPr>
            <p:cNvPr id="47" name="Group 46"/>
            <p:cNvGrpSpPr/>
            <p:nvPr/>
          </p:nvGrpSpPr>
          <p:grpSpPr>
            <a:xfrm>
              <a:off x="5515448" y="1909317"/>
              <a:ext cx="2699151" cy="1028051"/>
              <a:chOff x="5515448" y="1909317"/>
              <a:chExt cx="2699151" cy="1028051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39015" y="1909317"/>
                <a:ext cx="2175584" cy="58611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45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15448" y="221728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157672" y="1990559"/>
              <a:ext cx="1947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Resource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46868" y="4506427"/>
            <a:ext cx="1860735" cy="1506789"/>
            <a:chOff x="4692466" y="2889080"/>
            <a:chExt cx="1860735" cy="1506789"/>
          </a:xfrm>
        </p:grpSpPr>
        <p:grpSp>
          <p:nvGrpSpPr>
            <p:cNvPr id="56" name="Group 55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1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634294" y="2836539"/>
            <a:ext cx="1860735" cy="1506789"/>
            <a:chOff x="4692466" y="2889080"/>
            <a:chExt cx="1860735" cy="1506789"/>
          </a:xfrm>
        </p:grpSpPr>
        <p:grpSp>
          <p:nvGrpSpPr>
            <p:cNvPr id="63" name="Group 62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8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6" name="TextBox 65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34294" y="4554698"/>
            <a:ext cx="1860735" cy="1506789"/>
            <a:chOff x="4692466" y="2889080"/>
            <a:chExt cx="1860735" cy="1506789"/>
          </a:xfrm>
        </p:grpSpPr>
        <p:grpSp>
          <p:nvGrpSpPr>
            <p:cNvPr id="70" name="Group 69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75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3" name="TextBox 72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Other Application</a:t>
              </a:r>
              <a:endParaRPr lang="en-US" sz="14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3882853" y="2442150"/>
            <a:ext cx="1450635" cy="28472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882853" y="4343329"/>
            <a:ext cx="1054929" cy="131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Flink?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Large</a:t>
            </a:r>
            <a:r>
              <a:rPr lang="en-US" sz="2800" dirty="0"/>
              <a:t>-scale data processing </a:t>
            </a:r>
            <a:r>
              <a:rPr lang="en-US" sz="2800" dirty="0" smtClean="0"/>
              <a:t>engine</a:t>
            </a:r>
          </a:p>
          <a:p>
            <a:endParaRPr lang="en-US" sz="1050" dirty="0" smtClean="0"/>
          </a:p>
          <a:p>
            <a:r>
              <a:rPr lang="en-US" sz="2800" dirty="0" smtClean="0"/>
              <a:t>Easy and powerful APIs for </a:t>
            </a:r>
            <a:r>
              <a:rPr lang="en-US" sz="2800" i="1" dirty="0" smtClean="0"/>
              <a:t>batch and streaming</a:t>
            </a:r>
            <a:r>
              <a:rPr lang="en-US" sz="2800" dirty="0" smtClean="0"/>
              <a:t> analysis (Java / </a:t>
            </a:r>
            <a:r>
              <a:rPr lang="en-US" sz="2800" dirty="0" err="1" smtClean="0"/>
              <a:t>Scala</a:t>
            </a:r>
            <a:r>
              <a:rPr lang="en-US" sz="2800" dirty="0" smtClean="0"/>
              <a:t> / Python)</a:t>
            </a:r>
          </a:p>
          <a:p>
            <a:endParaRPr lang="en-US" sz="1050" dirty="0"/>
          </a:p>
          <a:p>
            <a:r>
              <a:rPr lang="en-US" sz="2800" dirty="0" smtClean="0"/>
              <a:t>Backed by a robust execution backend</a:t>
            </a:r>
          </a:p>
          <a:p>
            <a:pPr lvl="1"/>
            <a:r>
              <a:rPr lang="en-US" sz="2400" dirty="0" smtClean="0"/>
              <a:t>with true streaming capabilities,</a:t>
            </a:r>
          </a:p>
          <a:p>
            <a:pPr lvl="1"/>
            <a:r>
              <a:rPr lang="en-US" sz="2400" dirty="0" smtClean="0"/>
              <a:t>sophisticated windowing mechanisms,</a:t>
            </a:r>
          </a:p>
          <a:p>
            <a:pPr lvl="1"/>
            <a:r>
              <a:rPr lang="en-US" sz="2400" dirty="0" smtClean="0"/>
              <a:t>custom memory manager,</a:t>
            </a:r>
          </a:p>
          <a:p>
            <a:pPr lvl="1"/>
            <a:r>
              <a:rPr lang="en-US" sz="2400" dirty="0" smtClean="0"/>
              <a:t>native iteration execution,</a:t>
            </a:r>
          </a:p>
          <a:p>
            <a:pPr lvl="1"/>
            <a:r>
              <a:rPr lang="en-US" sz="2400" dirty="0" smtClean="0"/>
              <a:t>and a cost-based optimizer.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acheTezLogo_low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8" y="-96493"/>
            <a:ext cx="2459797" cy="1260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98498"/>
            <a:ext cx="7873087" cy="4527665"/>
          </a:xfrm>
        </p:spPr>
        <p:txBody>
          <a:bodyPr/>
          <a:lstStyle/>
          <a:p>
            <a:r>
              <a:rPr lang="en-US" dirty="0" smtClean="0"/>
              <a:t>Leverages Apache </a:t>
            </a:r>
            <a:r>
              <a:rPr lang="en-US" dirty="0" err="1" smtClean="0"/>
              <a:t>Tez’s</a:t>
            </a:r>
            <a:r>
              <a:rPr lang="en-US" dirty="0" smtClean="0"/>
              <a:t> runtime</a:t>
            </a:r>
          </a:p>
          <a:p>
            <a:r>
              <a:rPr lang="en-US" dirty="0" smtClean="0"/>
              <a:t>Built on top of YARN</a:t>
            </a:r>
          </a:p>
          <a:p>
            <a:r>
              <a:rPr lang="en-US" dirty="0" smtClean="0"/>
              <a:t>Good YARN citizen</a:t>
            </a:r>
          </a:p>
          <a:p>
            <a:r>
              <a:rPr lang="en-US" dirty="0" smtClean="0"/>
              <a:t>Fast path to elastic deployments</a:t>
            </a:r>
            <a:endParaRPr lang="en-US" dirty="0"/>
          </a:p>
          <a:p>
            <a:r>
              <a:rPr lang="en-US" dirty="0" smtClean="0"/>
              <a:t>Slower than Flink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3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6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5106" y="5892110"/>
            <a:ext cx="451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And what does "native" </a:t>
            </a:r>
            <a:r>
              <a:rPr lang="en-US" sz="2400" b="1" dirty="0" smtClean="0"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latin typeface="Avenir Next Regular"/>
                <a:cs typeface="Avenir Next Regular"/>
              </a:rPr>
              <a:t>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8" name="TextBox 22"/>
          <p:cNvSpPr txBox="1"/>
          <p:nvPr/>
        </p:nvSpPr>
        <p:spPr>
          <a:xfrm>
            <a:off x="5683307" y="351908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Graph Analysis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47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978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21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027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80318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47744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3355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273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016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35976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0769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88195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74009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51513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1893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04753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51506" y="4195232"/>
            <a:ext cx="893435" cy="292345"/>
          </a:xfrm>
          <a:prstGeom prst="round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Client</a:t>
            </a:r>
            <a:endParaRPr lang="en-US" sz="12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089104" y="4494530"/>
            <a:ext cx="2198841" cy="49783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2736" y="4494530"/>
            <a:ext cx="1766126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036" y="4494530"/>
            <a:ext cx="3175371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5085" y="4487577"/>
            <a:ext cx="372310" cy="62414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08340" y="4487577"/>
            <a:ext cx="1018253" cy="60529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http://www.evidentia.net/wp-content/uploads/going-around-in-circles-500x497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605" y="4239689"/>
            <a:ext cx="204659" cy="20343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959" y="499236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0" y="5013141"/>
            <a:ext cx="456588" cy="5038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0" y="5196140"/>
            <a:ext cx="456588" cy="5038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60" y="5412002"/>
            <a:ext cx="456588" cy="5038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980" y="5317538"/>
            <a:ext cx="456588" cy="503821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0252" y="489285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73" y="5218027"/>
            <a:ext cx="456588" cy="503821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9939" y="489354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960" y="5218717"/>
            <a:ext cx="456588" cy="503821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1257" y="4849549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78" y="5174726"/>
            <a:ext cx="456588" cy="5038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21040" y="2352897"/>
            <a:ext cx="5388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for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maxIterations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// Execute </a:t>
            </a:r>
            <a:r>
              <a:rPr lang="en-US" dirty="0" err="1" smtClean="0">
                <a:latin typeface="Consolas"/>
                <a:cs typeface="Consolas"/>
              </a:rPr>
              <a:t>MapReduce</a:t>
            </a:r>
            <a:r>
              <a:rPr lang="en-US" dirty="0" smtClean="0">
                <a:latin typeface="Consolas"/>
                <a:cs typeface="Consolas"/>
              </a:rPr>
              <a:t>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78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1069211" y="1005130"/>
            <a:ext cx="1297367" cy="2521390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3761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2663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27955" y="1966674"/>
            <a:ext cx="131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Avenir Next Regular"/>
                <a:cs typeface="Avenir Next Regular"/>
              </a:rPr>
              <a:t>stream</a:t>
            </a:r>
          </a:p>
          <a:p>
            <a:pPr algn="ctr"/>
            <a:r>
              <a:rPr lang="en-US" i="1" dirty="0" err="1" smtClean="0">
                <a:latin typeface="Avenir Next Regular"/>
                <a:cs typeface="Avenir Next Regular"/>
              </a:rPr>
              <a:t>discretizer</a:t>
            </a:r>
            <a:endParaRPr lang="en-US" i="1" dirty="0">
              <a:latin typeface="Avenir Next Regular"/>
              <a:cs typeface="Avenir Next Regula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85420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86048" y="2758615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52758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1660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04417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05044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70644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1272" y="4263201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89641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90268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36803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55705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55800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74702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7556782" y="5116037"/>
            <a:ext cx="1361321" cy="868639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25644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627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464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45268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590599"/>
            <a:ext cx="3617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while (true)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get next few records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issue batch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61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Streaming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topologies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Heavy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smtClean="0">
                <a:latin typeface="Avenir Next Regular"/>
                <a:cs typeface="Avenir Next Regular"/>
              </a:rPr>
              <a:t>jobs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158" y="5894685"/>
            <a:ext cx="422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And what does native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819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everything as streams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iterative (cyclic) </a:t>
            </a:r>
            <a:r>
              <a:rPr lang="en-US" dirty="0" err="1" smtClean="0"/>
              <a:t>dataflows</a:t>
            </a:r>
            <a:endParaRPr lang="en-US" dirty="0" smtClean="0"/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mutable state</a:t>
            </a:r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Operate on managed memory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 code paths for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9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</TotalTime>
  <Words>1338</Words>
  <Application>Microsoft Macintosh PowerPoint</Application>
  <PresentationFormat>On-screen Show (4:3)</PresentationFormat>
  <Paragraphs>559</Paragraphs>
  <Slides>31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1_Office Theme</vt:lpstr>
      <vt:lpstr>Apache Flink® Training</vt:lpstr>
      <vt:lpstr>What is Apache Flink?</vt:lpstr>
      <vt:lpstr>What is Apache Flink?</vt:lpstr>
      <vt:lpstr>Native workload support</vt:lpstr>
      <vt:lpstr>E.g.: Non-native iterations</vt:lpstr>
      <vt:lpstr>E.g.: Non-native streaming</vt:lpstr>
      <vt:lpstr>Native workload support</vt:lpstr>
      <vt:lpstr>Flink Engine</vt:lpstr>
      <vt:lpstr>What is a Flink Program?</vt:lpstr>
      <vt:lpstr>Flink stack</vt:lpstr>
      <vt:lpstr>DataSet</vt:lpstr>
      <vt:lpstr>Scaling out</vt:lpstr>
      <vt:lpstr>Scaling up</vt:lpstr>
      <vt:lpstr>DataStream</vt:lpstr>
      <vt:lpstr>Sources (selection)</vt:lpstr>
      <vt:lpstr>Sinks (selection)</vt:lpstr>
      <vt:lpstr>Hadoop Integration</vt:lpstr>
      <vt:lpstr>What’s the Lifecycle of a Program?</vt:lpstr>
      <vt:lpstr>From Program to Dataflow</vt:lpstr>
      <vt:lpstr>Architecture Overview</vt:lpstr>
      <vt:lpstr>Client</vt:lpstr>
      <vt:lpstr>Job Manager</vt:lpstr>
      <vt:lpstr>Task Manager</vt:lpstr>
      <vt:lpstr>Execution Setups</vt:lpstr>
      <vt:lpstr>Ways to Run a Flink Program</vt:lpstr>
      <vt:lpstr>Local Execution</vt:lpstr>
      <vt:lpstr>Embedded Execution</vt:lpstr>
      <vt:lpstr>Remote Execution</vt:lpstr>
      <vt:lpstr>YARN Execution </vt:lpstr>
      <vt:lpstr>                 Execution</vt:lpstr>
      <vt:lpstr>Thank you for listening!</vt:lpstr>
    </vt:vector>
  </TitlesOfParts>
  <Manager/>
  <Company>data Artisans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Max</cp:lastModifiedBy>
  <cp:revision>312</cp:revision>
  <dcterms:created xsi:type="dcterms:W3CDTF">2015-01-22T00:00:06Z</dcterms:created>
  <dcterms:modified xsi:type="dcterms:W3CDTF">2015-06-02T22:59:10Z</dcterms:modified>
  <cp:category/>
</cp:coreProperties>
</file>