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49"/>
  </p:notesMasterIdLst>
  <p:sldIdLst>
    <p:sldId id="30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91" r:id="rId22"/>
    <p:sldId id="301" r:id="rId23"/>
    <p:sldId id="303" r:id="rId24"/>
    <p:sldId id="276" r:id="rId25"/>
    <p:sldId id="277" r:id="rId26"/>
    <p:sldId id="278" r:id="rId27"/>
    <p:sldId id="304" r:id="rId28"/>
    <p:sldId id="279" r:id="rId29"/>
    <p:sldId id="305" r:id="rId30"/>
    <p:sldId id="299" r:id="rId31"/>
    <p:sldId id="284" r:id="rId32"/>
    <p:sldId id="286" r:id="rId33"/>
    <p:sldId id="290" r:id="rId34"/>
    <p:sldId id="292" r:id="rId35"/>
    <p:sldId id="293" r:id="rId36"/>
    <p:sldId id="280" r:id="rId37"/>
    <p:sldId id="281" r:id="rId38"/>
    <p:sldId id="283" r:id="rId39"/>
    <p:sldId id="307" r:id="rId40"/>
    <p:sldId id="312" r:id="rId41"/>
    <p:sldId id="282" r:id="rId42"/>
    <p:sldId id="309" r:id="rId43"/>
    <p:sldId id="310" r:id="rId44"/>
    <p:sldId id="311" r:id="rId45"/>
    <p:sldId id="296" r:id="rId46"/>
    <p:sldId id="297" r:id="rId47"/>
    <p:sldId id="308" r:id="rId48"/>
  </p:sldIdLst>
  <p:sldSz cx="9144000" cy="6858000" type="screen4x3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an Hueske" initials="FH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E0B4"/>
    <a:srgbClr val="2D9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5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50" Type="http://schemas.openxmlformats.org/officeDocument/2006/relationships/printerSettings" Target="printerSettings/printerSettings1.bin"/><Relationship Id="rId51" Type="http://schemas.openxmlformats.org/officeDocument/2006/relationships/commentAuthors" Target="commentAuthors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1C913-5E53-844A-A14F-3C999FB61B04}" type="datetimeFigureOut">
              <a:t>09/09/2016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B040A-31B6-D645-B3B5-CDE14B3EF9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61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040A-31B6-D645-B3B5-CDE14B3EF9C4}" type="slidenum"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16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040A-31B6-D645-B3B5-CDE14B3EF9C4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81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040A-31B6-D645-B3B5-CDE14B3EF9C4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14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040A-31B6-D645-B3B5-CDE14B3EF9C4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8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812730" y="1151931"/>
            <a:ext cx="5518547" cy="232172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812730" y="3536161"/>
            <a:ext cx="5518547" cy="79474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00"/>
            </a:lvl1pPr>
            <a:lvl2pPr marL="0" indent="128576" algn="ctr">
              <a:spcBef>
                <a:spcPts val="0"/>
              </a:spcBef>
              <a:buSzTx/>
              <a:buNone/>
              <a:defRPr sz="1600"/>
            </a:lvl2pPr>
            <a:lvl3pPr marL="0" indent="257153" algn="ctr">
              <a:spcBef>
                <a:spcPts val="0"/>
              </a:spcBef>
              <a:buSzTx/>
              <a:buNone/>
              <a:defRPr sz="1600"/>
            </a:lvl3pPr>
            <a:lvl4pPr marL="0" indent="385729" algn="ctr">
              <a:spcBef>
                <a:spcPts val="0"/>
              </a:spcBef>
              <a:buSzTx/>
              <a:buNone/>
              <a:defRPr sz="1600"/>
            </a:lvl4pPr>
            <a:lvl5pPr marL="0" indent="514306" algn="ctr">
              <a:spcBef>
                <a:spcPts val="0"/>
              </a:spcBef>
              <a:buSz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8440963" y="6324303"/>
            <a:ext cx="327814" cy="40042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</a:rPr>
              <a:pPr/>
              <a:t>‹#›</a:t>
            </a:fld>
            <a:endParaRPr>
              <a:solidFill>
                <a:srgbClr val="000000"/>
              </a:solidFill>
              <a:latin typeface="Helvetica Light"/>
              <a:ea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61597180"/>
      </p:ext>
    </p:extLst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pic>
        <p:nvPicPr>
          <p:cNvPr id="115" name="Picture 114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7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Seventh Outline Level</a:t>
            </a: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376020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venir Next Demi Bold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87" r:id="rId13"/>
  </p:sldLayoutIdLst>
  <p:txStyles>
    <p:titleStyle>
      <a:lvl1pPr>
        <a:defRPr>
          <a:latin typeface="Calibri"/>
          <a:cs typeface="Calibri"/>
        </a:defRPr>
      </a:lvl1pPr>
    </p:titleStyle>
    <p:bodyStyle>
      <a:lvl1pPr>
        <a:defRPr>
          <a:latin typeface="Calibri"/>
        </a:defRPr>
      </a:lvl1pPr>
      <a:lvl2pPr>
        <a:defRPr>
          <a:latin typeface="Calibri"/>
        </a:defRPr>
      </a:lvl2pPr>
      <a:lvl3pPr>
        <a:defRPr>
          <a:latin typeface="Calibri"/>
        </a:defRPr>
      </a:lvl3pPr>
      <a:lvl4pPr>
        <a:defRPr>
          <a:latin typeface="Calibri"/>
        </a:defRPr>
      </a:lvl4pPr>
      <a:lvl5pPr>
        <a:defRPr>
          <a:latin typeface="Calibri"/>
        </a:defRPr>
      </a:lvl5pPr>
      <a:lvl6pPr>
        <a:defRPr>
          <a:latin typeface="Calibri"/>
        </a:defRPr>
      </a:lvl6pPr>
      <a:lvl7pPr>
        <a:defRPr>
          <a:latin typeface="Calibri"/>
        </a:defRPr>
      </a:lvl7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Demi Bold"/>
              </a:rPr>
              <a:t>Click to edit Master title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34AD91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Calibri"/>
              </a:defRPr>
            </a:lvl1pPr>
          </a:lstStyle>
          <a:p>
            <a:pPr algn="r"/>
            <a:fld id="{836EB6CE-7CCD-434C-AEF9-E1F7C0EC3089}" type="slidenum">
              <a:rPr lang="en-US" sz="1200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</a:rPr>
              <a:pPr algn="r"/>
              <a:t>‹#›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3" name="Picture 6"/>
          <p:cNvPicPr/>
          <p:nvPr/>
        </p:nvPicPr>
        <p:blipFill>
          <a:blip r:embed="rId14"/>
          <a:stretch/>
        </p:blipFill>
        <p:spPr>
          <a:xfrm>
            <a:off x="8022960" y="382320"/>
            <a:ext cx="663480" cy="660240"/>
          </a:xfrm>
          <a:prstGeom prst="rect">
            <a:avLst/>
          </a:prstGeom>
          <a:ln>
            <a:noFill/>
          </a:ln>
        </p:spPr>
      </p:pic>
      <p:sp>
        <p:nvSpPr>
          <p:cNvPr id="44" name="Line 6"/>
          <p:cNvSpPr/>
          <p:nvPr/>
        </p:nvSpPr>
        <p:spPr>
          <a:xfrm>
            <a:off x="457200" y="1172880"/>
            <a:ext cx="8229600" cy="360"/>
          </a:xfrm>
          <a:prstGeom prst="line">
            <a:avLst/>
          </a:prstGeom>
          <a:ln>
            <a:solidFill>
              <a:srgbClr val="34AD9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>
        <a:defRPr>
          <a:latin typeface="Calibri"/>
        </a:defRPr>
      </a:lvl1pPr>
    </p:titleStyle>
    <p:bodyStyle>
      <a:lvl1pPr>
        <a:defRPr>
          <a:latin typeface="Calibri"/>
        </a:defRPr>
      </a:lvl1pPr>
      <a:lvl2pPr>
        <a:defRPr>
          <a:latin typeface="Calibri"/>
        </a:defRPr>
      </a:lvl2pPr>
      <a:lvl3pPr>
        <a:defRPr>
          <a:latin typeface="Calibri"/>
        </a:defRPr>
      </a:lvl3pPr>
      <a:lvl4pPr>
        <a:defRPr>
          <a:latin typeface="Calibri"/>
        </a:defRPr>
      </a:lvl4pPr>
      <a:lvl5pPr>
        <a:defRPr>
          <a:latin typeface="Calibri"/>
        </a:defRPr>
      </a:lvl5pPr>
      <a:lvl6pPr>
        <a:defRPr>
          <a:latin typeface="Calibri"/>
        </a:defRPr>
      </a:lvl6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venir Next Demi Bold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Click to edit the outline text format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Third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Seventh Outline LevelClick to edit Master text styles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Calibri"/>
              </a:defRPr>
            </a:lvl1pPr>
          </a:lstStyle>
          <a:p>
            <a:pPr algn="r"/>
            <a:fld id="{963269F8-27D3-46E3-A546-B446B39EFDE8}" type="slidenum">
              <a:rPr lang="en-US" sz="12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pPr algn="r"/>
              <a:t>‹#›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>
        <a:defRPr>
          <a:latin typeface="Calibri"/>
        </a:defRPr>
      </a:lvl1pPr>
    </p:titleStyle>
    <p:bodyStyle>
      <a:lvl1pPr>
        <a:defRPr>
          <a:latin typeface="Calibri"/>
        </a:defRPr>
      </a:lvl1pPr>
      <a:lvl2pPr>
        <a:defRPr>
          <a:latin typeface="Calibri"/>
        </a:defRPr>
      </a:lvl2pPr>
      <a:lvl3pPr>
        <a:defRPr>
          <a:latin typeface="Calibri"/>
        </a:defRPr>
      </a:lvl3pPr>
      <a:lvl4pPr>
        <a:defRPr>
          <a:latin typeface="Calibri"/>
        </a:defRPr>
      </a:lvl4pPr>
      <a:lvl5pPr>
        <a:defRPr>
          <a:latin typeface="Calibri"/>
        </a:defRPr>
      </a:lvl5pPr>
      <a:lvl6pPr>
        <a:defRPr>
          <a:latin typeface="Calibri"/>
        </a:defRPr>
      </a:lvl6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data-artisans.com/blog" TargetMode="External"/><Relationship Id="rId4" Type="http://schemas.openxmlformats.org/officeDocument/2006/relationships/hyperlink" Target="https://flink.apache.org/blog" TargetMode="External"/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ci.apache.org/projects/flink/flink-docs-release-1.1/apis/streaming/index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flink_squirrel_10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7895" y="3670028"/>
            <a:ext cx="2594350" cy="2571707"/>
          </a:xfrm>
          <a:prstGeom prst="rect">
            <a:avLst/>
          </a:prstGeom>
          <a:ln w="3175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357204" y="1412032"/>
            <a:ext cx="6429592" cy="6117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572" tIns="28572" rIns="28572" bIns="28572" anchor="ctr">
            <a:spAutoFit/>
          </a:bodyPr>
          <a:lstStyle/>
          <a:p>
            <a:pPr algn="ctr" defTabSz="328570" hangingPunct="0">
              <a:defRPr sz="6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6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DataStream API: Basics</a:t>
            </a:r>
            <a:endParaRPr lang="en-US" sz="360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hape 128"/>
          <p:cNvSpPr>
            <a:spLocks noGrp="1"/>
          </p:cNvSpPr>
          <p:nvPr/>
        </p:nvSpPr>
        <p:spPr>
          <a:xfrm>
            <a:off x="4301985" y="4275872"/>
            <a:ext cx="4338621" cy="617497"/>
          </a:xfrm>
          <a:prstGeom prst="rect">
            <a:avLst/>
          </a:prstGeom>
        </p:spPr>
        <p:txBody>
          <a:bodyPr wrap="square" lIns="28572" tIns="28572" rIns="28572" bIns="28572" anchor="t" anchorCtr="0">
            <a:noAutofit/>
          </a:bodyPr>
          <a:lstStyle>
            <a:lvl1pPr>
              <a:defRPr>
                <a:latin typeface="Calibri"/>
                <a:cs typeface="Calibri"/>
              </a:defRPr>
            </a:lvl1pPr>
          </a:lstStyle>
          <a:p>
            <a:pPr algn="ctr" rtl="0"/>
            <a:r>
              <a:rPr lang="en-US" sz="2400" kern="1200">
                <a:solidFill>
                  <a:srgbClr val="FFFFFF"/>
                </a:solidFill>
              </a:rPr>
              <a:t>Apache Flink® Training</a:t>
            </a:r>
            <a:br>
              <a:rPr lang="en-US" sz="2400" kern="1200">
                <a:solidFill>
                  <a:srgbClr val="FFFFFF"/>
                </a:solidFill>
              </a:rPr>
            </a:br>
            <a:r>
              <a:rPr lang="en-US" sz="2400" kern="1200">
                <a:solidFill>
                  <a:srgbClr val="FFFFFF"/>
                </a:solidFill>
              </a:rPr>
              <a:t/>
            </a:r>
            <a:br>
              <a:rPr lang="en-US" sz="2400" kern="1200">
                <a:solidFill>
                  <a:srgbClr val="FFFFFF"/>
                </a:solidFill>
              </a:rPr>
            </a:br>
            <a:r>
              <a:rPr lang="en-US" sz="2400" dirty="0">
                <a:solidFill>
                  <a:schemeClr val="bg1"/>
                </a:solidFill>
                <a:latin typeface="Avenir Next Regular"/>
                <a:cs typeface="Avenir Next Regular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Avenir Next Regular"/>
                <a:cs typeface="Avenir Next Regular"/>
              </a:rPr>
            </a:br>
            <a:endParaRPr sz="24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/>
        </p:blipFill>
        <p:spPr>
          <a:xfrm>
            <a:off x="4870240" y="4783108"/>
            <a:ext cx="3202110" cy="500144"/>
          </a:xfrm>
          <a:prstGeom prst="rect">
            <a:avLst/>
          </a:prstGeom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5147280" y="5475914"/>
            <a:ext cx="26480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>
                <a:solidFill>
                  <a:schemeClr val="bg1"/>
                </a:solidFill>
              </a:rPr>
              <a:t>Flink v1.1.2 – 5.09.2016</a:t>
            </a:r>
            <a:br>
              <a:rPr lang="nb-NO" sz="2000" dirty="0">
                <a:solidFill>
                  <a:schemeClr val="bg1"/>
                </a:solidFill>
              </a:rPr>
            </a:br>
            <a:endParaRPr lang="nb-NO" sz="2000" dirty="0">
              <a:solidFill>
                <a:schemeClr val="bg1"/>
              </a:solidFill>
              <a:latin typeface="Avenir Next Regular"/>
              <a:cs typeface="Avenir Next Regular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31267354"/>
      </p:ext>
    </p:extLst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DataSinks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122DF07-6FAB-41A3-AAF1-07F611DB4A8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230760" y="1270800"/>
            <a:ext cx="8791560" cy="523836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x-none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static void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main(String[] args) </a:t>
            </a:r>
            <a:r>
              <a:rPr lang="x-none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throws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Exception {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</a:t>
            </a:r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set up the execution environment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</a:t>
            </a:r>
            <a:r>
              <a:rPr lang="x-none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final </a:t>
            </a:r>
            <a:r>
              <a:rPr lang="x-none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StreamExecutionEnvironment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env = 				    		</a:t>
            </a:r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StreamExecutionEnvironment.</a:t>
            </a:r>
            <a:r>
              <a:rPr lang="x-none" sz="1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getExecutionEnvironment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();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</a:t>
            </a:r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configure event time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</a:t>
            </a:r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env.setStreamTimeCharacteristic(TimeCharacteristic.EventTime);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</a:t>
            </a:r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DataStream&lt;Tuple2&lt;String, Integer&gt;&gt; counts = env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</a:t>
            </a:r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read stream of words from socket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.socketTextStream(</a:t>
            </a:r>
            <a:r>
              <a:rPr lang="x-none" sz="14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"localhost"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lang="x-none" sz="14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9999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        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split up the lines in tuples containing: (word,1)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        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.flatMap(</a:t>
            </a:r>
            <a:r>
              <a:rPr lang="x-none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Splitter())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        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key stream by the tuple field "0"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</a:t>
            </a:r>
            <a:r>
              <a:rPr lang="x-none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keyBy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x-none" sz="14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0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compute counts every 5 minutes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   .timeWindow(Time.minutes(5))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//sum up tuple field "1"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        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.sum(</a:t>
            </a:r>
            <a:r>
              <a:rPr lang="x-none" sz="14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1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print result in command line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 counts.</a:t>
            </a:r>
            <a:r>
              <a:rPr lang="x-none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print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();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execute program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env.execute(</a:t>
            </a:r>
            <a:r>
              <a:rPr lang="x-none" sz="14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"Socket WordCount Example"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Execute!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2120D03-0970-48B0-8F9D-CB71A04FC7D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230760" y="1270800"/>
            <a:ext cx="8791560" cy="523836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x-none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static void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main(String[] args) </a:t>
            </a:r>
            <a:r>
              <a:rPr lang="x-none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throws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Exception {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set up the execution environment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 </a:t>
            </a:r>
            <a:r>
              <a:rPr lang="x-none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final </a:t>
            </a:r>
            <a:r>
              <a:rPr lang="x-none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StreamExecutionEnvironment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env = 				    		</a:t>
            </a:r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StreamExecutionEnvironment.</a:t>
            </a:r>
            <a:r>
              <a:rPr lang="x-none" sz="1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getExecutionEnvironment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();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configure event time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 env.setStreamTimeCharacteristic(TimeCharacteristic.EventTime);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DataStream&lt;Tuple2&lt;String, Integer&gt;&gt; counts = env</a:t>
            </a:r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read stream of words from socket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.socketTextStream(</a:t>
            </a:r>
            <a:r>
              <a:rPr lang="x-none" sz="14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"localhost"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lang="x-none" sz="14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9999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        </a:t>
            </a:r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split up the lines in tuples containing: (word,1)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        </a:t>
            </a:r>
            <a:r>
              <a:rPr lang="x-none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.flatMap(</a:t>
            </a:r>
            <a:r>
              <a:rPr lang="x-none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Splitter())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        </a:t>
            </a:r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key stream by the tuple field "0"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</a:t>
            </a:r>
            <a:r>
              <a:rPr lang="x-none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keyBy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x-none" sz="14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0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compute counts every 5 minutes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   .timeWindow(Time.minutes(5))</a:t>
            </a:r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//sum up tuple field "1"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.sum(</a:t>
            </a:r>
            <a:r>
              <a:rPr lang="x-none" sz="14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1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print result in command line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 counts.print();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execute program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env.</a:t>
            </a:r>
            <a:r>
              <a:rPr lang="x-none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execute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x-none" sz="14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"Socket WordCount Example"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Window WordCount: FlatMap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457200" y="1474200"/>
            <a:ext cx="8229240" cy="497131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static class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Splitter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implements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FlatMapFunction&lt;String, Tuple2&lt;String, Integer&gt;&gt; {
  </a:t>
            </a:r>
            <a:r>
              <a:rPr lang="en-US" sz="16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@Override
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void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flatMap(String value, 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				  Collector&lt;Tuple2&lt;String, Integer&gt;&gt; out) 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throws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Exception {
        </a:t>
            </a:r>
            <a:r>
              <a:rPr lang="en-US" sz="16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</a:t>
            </a:r>
            <a:r>
              <a:rPr lang="en-US" sz="1600" b="0" i="1" strike="noStrike" spc="-1">
                <a:solidFill>
                  <a:srgbClr val="6D6D6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normalize</a:t>
            </a:r>
            <a:r>
              <a:rPr lang="en-US" sz="16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and split the line
       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String[] tokens = value.toLowerCase().split(</a:t>
            </a:r>
            <a:r>
              <a:rPr lang="en-US" sz="16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\\</a:t>
            </a:r>
            <a:r>
              <a:rPr lang="en-US" sz="16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W+"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
        </a:t>
            </a:r>
            <a:r>
              <a:rPr lang="en-US" sz="16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emit the pairs
      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for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(String token : tokens) {
          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if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(token.length() &gt; </a:t>
            </a:r>
            <a:r>
              <a:rPr lang="en-US" sz="16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0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 {
                out.collect(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       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Tuple2&lt;String, Integer&gt;(token, </a:t>
            </a:r>
            <a:r>
              <a:rPr lang="en-US" sz="16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1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));
            }
        }
    }
}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25D1038-0ECE-48EE-919D-8D694D9B29D0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WordCount: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5E5B6DA-0D41-40FA-9860-547DE081E98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457200" y="1474200"/>
            <a:ext cx="8686440" cy="5383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static class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Splitter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implements </a:t>
            </a:r>
            <a:r>
              <a:rPr lang="en-US" sz="1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FlatMapFunction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&lt;String, Tuple2&lt;String, Integer&gt;&gt; {
  </a:t>
            </a:r>
            <a:r>
              <a:rPr lang="en-US" sz="16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@Override
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void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flatMap(String value, 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				  Collector&lt;Tuple2&lt;String, Integer&gt;&gt; out) 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throws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Exception {
        </a:t>
            </a:r>
            <a:r>
              <a:rPr lang="en-US" sz="16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</a:t>
            </a:r>
            <a:r>
              <a:rPr lang="en-US" sz="1600" b="0" i="1" strike="noStrike" spc="-1">
                <a:solidFill>
                  <a:srgbClr val="6D6D6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normalize</a:t>
            </a:r>
            <a:r>
              <a:rPr lang="en-US" sz="16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and split the line
       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String[] tokens = value.toLowerCase().split(</a:t>
            </a:r>
            <a:r>
              <a:rPr lang="en-US" sz="16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\\</a:t>
            </a:r>
            <a:r>
              <a:rPr lang="en-US" sz="16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W+"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
        </a:t>
            </a:r>
            <a:r>
              <a:rPr lang="en-US" sz="16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emit the pairs
      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for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(String token : tokens) {
          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if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(token.length() &gt; </a:t>
            </a:r>
            <a:r>
              <a:rPr lang="en-US" sz="16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0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 {
                out.collect(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       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Tuple2&lt;String, Integer&gt;(token, </a:t>
            </a:r>
            <a:r>
              <a:rPr lang="en-US" sz="16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1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));
            }
        }
    }
}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WordCount: Types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36B8AF2-1157-482F-9C0A-CBF2200898E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457200" y="1474200"/>
            <a:ext cx="8686440" cy="5383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static class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Splitter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implements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FlatMapFunction&lt;</a:t>
            </a:r>
            <a:r>
              <a:rPr lang="en-US" sz="1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String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lang="en-US" sz="1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Tuple2&lt;String, Integer&gt;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 {
  </a:t>
            </a:r>
            <a:r>
              <a:rPr lang="en-US" sz="16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@Override
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void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flatMap(</a:t>
            </a:r>
            <a:r>
              <a:rPr lang="en-US" sz="1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String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value, 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				  Collector&lt;</a:t>
            </a:r>
            <a:r>
              <a:rPr lang="en-US" sz="1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Tuple2&lt;String, Integer&gt;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 out) 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throws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Exception {
        </a:t>
            </a:r>
            <a:r>
              <a:rPr lang="en-US" sz="16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</a:t>
            </a:r>
            <a:r>
              <a:rPr lang="en-US" sz="1600" b="0" i="1" strike="noStrike" spc="-1">
                <a:solidFill>
                  <a:srgbClr val="6D6D6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normalize</a:t>
            </a:r>
            <a:r>
              <a:rPr lang="en-US" sz="16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and split the line
       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String[] tokens = value.toLowerCase().split(</a:t>
            </a:r>
            <a:r>
              <a:rPr lang="en-US" sz="16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\\</a:t>
            </a:r>
            <a:r>
              <a:rPr lang="en-US" sz="16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W+"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
        </a:t>
            </a:r>
            <a:r>
              <a:rPr lang="en-US" sz="16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emit the pairs
      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for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en-US" sz="1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String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token : tokens) {
          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if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(token.length() &gt; </a:t>
            </a:r>
            <a:r>
              <a:rPr lang="en-US" sz="16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0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 {
                out.collect(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       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</a:t>
            </a:r>
            <a:r>
              <a:rPr lang="en-US" sz="1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Tuple2&lt;String, Integer&gt;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(token, </a:t>
            </a:r>
            <a:r>
              <a:rPr lang="en-US" sz="16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1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));
            }
        }
    }
}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WordCount: Collector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09216CB-627B-492D-AD60-A0C921B63E0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457200" y="1474200"/>
            <a:ext cx="8686440" cy="5383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static class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Splitter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implements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FlatMapFunction&lt;String, Tuple2&lt;String, Integer&gt;&gt; {
  </a:t>
            </a:r>
            <a:r>
              <a:rPr lang="en-US" sz="16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@Override
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void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flatMap(String value, 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				  </a:t>
            </a:r>
            <a:r>
              <a:rPr lang="en-US" sz="1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Collector&lt;Tuple2&lt;String, Integer&gt;&gt;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out) 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throws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Exception {
        </a:t>
            </a:r>
            <a:r>
              <a:rPr lang="en-US" sz="16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</a:t>
            </a:r>
            <a:r>
              <a:rPr lang="en-US" sz="1600" b="0" i="1" strike="noStrike" spc="-1">
                <a:solidFill>
                  <a:srgbClr val="6D6D6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normalize</a:t>
            </a:r>
            <a:r>
              <a:rPr lang="en-US" sz="16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and split the line
       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String[] tokens = value.toLowerCase().split(</a:t>
            </a:r>
            <a:r>
              <a:rPr lang="en-US" sz="16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\\</a:t>
            </a:r>
            <a:r>
              <a:rPr lang="en-US" sz="16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W+"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
        </a:t>
            </a:r>
            <a:r>
              <a:rPr lang="en-US" sz="16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emit the pairs
      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for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(String token : tokens) {
          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if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(token.length() &gt; </a:t>
            </a:r>
            <a:r>
              <a:rPr lang="en-US" sz="16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0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 {
                </a:t>
            </a:r>
            <a:r>
              <a:rPr lang="en-US" sz="1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out.collect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       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Tuple2&lt;String, Integer&gt;(token, </a:t>
            </a:r>
            <a:r>
              <a:rPr lang="en-US" sz="16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1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));
            }
        }
    }
}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DataStream API: Data Types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kind of data can Flink handle?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1CA98A6-A535-4169-A7C9-4A6DD8167D60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x-non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Types</a:t>
            </a:r>
            <a:endParaRPr lang="x-non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457200" y="1474200"/>
            <a:ext cx="8229240" cy="465156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Flink aims to be able to process data of any type</a:t>
            </a: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lvl="1" indent="-342720">
              <a:buClr>
                <a:srgbClr val="34AD91"/>
              </a:buClr>
              <a:buFont typeface="Wingdings" charset="2"/>
              <a:buChar char=""/>
            </a:pPr>
            <a:endParaRPr lang="en-US" sz="2400" spc="-1" dirty="0">
              <a:uFill>
                <a:solidFill>
                  <a:srgbClr val="FFFFFF"/>
                </a:solidFill>
              </a:uFill>
            </a:endParaRPr>
          </a:p>
          <a:p>
            <a:pPr marL="343080" lvl="1" indent="-342720">
              <a:buClr>
                <a:srgbClr val="34AD91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DataSet and DataStream APIs share the same type system</a:t>
            </a:r>
            <a:endParaRPr lang="en-US" sz="2000" spc="-1" dirty="0">
              <a:uFill>
                <a:solidFill>
                  <a:srgbClr val="FFFFFF"/>
                </a:solidFill>
              </a:uFill>
            </a:endParaRPr>
          </a:p>
          <a:p>
            <a:pPr marL="343080" lvl="1" indent="-342720">
              <a:buClr>
                <a:srgbClr val="34AD91"/>
              </a:buClr>
              <a:buFont typeface="Wingdings" charset="2"/>
              <a:buChar char=""/>
            </a:pPr>
            <a:endParaRPr lang="en-US" sz="2400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x-non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Basic Types</a:t>
            </a:r>
            <a:endParaRPr lang="x-none" sz="3200" b="0" strike="noStrike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34AD91"/>
              </a:buClr>
              <a:buFont typeface="Arial"/>
              <a:buChar char="•"/>
            </a:pP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String, Long, Integer, Boolean, … </a:t>
            </a:r>
            <a:endParaRPr lang="x-none" sz="2400" b="0" strike="noStrike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34AD91"/>
              </a:buClr>
              <a:buFont typeface="Arial"/>
              <a:buChar char="•"/>
            </a:pP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Arrays</a:t>
            </a:r>
            <a:endParaRPr lang="x-none" sz="2400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buClr>
                <a:srgbClr val="34AD91"/>
              </a:buClr>
              <a:buFont typeface="Arial"/>
              <a:buChar char="•"/>
            </a:pP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x-non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Composite Types</a:t>
            </a:r>
            <a:endParaRPr lang="x-none" sz="3200" b="0" strike="noStrike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34AD91"/>
              </a:buClr>
              <a:buFont typeface="Arial"/>
              <a:buChar char="•"/>
            </a:pP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Tuples</a:t>
            </a:r>
            <a:endParaRPr lang="x-none" sz="2400" b="0" strike="noStrike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34AD91"/>
              </a:buClr>
              <a:buFont typeface="Arial"/>
              <a:buChar char="•"/>
            </a:pP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POJOs</a:t>
            </a:r>
            <a:endParaRPr lang="x-none" sz="2000" b="0" strike="noStrike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34AD91"/>
              </a:buClr>
              <a:buFont typeface="Arial"/>
              <a:buChar char="•"/>
            </a:pP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Scala Case Classes</a:t>
            </a:r>
            <a:endParaRPr lang="x-none" sz="2000" b="0" strike="noStrike" spc="-1" dirty="0"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83DB094-0912-46AF-8902-1D3A989CFAA4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Tuples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457200" y="1474200"/>
            <a:ext cx="8229240" cy="510588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3080" indent="-342720">
              <a:lnSpc>
                <a:spcPct val="100000"/>
              </a:lnSpc>
              <a:spcAft>
                <a:spcPts val="600"/>
              </a:spcAft>
              <a:buClr>
                <a:srgbClr val="34AD91"/>
              </a:buClr>
              <a:buFont typeface="Wingdings" charset="2"/>
              <a:buChar char=""/>
            </a:pPr>
            <a:r>
              <a:rPr lang="x-non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Easiest and most efficient way to encapsulate data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Aft>
                <a:spcPts val="600"/>
              </a:spcAft>
              <a:buClr>
                <a:srgbClr val="34AD91"/>
              </a:buClr>
              <a:buFont typeface="Wingdings" charset="2"/>
              <a:buChar char=""/>
            </a:pPr>
            <a:r>
              <a:rPr lang="x-non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Scala: </a:t>
            </a:r>
            <a:r>
              <a:rPr lang="x-none" sz="2800" spc="-1" dirty="0">
                <a:uFill>
                  <a:solidFill>
                    <a:srgbClr val="FFFFFF"/>
                  </a:solidFill>
                </a:uFill>
                <a:latin typeface="Calibri"/>
              </a:rPr>
              <a:t>use default Scala tuples (1 to 22 fields)</a:t>
            </a:r>
          </a:p>
          <a:p>
            <a:pPr marL="343080" indent="-342720">
              <a:lnSpc>
                <a:spcPct val="100000"/>
              </a:lnSpc>
              <a:spcAft>
                <a:spcPts val="1200"/>
              </a:spcAft>
              <a:buClr>
                <a:srgbClr val="34AD91"/>
              </a:buClr>
              <a:buFont typeface="Wingdings" charset="2"/>
              <a:buChar char=""/>
            </a:pPr>
            <a:r>
              <a:rPr lang="x-non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Java: </a:t>
            </a:r>
            <a:r>
              <a:rPr lang="x-non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Tuple1</a:t>
            </a:r>
            <a:r>
              <a:rPr lang="x-non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up to </a:t>
            </a:r>
            <a:r>
              <a:rPr lang="x-non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Tuple25</a:t>
            </a:r>
          </a:p>
          <a:p>
            <a:pPr marL="457200">
              <a:lnSpc>
                <a:spcPct val="100000"/>
              </a:lnSpc>
            </a:pPr>
            <a:r>
              <a:rPr lang="x-non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Tuple2&lt;String, String&gt; person = </a:t>
            </a:r>
          </a:p>
          <a:p>
            <a:pPr marL="457200">
              <a:lnSpc>
                <a:spcPct val="100000"/>
              </a:lnSpc>
            </a:pPr>
            <a:r>
              <a:rPr lang="x-none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 </a:t>
            </a:r>
            <a:r>
              <a:rPr lang="x-none" sz="16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</a:t>
            </a:r>
            <a:r>
              <a:rPr lang="x-non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Tuple2&lt;&gt;(</a:t>
            </a:r>
            <a:r>
              <a:rPr lang="x-none" sz="16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"Max"</a:t>
            </a:r>
            <a:r>
              <a:rPr lang="x-non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lang="x-none" sz="16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"Mustermann”</a:t>
            </a:r>
            <a:r>
              <a:rPr lang="x-non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endParaRPr lang="x-non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 marL="457200">
              <a:lnSpc>
                <a:spcPct val="100000"/>
              </a:lnSpc>
            </a:pPr>
            <a:r>
              <a:rPr lang="x-none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Tuple3</a:t>
            </a:r>
            <a:r>
              <a:rPr lang="x-non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&lt;String, String, Integer&gt; person = </a:t>
            </a:r>
          </a:p>
          <a:p>
            <a:pPr marL="457200">
              <a:lnSpc>
                <a:spcPct val="100000"/>
              </a:lnSpc>
            </a:pPr>
            <a:r>
              <a:rPr lang="x-none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 </a:t>
            </a:r>
            <a:r>
              <a:rPr lang="x-none" sz="16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</a:t>
            </a:r>
            <a:r>
              <a:rPr lang="x-non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Tuple3&lt;&gt;(</a:t>
            </a:r>
            <a:r>
              <a:rPr lang="x-none" sz="16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"Max"</a:t>
            </a:r>
            <a:r>
              <a:rPr lang="x-non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lang="x-none" sz="16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"Mustermann"</a:t>
            </a:r>
            <a:r>
              <a:rPr lang="x-non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lang="x-none" sz="16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42</a:t>
            </a:r>
            <a:r>
              <a:rPr lang="x-non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endParaRPr lang="x-non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 marL="457200">
              <a:lnSpc>
                <a:spcPct val="100000"/>
              </a:lnSpc>
            </a:pPr>
            <a:r>
              <a:rPr lang="x-none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Tuple4</a:t>
            </a:r>
            <a:r>
              <a:rPr lang="x-non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&lt;String, String, Integer, Boolean&gt; person = </a:t>
            </a:r>
            <a:endParaRPr lang="x-non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x-none" sz="16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 new </a:t>
            </a:r>
            <a:r>
              <a:rPr lang="x-non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Tuple4&lt;&gt;(</a:t>
            </a:r>
            <a:r>
              <a:rPr lang="x-none" sz="16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"Max"</a:t>
            </a:r>
            <a:r>
              <a:rPr lang="x-non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lang="x-none" sz="16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"Mustermann"</a:t>
            </a:r>
            <a:r>
              <a:rPr lang="x-non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lang="x-none" sz="16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42, true</a:t>
            </a:r>
            <a:r>
              <a:rPr lang="x-non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r>
              <a:rPr lang="x-none" sz="16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</a:p>
          <a:p>
            <a:pPr marL="457200">
              <a:lnSpc>
                <a:spcPct val="100000"/>
              </a:lnSpc>
            </a:pPr>
            <a:r>
              <a:rPr lang="x-none" sz="1600" b="0" strike="noStrike" spc="-1" dirty="0">
                <a:solidFill>
                  <a:srgbClr val="6D6D6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zero based index!</a:t>
            </a:r>
            <a:endParaRPr lang="x-non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x-non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String </a:t>
            </a:r>
            <a:r>
              <a:rPr lang="x-none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firstName</a:t>
            </a:r>
            <a:r>
              <a:rPr lang="x-non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= person.</a:t>
            </a:r>
            <a:r>
              <a:rPr lang="x-none" sz="1600" b="1" strike="noStrike" spc="-1" dirty="0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f0</a:t>
            </a:r>
            <a:r>
              <a:rPr lang="x-non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r>
              <a:rPr lang="x-none" sz="16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String </a:t>
            </a:r>
            <a:r>
              <a:rPr lang="x-none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secondName</a:t>
            </a:r>
            <a:r>
              <a:rPr lang="x-non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= person.</a:t>
            </a:r>
            <a:r>
              <a:rPr lang="x-none" sz="1600" b="1" strike="noStrike" spc="-1" dirty="0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f1</a:t>
            </a:r>
            <a:r>
              <a:rPr lang="x-non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endParaRPr lang="x-non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x-non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Integer age = person.</a:t>
            </a:r>
            <a:r>
              <a:rPr lang="x-none" sz="1600" b="1" strike="noStrike" spc="-1" dirty="0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f2</a:t>
            </a:r>
            <a:r>
              <a:rPr lang="x-non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endParaRPr lang="x-non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x-non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Boolean fired = person.</a:t>
            </a:r>
            <a:r>
              <a:rPr lang="x-none" sz="1600" b="1" strike="noStrike" spc="-1" dirty="0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f3</a:t>
            </a:r>
            <a:r>
              <a:rPr lang="x-non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endParaRPr lang="x-non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241EEBF-230C-4D60-8524-82776E158B3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x-non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POJOs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457200" y="1474200"/>
            <a:ext cx="8419680" cy="5246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Any Java class that</a:t>
            </a:r>
          </a:p>
          <a:p>
            <a:pPr marL="743040" lvl="1" indent="-285480">
              <a:lnSpc>
                <a:spcPct val="100000"/>
              </a:lnSpc>
              <a:buClr>
                <a:srgbClr val="34AD91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 an empty default constructor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34AD91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 publicly accessible fields</a:t>
            </a:r>
          </a:p>
          <a:p>
            <a:pPr marL="1200240" lvl="2" indent="-285480">
              <a:buClr>
                <a:srgbClr val="34AD91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 field or default getter &amp; setter</a:t>
            </a:r>
          </a:p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class Person {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int id;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String name;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public </a:t>
            </a: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Person()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{};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public Person(int id, String name) {…};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DataStream&lt;Person&gt; p =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env.fromElements(new Person(1, "Bob"));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79E946C-C2D2-4801-B003-F3CC8D95DCC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DataStream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57200" y="1474200"/>
            <a:ext cx="8229240" cy="4651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Stream Processing</a:t>
            </a: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 and Scala</a:t>
            </a: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examples here in Java for Flink 1.1</a:t>
            </a: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Aft>
                <a:spcPts val="600"/>
              </a:spcAft>
              <a:buClr>
                <a:srgbClr val="34AD91"/>
              </a:buClr>
              <a:buFont typeface="Wingdings" charset="2"/>
              <a:buChar char="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Documentation available at 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flink.apache.org</a:t>
            </a:r>
          </a:p>
        </p:txBody>
      </p:sp>
      <p:sp>
        <p:nvSpPr>
          <p:cNvPr id="12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A7C1A34-D144-4D29-91F1-320BC95B031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x-none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Case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x-none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Classes</a:t>
            </a:r>
            <a:r>
              <a:rPr lang="x-non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(Scala)</a:t>
            </a:r>
            <a:endParaRPr lang="x-non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457200" y="1474200"/>
            <a:ext cx="8229240" cy="465156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x-none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Scala case classes are natively supported</a:t>
            </a: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case class Person(id: Int, name: String)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 marL="457200">
              <a:lnSpc>
                <a:spcPct val="100000"/>
              </a:lnSpc>
            </a:pPr>
            <a:endParaRPr lang="x-non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d: DataStream[Person] = 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   env.fromElements(Person(1, "Bob"))</a:t>
            </a:r>
            <a:endParaRPr lang="x-non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F9C7F1A-173A-4D8E-887C-69A2FBAB703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4220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DataStream API: Operators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1CA98A6-A535-4169-A7C9-4A6DD8167D60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4755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Transformations: map &amp; flatMap</a:t>
            </a:r>
          </a:p>
        </p:txBody>
      </p:sp>
      <p:sp>
        <p:nvSpPr>
          <p:cNvPr id="177" name="TextShape 2"/>
          <p:cNvSpPr txBox="1"/>
          <p:nvPr/>
        </p:nvSpPr>
        <p:spPr>
          <a:xfrm>
            <a:off x="457200" y="1252080"/>
            <a:ext cx="8229240" cy="5298120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DataStream&lt;Integer&gt; integers = env.fromElements(</a:t>
            </a:r>
            <a:r>
              <a:rPr lang="x-none" sz="14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1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lang="x-none" sz="14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2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lang="x-none" sz="14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3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lang="x-none" sz="14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4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r>
              <a:rPr lang="en-US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6D6D6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Regular Map - Takes one element and produces one element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DataStream&lt;Integer&gt; </a:t>
            </a:r>
            <a:r>
              <a:rPr lang="x-none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doubleIntegers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= 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integers.map(</a:t>
            </a:r>
            <a:r>
              <a:rPr lang="x-none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</a:t>
            </a:r>
            <a:r>
              <a:rPr lang="x-none" sz="14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MapFunction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&lt;Integer, Integer&gt;() {</a:t>
            </a:r>
            <a:r>
              <a:rPr lang="en-US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    	</a:t>
            </a:r>
            <a:r>
              <a:rPr lang="x-none" sz="1400" b="0" strike="noStrike" spc="-1" dirty="0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@Override</a:t>
            </a:r>
            <a:r>
              <a:rPr lang="en-US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  	   </a:t>
            </a:r>
            <a:r>
              <a:rPr lang="en-US" sz="14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Integer </a:t>
            </a:r>
            <a:r>
              <a:rPr lang="x-none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map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(Integer value) {</a:t>
            </a:r>
            <a:r>
              <a:rPr lang="en-US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          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return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value * </a:t>
            </a:r>
            <a:r>
              <a:rPr lang="x-none" sz="14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2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r>
              <a:rPr lang="en-US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       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});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doubleIntegers.print();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 2, 4, 6, 8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6D6D6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Flat Map - Takes one element and produces zero, one, or more elements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DataStream&lt;Integer&gt; </a:t>
            </a:r>
            <a:r>
              <a:rPr lang="x-none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doubleIntegers2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= 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integers.flatMap(</a:t>
            </a:r>
            <a:r>
              <a:rPr lang="x-none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</a:t>
            </a:r>
            <a:r>
              <a:rPr lang="x-none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FlatMapFunction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&lt;Integer, Integer&gt;() {</a:t>
            </a:r>
            <a:r>
              <a:rPr lang="en-US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    		</a:t>
            </a:r>
            <a:r>
              <a:rPr lang="x-none" sz="1400" b="0" strike="noStrike" spc="-1" dirty="0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@Override</a:t>
            </a:r>
            <a:r>
              <a:rPr lang="en-US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    		</a:t>
            </a:r>
            <a:r>
              <a:rPr lang="x-none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void </a:t>
            </a:r>
            <a:r>
              <a:rPr lang="x-none" sz="14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flatMap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(Integer value, Collector&lt;Integer&gt; out) {</a:t>
            </a:r>
            <a:r>
              <a:rPr lang="en-US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       	 	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out.collect(value * </a:t>
            </a:r>
            <a:r>
              <a:rPr lang="x-none" sz="14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2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r>
              <a:rPr lang="en-US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    		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});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doubleIntegers2.print();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 2, 4, 6, 8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B026845-3232-41F5-8D49-34B1798EA96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Transformations: Filter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457200" y="1474200"/>
            <a:ext cx="8032680" cy="4984920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6D6D6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The DataStream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DataStream&lt;Integer&gt; integers = env.fromElements(</a:t>
            </a:r>
            <a:r>
              <a:rPr lang="en-US" sz="16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1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lang="en-US" sz="16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2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lang="en-US" sz="16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3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lang="en-US" sz="16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4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
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DataStream&lt;Integer&gt; filtered = 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integers.filter(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</a:t>
            </a:r>
            <a:r>
              <a:rPr lang="en-US" sz="1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FilterFunction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&lt;Integer&gt;() {
   		</a:t>
            </a:r>
            <a:r>
              <a:rPr lang="en-US" sz="16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@Override
  	  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boolean </a:t>
            </a:r>
            <a:r>
              <a:rPr lang="en-US" sz="1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filter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(Integer value) {
          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return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value != </a:t>
            </a:r>
            <a:r>
              <a:rPr lang="en-US" sz="16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3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
       }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});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filtered.print();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 1, 2, 4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EE554B3-7516-472F-9150-82F465367294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Transformations: KeyBy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57200" y="1474200"/>
            <a:ext cx="8229240" cy="161856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DataStream can be organized by a key</a:t>
            </a: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34AD9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Partitions the data, i.e., all elements with the same key are processed by the same operator</a:t>
            </a:r>
            <a:endParaRPr lang="en-US" b="0" strike="noStrike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34AD9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Certain operators are key-aware</a:t>
            </a:r>
            <a:endParaRPr lang="en-US" b="0" strike="noStrike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34AD9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Operator state can be partitioned by key</a:t>
            </a:r>
            <a:endParaRPr lang="en-US" b="0" strike="noStrike" spc="-1" dirty="0"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0B73A8B-5C1D-4E31-ABB5-F7408E120B2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457200" y="3248640"/>
            <a:ext cx="822924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6D6D6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(name, age) of passengers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DataStream&lt;Tuple2&lt;String, Integer&gt;&gt; passengers = …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6D6D6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key by second field (age)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DataStream&lt;Integer, Integer&gt; grouped = passengers.</a:t>
            </a:r>
            <a:r>
              <a:rPr lang="en-US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keyBy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1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86" name="Table 5"/>
          <p:cNvGraphicFramePr/>
          <p:nvPr/>
        </p:nvGraphicFramePr>
        <p:xfrm>
          <a:off x="538560" y="4723560"/>
          <a:ext cx="2046240" cy="370440"/>
        </p:xfrm>
        <a:graphic>
          <a:graphicData uri="http://schemas.openxmlformats.org/drawingml/2006/table">
            <a:tbl>
              <a:tblPr/>
              <a:tblGrid>
                <a:gridCol w="10231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3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Stephan, 18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Fabian, 23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7" name="Table 6"/>
          <p:cNvGraphicFramePr/>
          <p:nvPr/>
        </p:nvGraphicFramePr>
        <p:xfrm>
          <a:off x="538560" y="5451480"/>
          <a:ext cx="2046240" cy="370440"/>
        </p:xfrm>
        <a:graphic>
          <a:graphicData uri="http://schemas.openxmlformats.org/drawingml/2006/table">
            <a:tbl>
              <a:tblPr/>
              <a:tblGrid>
                <a:gridCol w="10231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3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Julia, 27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Anna, 18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8" name="Table 7"/>
          <p:cNvGraphicFramePr/>
          <p:nvPr/>
        </p:nvGraphicFramePr>
        <p:xfrm>
          <a:off x="1561680" y="6216120"/>
          <a:ext cx="1023120" cy="370800"/>
        </p:xfrm>
        <a:graphic>
          <a:graphicData uri="http://schemas.openxmlformats.org/drawingml/2006/table">
            <a:tbl>
              <a:tblPr/>
              <a:tblGrid>
                <a:gridCol w="10231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Romeo, 27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9" name="Table 8"/>
          <p:cNvGraphicFramePr/>
          <p:nvPr/>
        </p:nvGraphicFramePr>
        <p:xfrm>
          <a:off x="3825000" y="4723560"/>
          <a:ext cx="2046240" cy="370440"/>
        </p:xfrm>
        <a:graphic>
          <a:graphicData uri="http://schemas.openxmlformats.org/drawingml/2006/table">
            <a:tbl>
              <a:tblPr/>
              <a:tblGrid>
                <a:gridCol w="10231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3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Anna, 18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Stephan, 18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0" name="Table 9"/>
          <p:cNvGraphicFramePr/>
          <p:nvPr/>
        </p:nvGraphicFramePr>
        <p:xfrm>
          <a:off x="3825000" y="5451480"/>
          <a:ext cx="2046240" cy="370440"/>
        </p:xfrm>
        <a:graphic>
          <a:graphicData uri="http://schemas.openxmlformats.org/drawingml/2006/table">
            <a:tbl>
              <a:tblPr/>
              <a:tblGrid>
                <a:gridCol w="10231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3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Julia, 27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Romeo, 27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1" name="Table 10"/>
          <p:cNvGraphicFramePr/>
          <p:nvPr/>
        </p:nvGraphicFramePr>
        <p:xfrm>
          <a:off x="3825000" y="6181920"/>
          <a:ext cx="1023120" cy="370800"/>
        </p:xfrm>
        <a:graphic>
          <a:graphicData uri="http://schemas.openxmlformats.org/drawingml/2006/table">
            <a:tbl>
              <a:tblPr/>
              <a:tblGrid>
                <a:gridCol w="10231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Fabian, 23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2" name="CustomShape 11"/>
          <p:cNvSpPr/>
          <p:nvPr/>
        </p:nvSpPr>
        <p:spPr>
          <a:xfrm>
            <a:off x="2584800" y="4903560"/>
            <a:ext cx="1239480" cy="1463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3" name="CustomShape 12"/>
          <p:cNvSpPr/>
          <p:nvPr/>
        </p:nvSpPr>
        <p:spPr>
          <a:xfrm>
            <a:off x="2584800" y="4908960"/>
            <a:ext cx="1239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4" name="CustomShape 13"/>
          <p:cNvSpPr/>
          <p:nvPr/>
        </p:nvSpPr>
        <p:spPr>
          <a:xfrm>
            <a:off x="2584800" y="5636880"/>
            <a:ext cx="1239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5" name="CustomShape 14"/>
          <p:cNvSpPr/>
          <p:nvPr/>
        </p:nvSpPr>
        <p:spPr>
          <a:xfrm flipV="1">
            <a:off x="2584800" y="5094360"/>
            <a:ext cx="1239480" cy="54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6" name="CustomShape 15"/>
          <p:cNvSpPr/>
          <p:nvPr/>
        </p:nvSpPr>
        <p:spPr>
          <a:xfrm flipV="1">
            <a:off x="2584800" y="5753520"/>
            <a:ext cx="1239480" cy="648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7" name="CustomShape 16"/>
          <p:cNvSpPr/>
          <p:nvPr/>
        </p:nvSpPr>
        <p:spPr>
          <a:xfrm flipV="1">
            <a:off x="2584800" y="5166000"/>
            <a:ext cx="1311120" cy="123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Reduce &amp; Fold (conceptually)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278526" y="1474200"/>
            <a:ext cx="8634298" cy="4984920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public Integer </a:t>
            </a:r>
            <a:r>
              <a:rPr lang="en-US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reduce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(Integer a, Integer b) { </a:t>
            </a: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    return a + b; </a:t>
            </a: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Wingdings"/>
              <a:cs typeface="Consolas"/>
              <a:sym typeface="Wingdings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Wingdings"/>
              <a:cs typeface="Consolas"/>
              <a:sym typeface="Wingdings"/>
            </a:endParaRP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public String </a:t>
            </a:r>
            <a:r>
              <a:rPr lang="en-US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fold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(String current_value, Integer i) { </a:t>
            </a: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    return current_value + String.valueOf(i); </a:t>
            </a: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}</a:t>
            </a: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lang="en-US" sz="2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onsolas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EE554B3-7516-472F-9150-82F465367294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688057"/>
            <a:ext cx="8216148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cs typeface="Consolas"/>
              </a:rPr>
              <a:t>[1, 2, 3, 4] </a:t>
            </a:r>
            <a:r>
              <a:rPr lang="en-US" sz="20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0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ea typeface="Wingdings"/>
                <a:cs typeface="Wingdings"/>
                <a:sym typeface="Wingdings"/>
              </a:rPr>
              <a:t> </a:t>
            </a:r>
            <a:r>
              <a:rPr lang="en-U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ea typeface="Wingdings"/>
                <a:cs typeface="Consolas"/>
                <a:sym typeface="Wingdings"/>
              </a:rPr>
              <a:t>reduce</a:t>
            </a:r>
            <a:r>
              <a:rPr lang="en-US" sz="20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ea typeface="Wingdings"/>
                <a:cs typeface="Consolas"/>
                <a:sym typeface="Wingdings"/>
              </a:rPr>
              <a:t>()  means: (((1 + 2) + 3) + 4) = 10</a:t>
            </a:r>
            <a:endParaRPr lang="en-US" sz="2000" spc="-1" dirty="0">
              <a:uFill>
                <a:solidFill>
                  <a:srgbClr val="FFFFFF"/>
                </a:solidFill>
              </a:uFill>
              <a:ea typeface="Wingdings"/>
              <a:cs typeface="Consolas"/>
              <a:sym typeface="Wingding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0292" y="5567661"/>
            <a:ext cx="8216148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cs typeface="Consolas"/>
              </a:rPr>
              <a:t>[1, 2, 3, 4] 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Wingdings"/>
                <a:cs typeface="Wingdings"/>
                <a:sym typeface="Wingdings"/>
              </a:rPr>
              <a:t> </a:t>
            </a:r>
            <a:r>
              <a:rPr lang="en-U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ea typeface="Wingdings"/>
                <a:cs typeface="Consolas"/>
                <a:sym typeface="Wingdings"/>
              </a:rPr>
              <a:t>fold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Wingdings"/>
                <a:cs typeface="Consolas"/>
                <a:sym typeface="Wingdings"/>
              </a:rPr>
              <a:t>("start-")  means: (((("start-" + 1) + 2) + 3) + 4) = "start-1234"</a:t>
            </a:r>
            <a:endParaRPr lang="en-US" sz="2000" spc="-1" dirty="0">
              <a:uFill>
                <a:solidFill>
                  <a:srgbClr val="FFFFFF"/>
                </a:solidFill>
              </a:uFill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84573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Reduce &amp; Fold on Streams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16B660C-A302-4E74-A6C9-21706965296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849620" y="2279805"/>
            <a:ext cx="7651911" cy="4308553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txBody>
          <a:bodyPr/>
          <a:lstStyle/>
          <a:p>
            <a:r>
              <a:rPr lang="en-US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Produce running sums of the even and odd integers.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List&lt;Tuple2&lt;String, Integer&gt;&gt; </a:t>
            </a:r>
          </a:p>
          <a:p>
            <a:r>
              <a:rPr lang="en-US" spc="-1">
                <a:uFill>
                  <a:solidFill>
                    <a:srgbClr val="FFFFFF"/>
                  </a:solidFill>
                </a:uFill>
                <a:latin typeface="Consolas"/>
              </a:rPr>
              <a:t>  data 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 new ArrayList&lt;Tuple2&lt;String, Integer&gt;&gt;();</a:t>
            </a:r>
          </a:p>
          <a:p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data.add(new Tuple2&lt;&gt;("odd", 1));</a:t>
            </a:r>
          </a:p>
          <a:p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data.add(new Tuple2&lt;&gt;("even", 2));</a:t>
            </a:r>
          </a:p>
          <a:p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data.add(new Tuple2&lt;&gt;("odd", 3));</a:t>
            </a:r>
          </a:p>
          <a:p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data.add(new Tuple2&lt;&gt;("even", 4));</a:t>
            </a:r>
          </a:p>
          <a:p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DataStream&lt;Tuple2&lt;String, Integer&gt;&gt; </a:t>
            </a:r>
          </a:p>
          <a:p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lang="en-US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tuples = env.fromCollection(data)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</a:p>
          <a:p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KeyedStream&lt;Tuple2&lt;String, Integer&gt;, Tuple&gt; </a:t>
            </a:r>
          </a:p>
          <a:p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lang="en-US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odd_and_evens = tuples.keyBy(0)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315465"/>
            <a:ext cx="8032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2D9E7E"/>
              </a:buClr>
              <a:buFont typeface="Wingdings" charset="2"/>
              <a:buChar char="§"/>
            </a:pPr>
            <a:r>
              <a:rPr lang="en-US" sz="2400"/>
              <a:t>Can only be used with keyed or windowed streams</a:t>
            </a:r>
          </a:p>
          <a:p>
            <a:pPr marL="285750" indent="-285750">
              <a:buClr>
                <a:srgbClr val="2D9E7E"/>
              </a:buClr>
              <a:buFont typeface="Wingdings" charset="2"/>
              <a:buChar char="§"/>
            </a:pPr>
            <a:r>
              <a:rPr lang="en-US" sz="2400"/>
              <a:t>Example with </a:t>
            </a:r>
            <a:r>
              <a:rPr lang="en-US" sz="2400">
                <a:latin typeface="Consolas"/>
                <a:cs typeface="Consolas"/>
              </a:rPr>
              <a:t>reduce</a:t>
            </a:r>
            <a:r>
              <a:rPr lang="en-US" sz="2400"/>
              <a:t> on a KeyedStream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Reduce</a:t>
            </a: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on a KeyedStream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16B660C-A302-4E74-A6C9-21706965296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457200" y="1414768"/>
            <a:ext cx="8229240" cy="5185242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txBody>
          <a:bodyPr/>
          <a:lstStyle/>
          <a:p>
            <a:r>
              <a:rPr 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DataStream&lt;Tuple2&lt;String, Integer&gt;&gt; sums =</a:t>
            </a:r>
          </a:p>
          <a:p>
            <a:r>
              <a:rPr 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lang="en-US" sz="1600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odd_and_evens</a:t>
            </a:r>
            <a:r>
              <a:rPr 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.reduce(new ReduceFunction&lt;Tuple2&lt;String, Integer&gt;&gt;() {</a:t>
            </a:r>
          </a:p>
          <a:p>
            <a:r>
              <a:rPr 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@Override</a:t>
            </a:r>
          </a:p>
          <a:p>
            <a:r>
              <a:rPr 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public Tuple2&lt;String, Integer&gt; reduce(</a:t>
            </a:r>
          </a:p>
          <a:p>
            <a:r>
              <a:rPr 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Tuple2&lt;String, Integer&gt; t1,      </a:t>
            </a:r>
          </a:p>
          <a:p>
            <a:r>
              <a:rPr 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Tuple2&lt;String, Integer&gt; t2) throws Exception {</a:t>
            </a:r>
          </a:p>
          <a:p>
            <a:r>
              <a:rPr 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</a:t>
            </a:r>
            <a:r>
              <a:rPr lang="en-US" sz="1600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return new Tuple2&lt;&gt;(t1.f0, t1.f1 + t2.f1)</a:t>
            </a:r>
            <a:r>
              <a:rPr 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</a:p>
          <a:p>
            <a:r>
              <a:rPr 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}</a:t>
            </a:r>
          </a:p>
          <a:p>
            <a:r>
              <a:rPr 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});</a:t>
            </a:r>
          </a:p>
          <a:p>
            <a:endParaRPr lang="en-US" sz="16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r>
              <a:rPr lang="en-US" sz="1600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sums.print</a:t>
            </a:r>
            <a:r>
              <a:rPr 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();</a:t>
            </a:r>
          </a:p>
          <a:p>
            <a:r>
              <a:rPr 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env.execute();</a:t>
            </a:r>
          </a:p>
          <a:p>
            <a:endParaRPr lang="en-US" sz="16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3&gt; (odd,1)</a:t>
            </a:r>
          </a:p>
          <a:p>
            <a:r>
              <a:rPr 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3&gt; (odd,4)</a:t>
            </a:r>
          </a:p>
          <a:p>
            <a:r>
              <a:rPr 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4&gt; (even,2)</a:t>
            </a:r>
          </a:p>
          <a:p>
            <a:r>
              <a:rPr 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4&gt; (even,6)</a:t>
            </a:r>
          </a:p>
          <a:p>
            <a:endParaRPr lang="en-US" sz="16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90869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Distribution Strategies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457200" y="1474200"/>
            <a:ext cx="8346240" cy="4651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100000"/>
              </a:lnSpc>
              <a:buClr>
                <a:srgbClr val="34AD91"/>
              </a:buClr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Optionally, you can specify how data is distributed between two transformations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Forward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stream.forward()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34AD91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Only local communication</a:t>
            </a: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Rebalance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stream.rebalance()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34AD91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Round-robin partitioning</a:t>
            </a: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Partition by hash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stream.partitionByHash(...)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Custom partitioning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stream.partitionCustom(...)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Broadcast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stream.broadcast()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34AD91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Broadcast to all nodes</a:t>
            </a:r>
          </a:p>
        </p:txBody>
      </p:sp>
      <p:sp>
        <p:nvSpPr>
          <p:cNvPr id="20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16B660C-A302-4E74-A6C9-21706965296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5910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Specifying Keys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92C313B-0C8D-4F9A-87E4-039D449025CF}" type="slidenum"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DataStream API by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635AB20-12B1-4CEF-95CB-455656B6551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457200" y="334196"/>
            <a:ext cx="7474320" cy="83868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Keyed Streams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457200" y="1474200"/>
            <a:ext cx="8443440" cy="524664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3080" lvl="1" indent="-342720">
              <a:buClr>
                <a:srgbClr val="34AD91"/>
              </a:buClr>
              <a:buFont typeface="Wingdings" charset="2"/>
              <a:buChar char=""/>
            </a:pPr>
            <a:r>
              <a:rPr lang="x-none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Flink partitions </a:t>
            </a:r>
            <a:r>
              <a:rPr lang="x-none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DataStreams</a:t>
            </a:r>
            <a:r>
              <a:rPr lang="x-none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on keys</a:t>
            </a:r>
            <a:endParaRPr lang="x-non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x-none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 all data types can be used as keys!</a:t>
            </a:r>
          </a:p>
          <a:p>
            <a:pPr marL="743040" lvl="1" indent="-285480">
              <a:buClr>
                <a:srgbClr val="34AD91"/>
              </a:buClr>
              <a:buFont typeface="Arial"/>
              <a:buChar char="•"/>
            </a:pP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lang="x-none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ey types must be comparable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buClr>
                <a:srgbClr val="34AD91"/>
              </a:buClr>
              <a:buFont typeface="Arial"/>
              <a:buChar char="•"/>
            </a:pPr>
            <a:endParaRPr lang="en-US" sz="2800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buClr>
                <a:srgbClr val="34AD91"/>
              </a:buClr>
              <a:buFont typeface="Arial"/>
              <a:buChar char="•"/>
            </a:pPr>
            <a:r>
              <a:rPr lang="en-US" sz="3200" spc="-1" dirty="0"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lang="x-none" sz="32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omposite </a:t>
            </a: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types can be used as keys</a:t>
            </a:r>
          </a:p>
          <a:p>
            <a:pPr marL="743040" lvl="1" indent="-285480">
              <a:buClr>
                <a:srgbClr val="34AD91"/>
              </a:buClr>
              <a:buFont typeface="Arial"/>
              <a:buChar char="•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all the fields must be key types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buClr>
                <a:srgbClr val="34AD91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nested fields can also be used as keys</a:t>
            </a:r>
            <a:endParaRPr lang="x-non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3567B03-5374-49DD-8D39-F8F34456F6E3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x-non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Keys for Tuples</a:t>
            </a:r>
            <a:endParaRPr lang="x-non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457200" y="1474200"/>
            <a:ext cx="8481600" cy="5096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Define keys by field position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DataStream&lt;Tuple3&lt;Integer, String, Double&gt;&gt; d = …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>
              <a:solidFill>
                <a:schemeClr val="tx1">
                  <a:lumMod val="50000"/>
                  <a:lumOff val="50000"/>
                </a:schemeClr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key stream by String field</a:t>
            </a:r>
            <a:endParaRPr lang="en-US" sz="2000" b="0" strike="noStrike" spc="-1">
              <a:solidFill>
                <a:schemeClr val="tx1">
                  <a:lumMod val="50000"/>
                  <a:lumOff val="50000"/>
                </a:schemeClr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d.keyBy(</a:t>
            </a: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1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endParaRPr lang="en-US" sz="2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 field names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key stream by Double field</a:t>
            </a:r>
            <a:endParaRPr lang="en-US" sz="2000" b="0" strike="noStrike" spc="-1">
              <a:solidFill>
                <a:srgbClr val="7F7F7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d.keyBy(</a:t>
            </a: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"f2"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6C5AE2A-7C02-49BA-93C3-D875DD339BE2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x-non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Keys for POJOs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457200" y="1474200"/>
            <a:ext cx="8481600" cy="4881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Define keys by field name</a:t>
            </a: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DataStream&lt;Person&gt; d = …</a:t>
            </a:r>
          </a:p>
          <a:p>
            <a:pPr marL="457200">
              <a:lnSpc>
                <a:spcPct val="100000"/>
              </a:lnSpc>
            </a:pPr>
            <a:endParaRPr lang="en-US" sz="2000" b="0" strike="noStrike" spc="-1">
              <a:solidFill>
                <a:srgbClr val="7F7F7F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// key stream by “name” field</a:t>
            </a:r>
          </a:p>
          <a:p>
            <a:pPr marL="457200">
              <a:lnSpc>
                <a:spcPct val="100000"/>
              </a:lnSpc>
            </a:pPr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d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.keyBy(</a:t>
            </a: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"name"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);</a:t>
            </a: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28AB916-440F-420F-BC38-3DC142E3E06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x-non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Keys for </a:t>
            </a:r>
            <a:r>
              <a:rPr lang="x-none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Case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x-none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Classes</a:t>
            </a:r>
            <a:r>
              <a:rPr lang="x-non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(Scala)</a:t>
            </a:r>
            <a:endParaRPr lang="x-non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457200" y="1474200"/>
            <a:ext cx="8229240" cy="465156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x-none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Define keys by field name</a:t>
            </a: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x-non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case class Person(id: Int, name: String)</a:t>
            </a:r>
            <a:endParaRPr lang="x-none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</a:t>
            </a:r>
            <a:r>
              <a:rPr lang="x-non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 DataStream[Person] = </a:t>
            </a:r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...</a:t>
            </a:r>
            <a:endParaRPr lang="x-none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 dirty="0">
              <a:solidFill>
                <a:srgbClr val="7F7F7F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 marL="457200">
              <a:lnSpc>
                <a:spcPct val="100000"/>
              </a:lnSpc>
            </a:pPr>
            <a:r>
              <a:rPr lang="x-none" sz="2000" b="0" strike="noStrike" spc="-1" dirty="0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</a:t>
            </a:r>
            <a:r>
              <a:rPr lang="x-none" sz="2000" b="0" strike="noStrike" spc="-1" dirty="0" err="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key stream</a:t>
            </a:r>
            <a:r>
              <a:rPr lang="x-none" sz="2000" b="0" strike="noStrike" spc="-1" dirty="0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by field “name”</a:t>
            </a:r>
            <a:endParaRPr lang="x-none" sz="2000" b="0" strike="noStrike" spc="-1" dirty="0">
              <a:solidFill>
                <a:srgbClr val="7F7F7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</a:t>
            </a: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.keyBy(</a:t>
            </a:r>
            <a:r>
              <a:rPr lang="x-none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</a:t>
            </a:r>
            <a:r>
              <a:rPr lang="x-none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name"</a:t>
            </a: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</a:t>
            </a:r>
            <a:endParaRPr lang="x-non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F9C7F1A-173A-4D8E-887C-69A2FBAB703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Working With Multiple Streams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E3160FA-B620-4993-8989-FA413A911434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Connected Streams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457200" y="1411560"/>
            <a:ext cx="8229240" cy="2370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onnect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two streams to correlate them with each other</a:t>
            </a: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Apply functions on connected streams to share state</a:t>
            </a: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Typical use case is to use one stream for control and another for data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178D5C7-9540-465D-BA9E-C309EB6B3283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830868" y="4134960"/>
            <a:ext cx="7855572" cy="215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DataStream&lt;String&gt; control = …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DataStream&lt;String&gt; data = …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ConnectedStreams&lt;String, String&gt; coStream = 	control.</a:t>
            </a: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connect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(data);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FlatMap on Connected Streams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D9ED1F0-E117-442E-A746-8C58F60BCDC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457200" y="1452600"/>
            <a:ext cx="8229240" cy="516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/>
          <a:lstStyle/>
          <a:p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StreamExecutionEnvironment env =   </a:t>
            </a:r>
          </a:p>
          <a:p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  StreamExecutionEnvironment.getExecutionEnvironment();</a:t>
            </a:r>
            <a:r>
              <a:rPr lang="en-US" sz="1600" b="0" i="1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/>
            </a:r>
            <a:br>
              <a:rPr lang="en-US" sz="1600" b="0" i="1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</a:br>
            <a:endParaRPr lang="en-US" sz="1600" b="0" i="1" strike="noStrike" spc="-1" dirty="0">
              <a:uFill>
                <a:solidFill>
                  <a:srgbClr val="FFFFFF"/>
                </a:solidFill>
              </a:uFill>
              <a:latin typeface="Consolas" charset="0"/>
            </a:endParaRPr>
          </a:p>
          <a:p>
            <a:r>
              <a:rPr lang="en-US" sz="16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// avoid race conditions in this example</a:t>
            </a:r>
            <a:r>
              <a:rPr lang="en-US" sz="1600" b="0" i="1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/>
            </a:r>
            <a:br>
              <a:rPr lang="en-US" sz="1600" b="0" i="1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</a:b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env.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Consolas" charset="0"/>
              </a:rPr>
              <a:t>setParallelism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(</a:t>
            </a:r>
            <a:r>
              <a:rPr lang="en-US" sz="16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1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);</a:t>
            </a:r>
            <a:b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</a:b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/>
            </a:r>
            <a:b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</a:b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DataStream&lt;String&gt; </a:t>
            </a:r>
            <a:r>
              <a:rPr lang="en-US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control 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= </a:t>
            </a:r>
          </a:p>
          <a:p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    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env.fromElements(</a:t>
            </a:r>
            <a:r>
              <a:rPr lang="en-US" sz="16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"DROP"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, </a:t>
            </a:r>
            <a:r>
              <a:rPr lang="en-US" sz="16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"IGNORE"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);</a:t>
            </a:r>
            <a:b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</a:b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Consolas" charset="0"/>
            </a:endParaRPr>
          </a:p>
          <a:p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DataStream&lt;String&gt; </a:t>
            </a:r>
            <a:r>
              <a:rPr lang="en-US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data 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= </a:t>
            </a:r>
          </a:p>
          <a:p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    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env.fromElements(</a:t>
            </a:r>
            <a:r>
              <a:rPr lang="en-US" sz="16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"data"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, </a:t>
            </a:r>
            <a:r>
              <a:rPr lang="en-US" sz="16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"DROP"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, </a:t>
            </a:r>
            <a:r>
              <a:rPr lang="en-US" sz="16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"artisans"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, </a:t>
            </a:r>
            <a:r>
              <a:rPr lang="en-US" sz="16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"IGNORE"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);</a:t>
            </a:r>
            <a:b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</a:b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Consolas" charset="0"/>
            </a:endParaRPr>
          </a:p>
          <a:p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Consolas" charset="0"/>
              </a:rPr>
              <a:t>ConnectedStreams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&lt;String, String&gt; </a:t>
            </a:r>
            <a:r>
              <a:rPr lang="en-US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coStream = control.connect(data)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;</a:t>
            </a:r>
            <a:b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</a:b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/>
            </a:r>
            <a:b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</a:b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DataStream&lt;String&gt; result = </a:t>
            </a:r>
            <a:r>
              <a:rPr lang="en-US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coStream.flatMap(</a:t>
            </a:r>
            <a:r>
              <a:rPr lang="en-US" sz="16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new </a:t>
            </a:r>
            <a:r>
              <a:rPr lang="en-US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MyCoFlatMap())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;</a:t>
            </a:r>
            <a:b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</a:b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Consolas" charset="0"/>
            </a:endParaRPr>
          </a:p>
          <a:p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result.print();</a:t>
            </a:r>
            <a:b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</a:b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/>
            </a:r>
            <a:b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</a:b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env.execute();</a:t>
            </a:r>
          </a:p>
          <a:p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Consola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FlatMap on Connected Streams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D9ED1F0-E117-442E-A746-8C58F60BCDC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457200" y="1452600"/>
            <a:ext cx="8229240" cy="516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/>
          <a:lstStyle/>
          <a:p>
            <a:r>
              <a:rPr lang="en-US" sz="1600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private static final class </a:t>
            </a:r>
            <a:r>
              <a:rPr lang="en-US" sz="160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MyCoFlatMap </a:t>
            </a:r>
          </a:p>
          <a:p>
            <a:r>
              <a:rPr lang="en-US" sz="1600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  implements </a:t>
            </a:r>
            <a:r>
              <a:rPr lang="en-US" sz="160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CoFlatMapFunction&lt;String, String, String&gt; {</a:t>
            </a:r>
            <a: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  <a:t/>
            </a:r>
            <a:b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</a:br>
            <a:r>
              <a:rPr lang="en-US" sz="160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    HashSet </a:t>
            </a:r>
            <a:r>
              <a:rPr lang="en-US" sz="1600" strike="noStrike" spc="-1" dirty="0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blacklist </a:t>
            </a:r>
            <a:r>
              <a:rPr lang="en-US" sz="160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= </a:t>
            </a:r>
            <a:r>
              <a:rPr lang="en-US" sz="1600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new </a:t>
            </a:r>
            <a:r>
              <a:rPr lang="en-US" sz="160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HashSet();</a:t>
            </a:r>
            <a: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  <a:t/>
            </a:r>
            <a:b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</a:br>
            <a: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  <a:t/>
            </a:r>
            <a:b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</a:br>
            <a:r>
              <a:rPr lang="en-US" sz="1600" strike="noStrike" spc="-1" dirty="0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    @Override</a:t>
            </a:r>
            <a: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  <a:t/>
            </a:r>
            <a:b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</a:br>
            <a:r>
              <a:rPr lang="en-US" sz="1600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    public void </a:t>
            </a:r>
            <a:r>
              <a:rPr lang="en-US" sz="160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flatMap1(String control_value, Collector&lt;String&gt; out) {</a:t>
            </a:r>
            <a: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  <a:t/>
            </a:r>
            <a:b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</a:br>
            <a:r>
              <a:rPr lang="en-US" sz="1600" strike="noStrike" spc="-1" dirty="0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        blacklist</a:t>
            </a:r>
            <a:r>
              <a:rPr lang="en-US" sz="160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.add(control_value);</a:t>
            </a:r>
            <a: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  <a:t/>
            </a:r>
            <a:b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</a:br>
            <a:r>
              <a:rPr lang="en-US" sz="160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        out.collect(</a:t>
            </a:r>
            <a:r>
              <a:rPr lang="en-US" sz="1600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"listed " </a:t>
            </a:r>
            <a:r>
              <a:rPr lang="en-US" sz="160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+ control_value);</a:t>
            </a:r>
            <a: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  <a:t/>
            </a:r>
            <a:b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</a:br>
            <a:r>
              <a:rPr lang="en-US" sz="160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    }</a:t>
            </a:r>
            <a: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  <a:t/>
            </a:r>
            <a:b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</a:br>
            <a: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  <a:t/>
            </a:r>
            <a:b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</a:br>
            <a:r>
              <a:rPr lang="en-US" sz="1600" strike="noStrike" spc="-1" dirty="0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    @Override</a:t>
            </a:r>
            <a: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  <a:t/>
            </a:r>
            <a:b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</a:br>
            <a:r>
              <a:rPr lang="en-US" sz="1600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    public void </a:t>
            </a:r>
            <a:r>
              <a:rPr lang="en-US" sz="160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flatMap2(String data_value, Collector&lt;String&gt; out) {</a:t>
            </a:r>
            <a: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  <a:t/>
            </a:r>
            <a:b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</a:br>
            <a:r>
              <a:rPr lang="en-US" sz="1600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        if </a:t>
            </a:r>
            <a:r>
              <a:rPr lang="en-US" sz="160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(</a:t>
            </a:r>
            <a:r>
              <a:rPr lang="en-US" sz="1600" strike="noStrike" spc="-1" dirty="0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blacklist</a:t>
            </a:r>
            <a:r>
              <a:rPr lang="en-US" sz="160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.contains(data_value)) {</a:t>
            </a:r>
            <a: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  <a:t/>
            </a:r>
            <a:b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</a:br>
            <a:r>
              <a:rPr lang="en-US" sz="160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            out.collect(</a:t>
            </a:r>
            <a:r>
              <a:rPr lang="en-US" sz="1600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"skipped " </a:t>
            </a:r>
            <a:r>
              <a:rPr lang="en-US" sz="160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+ data_value);</a:t>
            </a:r>
            <a: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  <a:t/>
            </a:r>
            <a:b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</a:br>
            <a:r>
              <a:rPr lang="en-US" sz="160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        } </a:t>
            </a:r>
            <a:r>
              <a:rPr lang="en-US" sz="1600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else </a:t>
            </a:r>
            <a:r>
              <a:rPr lang="en-US" sz="160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{</a:t>
            </a:r>
            <a: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  <a:t/>
            </a:r>
            <a:b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</a:br>
            <a:r>
              <a:rPr lang="en-US" sz="160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            out.collect(</a:t>
            </a:r>
            <a:r>
              <a:rPr lang="en-US" sz="1600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"passed " </a:t>
            </a:r>
            <a:r>
              <a:rPr lang="en-US" sz="160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+ data_value);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  <a:t/>
            </a:r>
            <a:b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</a:b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        </a:t>
            </a:r>
            <a:r>
              <a:rPr lang="en-US" sz="160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}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  <a:t/>
            </a:r>
            <a:b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</a:b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    </a:t>
            </a:r>
            <a:r>
              <a:rPr lang="en-US" sz="160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}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  <a:t/>
            </a:r>
            <a:b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</a:br>
            <a:r>
              <a:rPr lang="en-US" sz="160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4657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FlatMap on Connected Streams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D9ED1F0-E117-442E-A746-8C58F60BCDC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457200" y="1452600"/>
            <a:ext cx="8229240" cy="516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/>
          <a:lstStyle/>
          <a:p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/>
            </a:r>
            <a:b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</a:br>
            <a:r>
              <a:rPr lang="en-US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control 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= env.fromElements(</a:t>
            </a:r>
            <a:r>
              <a:rPr lang="en-US" sz="16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"DROP"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, </a:t>
            </a:r>
            <a:r>
              <a:rPr lang="en-US" sz="16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"IGNORE"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);</a:t>
            </a:r>
            <a:b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</a:br>
            <a:r>
              <a:rPr lang="en-US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data 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= env.fromElements(</a:t>
            </a:r>
            <a:r>
              <a:rPr lang="en-US" sz="16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"data"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, </a:t>
            </a:r>
            <a:r>
              <a:rPr lang="en-US" sz="16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"DROP"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, </a:t>
            </a:r>
            <a:r>
              <a:rPr lang="en-US" sz="16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"artisans"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, </a:t>
            </a:r>
            <a:r>
              <a:rPr lang="en-US" sz="16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"IGNORE"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);</a:t>
            </a:r>
            <a:b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</a:b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Consolas" charset="0"/>
            </a:endParaRPr>
          </a:p>
          <a:p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...</a:t>
            </a:r>
          </a:p>
          <a:p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/>
            </a:r>
            <a:b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</a:b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env.execute();</a:t>
            </a:r>
          </a:p>
          <a:p>
            <a:endParaRPr lang="en-US" sz="1600" spc="-1" dirty="0">
              <a:uFill>
                <a:solidFill>
                  <a:srgbClr val="FFFFFF"/>
                </a:solidFill>
              </a:uFill>
              <a:latin typeface="Consolas" charset="0"/>
            </a:endParaRPr>
          </a:p>
          <a:p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&gt; listed DROP​</a:t>
            </a:r>
          </a:p>
          <a:p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&gt; listed IGNORE​</a:t>
            </a:r>
          </a:p>
          <a:p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&gt; passed data​</a:t>
            </a:r>
          </a:p>
          <a:p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&gt; skipped DROP​</a:t>
            </a:r>
          </a:p>
          <a:p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&gt; passed artisans​</a:t>
            </a:r>
          </a:p>
          <a:p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&gt; skipped IGNORE​</a:t>
            </a:r>
          </a:p>
          <a:p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791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 on Connected Streams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134A0BA-83D8-4576-8169-5A33EE772DAA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457200" y="1452600"/>
            <a:ext cx="8229240" cy="473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DataStream&lt;String&gt; strings = …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DataStream&lt;Integer&gt; ints = …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ints.connect(strings)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.map(</a:t>
            </a:r>
            <a:r>
              <a:rPr lang="en-US" sz="1800" b="1" strike="noStrike" spc="-1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CoMapFunction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&lt;Integer, String, Boolean&gt;() {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@Override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public Boolean </a:t>
            </a:r>
            <a:r>
              <a:rPr lang="en-US" sz="18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map1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(Integer value) {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  return true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}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@Override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public Boolean </a:t>
            </a:r>
            <a:r>
              <a:rPr lang="en-US" sz="1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map2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(String value) {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  return false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}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});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Window WordCount: main Method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5DA914B-F1C1-4AF1-8387-5A55F3F8F8E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230760" y="1270800"/>
            <a:ext cx="8791560" cy="523836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x-none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static void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main(String[] args) </a:t>
            </a:r>
            <a:r>
              <a:rPr lang="x-none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throws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Exception {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</a:t>
            </a:r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set up the execution environment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</a:t>
            </a:r>
            <a:r>
              <a:rPr lang="x-none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final </a:t>
            </a:r>
            <a:r>
              <a:rPr lang="x-none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StreamExecutionEnvironment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env = 				    		</a:t>
            </a:r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StreamExecutionEnvironment.</a:t>
            </a:r>
            <a:r>
              <a:rPr lang="x-none" sz="1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getExecutionEnvironment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();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</a:t>
            </a:r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configure event time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</a:t>
            </a:r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env.setStreamTimeCharacteristic(TimeCharacteristic.EventTime);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</a:t>
            </a:r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DataStream&lt;Tuple2&lt;String, Integer&gt;&gt; counts = env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</a:t>
            </a:r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read stream of words from socket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.socketTextStream(</a:t>
            </a:r>
            <a:r>
              <a:rPr lang="x-none" sz="14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"localhost"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lang="x-none" sz="14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9999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</a:t>
            </a:r>
            <a:r>
              <a:rPr lang="en-US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           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split up the lines in tuples containing: (word,1)</a:t>
            </a:r>
            <a:r>
              <a:rPr lang="en-US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           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.flatMap(</a:t>
            </a:r>
            <a:r>
              <a:rPr lang="x-none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Splitter())</a:t>
            </a:r>
            <a:r>
              <a:rPr lang="en-US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           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key stream by the tuple field "0"</a:t>
            </a:r>
            <a:r>
              <a:rPr lang="en-US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</a:t>
            </a:r>
            <a:r>
              <a:rPr lang="x-none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keyBy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x-none" sz="14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0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</a:t>
            </a:r>
            <a:r>
              <a:rPr lang="x-none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compute counts every 5 minutes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  </a:t>
            </a:r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.timeWindow(Time.minutes(5))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</a:t>
            </a:r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//sum up tuple field "1"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        </a:t>
            </a:r>
            <a:r>
              <a:rPr lang="x-none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.sum(</a:t>
            </a:r>
            <a:r>
              <a:rPr lang="x-none" sz="14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1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</a:t>
            </a:r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print result in command line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</a:t>
            </a:r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counts.print();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</a:t>
            </a:r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execute program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</a:t>
            </a:r>
            <a:r>
              <a:rPr lang="x-none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env.execute(</a:t>
            </a:r>
            <a:r>
              <a:rPr lang="x-none" sz="14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"Socket WordCount Example"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endParaRPr lang="x-none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Rich Functions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0872981-A903-420F-9655-101CA0FE73C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0342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Rich Functions</a:t>
            </a:r>
            <a:endParaRPr lang="x-non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457200" y="1474200"/>
            <a:ext cx="8229240" cy="465156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Function interfaces have only one method</a:t>
            </a:r>
          </a:p>
          <a:p>
            <a:pPr marL="800460" lvl="1" indent="-342900">
              <a:buClr>
                <a:srgbClr val="34AD91"/>
              </a:buClr>
              <a:buFont typeface="Arial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Single abstract method (SAM)</a:t>
            </a:r>
          </a:p>
          <a:p>
            <a:pPr marL="800460" lvl="1" indent="-342900">
              <a:buClr>
                <a:srgbClr val="34AD91"/>
              </a:buClr>
              <a:buFont typeface="Arial"/>
              <a:buChar char="•"/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Support for Java8 lambda functions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lvl="1" indent="-342720">
              <a:buClr>
                <a:srgbClr val="34AD91"/>
              </a:buClr>
              <a:buFont typeface="Wingdings" charset="2"/>
              <a:buChar char=""/>
            </a:pP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lvl="1" indent="-342720">
              <a:buClr>
                <a:srgbClr val="34AD91"/>
              </a:buClr>
              <a:buFont typeface="Wingdings" charset="2"/>
              <a:buChar char=""/>
            </a:pP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lvl="1" indent="-342720">
              <a:buClr>
                <a:srgbClr val="34AD91"/>
              </a:buClr>
              <a:buFont typeface="Wingdings" charset="2"/>
              <a:buChar char=""/>
            </a:pPr>
            <a:r>
              <a:rPr lang="en-US" sz="3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There is a </a:t>
            </a:r>
            <a:r>
              <a:rPr lang="en-US" sz="3000" dirty="0"/>
              <a:t>“</a:t>
            </a:r>
            <a:r>
              <a:rPr lang="en-US" sz="3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Rich</a:t>
            </a:r>
            <a:r>
              <a:rPr lang="en-US" sz="3000" dirty="0"/>
              <a:t>” variant of each function type</a:t>
            </a:r>
          </a:p>
          <a:p>
            <a:pPr marL="804672" lvl="2" indent="-347472">
              <a:buClr>
                <a:srgbClr val="34AD91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RichFlatMapFunction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...</a:t>
            </a:r>
          </a:p>
          <a:p>
            <a:pPr marL="804672" lvl="2" indent="-347472">
              <a:buClr>
                <a:srgbClr val="34AD91"/>
              </a:buClr>
              <a:buFont typeface="Arial"/>
              <a:buChar char="•"/>
            </a:pPr>
            <a:r>
              <a:rPr lang="en-US" sz="2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Additional methods</a:t>
            </a:r>
          </a:p>
          <a:p>
            <a:pPr marL="1261872" lvl="3" indent="-347472">
              <a:buClr>
                <a:srgbClr val="34AD91"/>
              </a:buClr>
              <a:buFont typeface="Arial"/>
              <a:buChar char="•"/>
            </a:pP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open(Configuration c)</a:t>
            </a:r>
          </a:p>
          <a:p>
            <a:pPr marL="1261872" lvl="3" indent="-347472">
              <a:buClr>
                <a:srgbClr val="34AD91"/>
              </a:buClr>
              <a:buFont typeface="Arial"/>
              <a:buChar char="•"/>
            </a:pP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close()</a:t>
            </a:r>
          </a:p>
          <a:p>
            <a:pPr marL="1261872" lvl="3" indent="-347472">
              <a:buClr>
                <a:srgbClr val="34AD91"/>
              </a:buClr>
              <a:buFont typeface="Arial"/>
              <a:buChar char="•"/>
            </a:pP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getRuntimeContext()</a:t>
            </a:r>
          </a:p>
        </p:txBody>
      </p:sp>
      <p:sp>
        <p:nvSpPr>
          <p:cNvPr id="17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83DB094-0912-46AF-8902-1D3A989CFAA4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7861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Rich Functions &amp; RuntimeContext</a:t>
            </a:r>
            <a:endParaRPr lang="x-none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457200" y="1474200"/>
            <a:ext cx="8229240" cy="465156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RuntimeContext has useful methods</a:t>
            </a:r>
          </a:p>
          <a:p>
            <a:pPr marL="914760" lvl="1" indent="-457200">
              <a:buClr>
                <a:srgbClr val="34AD91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getIndexOfThisSubtask()</a:t>
            </a:r>
          </a:p>
          <a:p>
            <a:pPr marL="914760" lvl="1" indent="-457200">
              <a:buClr>
                <a:srgbClr val="34AD91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getNumberOfParallelSubtasks()</a:t>
            </a:r>
          </a:p>
          <a:p>
            <a:pPr marL="914760" lvl="1" indent="-457200">
              <a:buClr>
                <a:srgbClr val="34AD91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getExecutionConfig()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pPr marL="343080" lvl="1" indent="-342720">
              <a:buClr>
                <a:srgbClr val="34AD91"/>
              </a:buClr>
              <a:buFont typeface="Wingdings" charset="2"/>
              <a:buChar char=""/>
            </a:pP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lvl="1" indent="-342720">
              <a:buClr>
                <a:srgbClr val="34AD91"/>
              </a:buClr>
              <a:buFont typeface="Wingdings" charset="2"/>
              <a:buChar char=""/>
            </a:pP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lvl="1" indent="-342720">
              <a:buClr>
                <a:srgbClr val="34AD91"/>
              </a:buClr>
              <a:buFont typeface="Wingdings" charset="2"/>
              <a:buChar char=""/>
            </a:pPr>
            <a:r>
              <a:rPr lang="en-US" sz="3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RuntimeContext also provides access to partitioned state (discussed later)</a:t>
            </a:r>
          </a:p>
          <a:p>
            <a:pPr marL="914760" lvl="2" indent="-457200">
              <a:buClr>
                <a:srgbClr val="34AD91"/>
              </a:buClr>
              <a:buFont typeface="Arial"/>
              <a:buChar char="•"/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getState()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17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83DB094-0912-46AF-8902-1D3A989CFAA4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4752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Best Practices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0872981-A903-420F-9655-101CA0FE73C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Some advice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457200" y="1474200"/>
            <a:ext cx="8229240" cy="4881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env.fromElements(..)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or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env.fromCollection(..)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 quickly get a DataStream to experiment with</a:t>
            </a: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print()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 print a DataStream</a:t>
            </a:r>
          </a:p>
        </p:txBody>
      </p:sp>
      <p:sp>
        <p:nvSpPr>
          <p:cNvPr id="25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57A9B2D-D5D2-46FC-B8DB-DDFB7F1D079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References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457200" y="1474200"/>
            <a:ext cx="8229240" cy="4651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Documentation</a:t>
            </a:r>
          </a:p>
          <a:p>
            <a:pPr marL="743040" lvl="1" indent="-285480">
              <a:lnSpc>
                <a:spcPct val="100000"/>
              </a:lnSpc>
              <a:buClr>
                <a:srgbClr val="34AD91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https://ci.apache.org/projects/flink/flink-docs-release-1.1/apis/streaming/index.html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560" lvl="1">
              <a:lnSpc>
                <a:spcPct val="100000"/>
              </a:lnSpc>
              <a:buClr>
                <a:srgbClr val="34AD91"/>
              </a:buClr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Blog posts</a:t>
            </a:r>
          </a:p>
          <a:p>
            <a:pPr marL="743040" lvl="1" indent="-285480">
              <a:buClr>
                <a:srgbClr val="34AD91"/>
              </a:buClr>
              <a:buFont typeface="Arial"/>
              <a:buChar char="•"/>
            </a:pPr>
            <a:r>
              <a:rPr lang="en-US" sz="2800" spc="-1"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http://data-artisans.com/blog</a:t>
            </a:r>
            <a:endParaRPr lang="en-US" sz="2800" b="0" strike="noStrike" spc="-1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buClr>
                <a:srgbClr val="34AD91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https://flink.apache.org/blog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BEC85E8-A1D5-44E9-97BE-0081E81BADE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0819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Stream Execution Environment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EBC219D-EB57-4AEF-B4FA-30493FA5E624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230760" y="1270800"/>
            <a:ext cx="8791560" cy="523836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x-none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static void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main(String[] args) </a:t>
            </a:r>
            <a:r>
              <a:rPr lang="x-none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throws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Exception {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set up the execution environment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 </a:t>
            </a:r>
            <a:r>
              <a:rPr lang="x-none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final </a:t>
            </a:r>
            <a:r>
              <a:rPr lang="x-none" sz="14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StreamExecutionEnvironment</a:t>
            </a:r>
            <a:r>
              <a:rPr lang="x-none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env = 				    		</a:t>
            </a:r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StreamExecutionEnvironment.</a:t>
            </a:r>
            <a:r>
              <a:rPr lang="x-none" sz="1400" b="0" i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getExecutionEnvironment</a:t>
            </a:r>
            <a:r>
              <a:rPr lang="x-none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();</a:t>
            </a:r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configure event time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 </a:t>
            </a:r>
            <a:r>
              <a:rPr lang="x-none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env.setStreamTimeCharacteristic(TimeCharacteristic.EventTime);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DataStream&lt;Tuple2&lt;String, Integer&gt;&gt; counts = env</a:t>
            </a:r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read stream of words from socket</a:t>
            </a:r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.socketTextStream(</a:t>
            </a:r>
            <a:r>
              <a:rPr lang="x-none" sz="14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"localhost"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lang="x-none" sz="14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9999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</a:t>
            </a:r>
            <a:r>
              <a:rPr lang="en-US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           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split up the lines in tuples containing: (word,1)</a:t>
            </a:r>
            <a:r>
              <a:rPr lang="en-US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.flatMap(</a:t>
            </a:r>
            <a:r>
              <a:rPr lang="x-none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Splitter())</a:t>
            </a:r>
            <a:r>
              <a:rPr lang="en-US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           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key stream by the tuple field "0"</a:t>
            </a:r>
            <a:r>
              <a:rPr lang="en-US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</a:t>
            </a:r>
            <a:r>
              <a:rPr lang="x-none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keyBy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x-none" sz="14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0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compute counts every 5 minutes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   .timeWindow(Time.minutes(5))</a:t>
            </a:r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//sum up tuple field "1"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.sum(</a:t>
            </a:r>
            <a:r>
              <a:rPr lang="x-none" sz="14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1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print result in command line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 counts.print();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execute program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env.execute(</a:t>
            </a:r>
            <a:r>
              <a:rPr lang="x-none" sz="14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"Socket WordCount Example"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Sources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C6A1461-0001-4720-B252-A4917D66653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230760" y="1270800"/>
            <a:ext cx="8791560" cy="523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static void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main(String[] args) </a:t>
            </a:r>
            <a:r>
              <a:rPr lang="en-US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throws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Exception {
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set up the execution environment
    </a:t>
            </a:r>
            <a:r>
              <a:rPr lang="en-US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final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StreamExecutionEnvironment env = 				    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StreamExecutionEnvironment.</a:t>
            </a: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getExecutionEnvironment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configure event time
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env.setStreamTimeCharacteristic(TimeCharacteristic.EventTime);
    DataStream&lt;Tuple2&lt;String, Integer&gt;&gt; counts = env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read stream of words from socket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  .</a:t>
            </a:r>
            <a:r>
              <a:rPr lang="en-US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socketTextStream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en-US" sz="14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"localhost"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lang="en-US" sz="1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9999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
        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split up the lines in tuples containing: (word,1)
           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.flatMap(</a:t>
            </a:r>
            <a:r>
              <a:rPr lang="en-US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Splitter())
        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key stream by the tuple field "0"
           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.keyBy(</a:t>
            </a:r>
            <a:r>
              <a:rPr lang="en-US" sz="1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0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compute counts every 5 minutes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
		   .timeWindow(Time.minutes(5))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//sum up tuple field "1"
           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.sum(</a:t>
            </a:r>
            <a:r>
              <a:rPr lang="en-US" sz="1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1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
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print result in command line
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counts.print();
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execute program
   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env.execute(</a:t>
            </a:r>
            <a:r>
              <a:rPr lang="en-US" sz="14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"Socket WordCount Example"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types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DA12EA1-9E25-4553-A2A9-57D7E635245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230760" y="1270800"/>
            <a:ext cx="8791560" cy="523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static void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main(String[] args) </a:t>
            </a:r>
            <a:r>
              <a:rPr lang="en-US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throws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Exception {
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set up the execution environment
    </a:t>
            </a:r>
            <a:r>
              <a:rPr lang="en-US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final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StreamExecutionEnvironment env = 				    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StreamExecutionEnvironment.</a:t>
            </a: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getExecutionEnvironment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configure event time
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env.setStreamTimeCharacteristic(TimeCharacteristic.EventTime);
    DataStream&lt;</a:t>
            </a:r>
            <a:r>
              <a:rPr lang="en-US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Tuple2&lt;String, Integer&gt;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 counts = env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read stream of words from socket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  .socketTextStream(</a:t>
            </a:r>
            <a:r>
              <a:rPr lang="en-US" sz="14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"localhost"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lang="en-US" sz="1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9999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
        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split up the lines in tuples containing: (word,1)
           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.flatMap(</a:t>
            </a:r>
            <a:r>
              <a:rPr lang="en-US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Splitter())
        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key stream by the tuple field "0"
           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.keyBy(</a:t>
            </a:r>
            <a:r>
              <a:rPr lang="en-US" sz="1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0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compute counts every 5 minutes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
		   .timeWindow(Time.minutes(5))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//sum up tuple field "1"
           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.sum(</a:t>
            </a:r>
            <a:r>
              <a:rPr lang="en-US" sz="1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1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
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print result in command line
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counts.print();
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execute program
   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env.execute(</a:t>
            </a:r>
            <a:r>
              <a:rPr lang="en-US" sz="14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"Socket WordCount Example"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Transformations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C49E7A0-825B-427F-81D4-91F61FD83A0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230760" y="1270800"/>
            <a:ext cx="8791560" cy="523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static void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main(String[] args) </a:t>
            </a:r>
            <a:r>
              <a:rPr lang="en-US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throws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Exception {
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set up the execution environment
    </a:t>
            </a:r>
            <a:r>
              <a:rPr lang="en-US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final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StreamExecutionEnvironment env = 				    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StreamExecutionEnvironment.</a:t>
            </a: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getExecutionEnvironment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configure event time
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env.setStreamTimeCharacteristic(TimeCharacteristic.EventTime);
    DataStream&lt;Tuple2&lt;String, Integer&gt;&gt; counts = env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read stream of words from socket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  .socketTextStream(</a:t>
            </a:r>
            <a:r>
              <a:rPr lang="en-US" sz="14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"localhost"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lang="en-US" sz="1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9999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
        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split up the lines in tuples containing: (word,1)
           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</a:t>
            </a:r>
            <a:r>
              <a:rPr lang="en-US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flatMap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en-US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Splitter())
        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key stream by the tuple field "0"
           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</a:t>
            </a:r>
            <a:r>
              <a:rPr lang="en-US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keyBy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en-US" sz="1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0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compute counts every 5 minutes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
		   .</a:t>
            </a:r>
            <a:r>
              <a:rPr lang="en-US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timeWindow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(Time.minutes(5))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//sum up tuple field "1"
           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</a:t>
            </a:r>
            <a:r>
              <a:rPr lang="en-US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sum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en-US" sz="1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1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
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print result in command line
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counts.print();
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execute program
   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env.execute(</a:t>
            </a:r>
            <a:r>
              <a:rPr lang="en-US" sz="14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"Socket WordCount Example"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functions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62991D3-FA87-4492-94D5-5F7E22A3C122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230760" y="1270800"/>
            <a:ext cx="8791560" cy="523836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x-none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static void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main(String[] args) </a:t>
            </a:r>
            <a:r>
              <a:rPr lang="x-none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throws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Exception {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set up the execution environment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 </a:t>
            </a:r>
            <a:r>
              <a:rPr lang="x-none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final </a:t>
            </a:r>
            <a:r>
              <a:rPr lang="x-none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StreamExecutionEnvironment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env = 				    		</a:t>
            </a:r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StreamExecutionEnvironment.</a:t>
            </a:r>
            <a:r>
              <a:rPr lang="x-none" sz="1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getExecutionEnvironment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();</a:t>
            </a:r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configure event time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 env.setStreamTimeCharacteristic(TimeCharacteristic.EventTime);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DataStream&lt;Tuple2&lt;String, Integer&gt;&gt; counts = env</a:t>
            </a:r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read stream of words from socket</a:t>
            </a:r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.socketTextStream(</a:t>
            </a:r>
            <a:r>
              <a:rPr lang="x-none" sz="14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"localhost"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lang="x-none" sz="14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9999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</a:t>
            </a:r>
            <a:r>
              <a:rPr lang="en-US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           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split up the lines in tuples containing: (word,1)</a:t>
            </a:r>
            <a:r>
              <a:rPr lang="en-US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.flatMap(</a:t>
            </a:r>
            <a:r>
              <a:rPr lang="x-none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</a:t>
            </a:r>
            <a:r>
              <a:rPr lang="x-none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Splitter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())</a:t>
            </a:r>
            <a:r>
              <a:rPr lang="en-US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           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key stream by the tuple field "0"</a:t>
            </a:r>
            <a:r>
              <a:rPr lang="en-US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</a:t>
            </a:r>
            <a:r>
              <a:rPr lang="x-none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keyBy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x-none" sz="14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0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compute counts every 5 minutes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   .</a:t>
            </a:r>
            <a:r>
              <a:rPr lang="x-none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timeWindow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(Time.minutes(5))</a:t>
            </a:r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//sum up tuple field "1"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.sum(</a:t>
            </a:r>
            <a:r>
              <a:rPr lang="x-none" sz="14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1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print result in command line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 counts.print();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execute program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env.execute(</a:t>
            </a:r>
            <a:r>
              <a:rPr lang="x-none" sz="14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"Socket WordCount Example"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15031</TotalTime>
  <Words>1543</Words>
  <Application>Microsoft Macintosh PowerPoint</Application>
  <PresentationFormat>On-screen Show (4:3)</PresentationFormat>
  <Paragraphs>444</Paragraphs>
  <Slides>45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Kostas Tzoumas</dc:creator>
  <dc:description/>
  <cp:lastModifiedBy>Lynn Anderson</cp:lastModifiedBy>
  <cp:revision>812</cp:revision>
  <dcterms:created xsi:type="dcterms:W3CDTF">2015-01-22T00:00:06Z</dcterms:created>
  <dcterms:modified xsi:type="dcterms:W3CDTF">2016-09-09T12:58:59Z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data Artisans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44</vt:i4>
  </property>
</Properties>
</file>