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76" r:id="rId2"/>
    <p:sldId id="384" r:id="rId3"/>
    <p:sldId id="390" r:id="rId4"/>
    <p:sldId id="394" r:id="rId5"/>
    <p:sldId id="395" r:id="rId6"/>
    <p:sldId id="392" r:id="rId7"/>
    <p:sldId id="388" r:id="rId8"/>
    <p:sldId id="389" r:id="rId9"/>
    <p:sldId id="379" r:id="rId10"/>
    <p:sldId id="402" r:id="rId11"/>
    <p:sldId id="378" r:id="rId12"/>
    <p:sldId id="380" r:id="rId13"/>
    <p:sldId id="381" r:id="rId14"/>
    <p:sldId id="382" r:id="rId15"/>
    <p:sldId id="403" r:id="rId16"/>
    <p:sldId id="404" r:id="rId17"/>
    <p:sldId id="405" r:id="rId18"/>
    <p:sldId id="406" r:id="rId19"/>
    <p:sldId id="369" r:id="rId20"/>
    <p:sldId id="387" r:id="rId21"/>
    <p:sldId id="400" r:id="rId22"/>
    <p:sldId id="401" r:id="rId23"/>
    <p:sldId id="3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Hueske" initials="FH" lastIdx="7" clrIdx="0">
    <p:extLst/>
  </p:cmAuthor>
  <p:cmAuthor id="2" name="Lynn Anderso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09/09/2016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release-1.1/apis/streaming/fault_tolerance.html%23restart-strategi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release-1.1/apis/streaming/state_backend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release-1.1/apis/streaming/state.html" TargetMode="External"/><Relationship Id="rId4" Type="http://schemas.openxmlformats.org/officeDocument/2006/relationships/hyperlink" Target="https://ci.apache.org/projects/flink/flink-docs-release-1.1/apis/streaming/fault_tolerance.html" TargetMode="External"/><Relationship Id="rId5" Type="http://schemas.openxmlformats.org/officeDocument/2006/relationships/hyperlink" Target="https://ci.apache.org/projects/flink/flink-docs-release-1.1/apis/streaming/savepoints.html" TargetMode="External"/><Relationship Id="rId6" Type="http://schemas.openxmlformats.org/officeDocument/2006/relationships/hyperlink" Target="https://ci.apache.org/projects/flink/flink-docs-release-1.1/apis/cli.html" TargetMode="External"/><Relationship Id="rId7" Type="http://schemas.openxmlformats.org/officeDocument/2006/relationships/hyperlink" Target="http://data-artisans.com/how-apache-flink-enables-new-streaming-applicati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release-1.1/internals/stream_checkpoint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895" y="3670028"/>
            <a:ext cx="2594350" cy="2571707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Shape 130"/>
          <p:cNvSpPr/>
          <p:nvPr/>
        </p:nvSpPr>
        <p:spPr>
          <a:xfrm>
            <a:off x="1267034" y="1148961"/>
            <a:ext cx="6609932" cy="1165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DataStream API: </a:t>
            </a:r>
          </a:p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Stateful Operators </a:t>
            </a:r>
            <a:endParaRPr lang="en-US" sz="36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Shape 128"/>
          <p:cNvSpPr>
            <a:spLocks noGrp="1"/>
          </p:cNvSpPr>
          <p:nvPr/>
        </p:nvSpPr>
        <p:spPr>
          <a:xfrm>
            <a:off x="4301985" y="4275872"/>
            <a:ext cx="4338621" cy="617497"/>
          </a:xfrm>
          <a:prstGeom prst="rect">
            <a:avLst/>
          </a:prstGeom>
        </p:spPr>
        <p:txBody>
          <a:bodyPr wrap="square" lIns="28572" tIns="28572" rIns="28572" bIns="28572" anchor="t" anchorCtr="0">
            <a:noAutofit/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ctr" rtl="0"/>
            <a:r>
              <a:rPr lang="en-US" sz="2400" kern="1200">
                <a:solidFill>
                  <a:srgbClr val="FFFFFF"/>
                </a:solidFill>
              </a:rPr>
              <a:t>Apache Flink® Training</a:t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kern="1200">
                <a:solidFill>
                  <a:srgbClr val="FFFFFF"/>
                </a:solidFill>
              </a:rPr>
              <a:t/>
            </a:r>
            <a:br>
              <a:rPr lang="en-US" sz="2400" kern="120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endParaRPr sz="24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/>
        </p:blipFill>
        <p:spPr>
          <a:xfrm>
            <a:off x="4870240" y="4783108"/>
            <a:ext cx="3202110" cy="500144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147280" y="5475914"/>
            <a:ext cx="2648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</a:rPr>
              <a:t>Flink v1.1.2 – 5.09.2016</a:t>
            </a:r>
            <a:br>
              <a:rPr lang="nb-NO" sz="2000" dirty="0">
                <a:solidFill>
                  <a:schemeClr val="bg1"/>
                </a:solidFill>
              </a:rPr>
            </a:br>
            <a:endParaRPr lang="nb-NO" sz="20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697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Restart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Available strategies</a:t>
            </a:r>
          </a:p>
          <a:p>
            <a:pPr lvl="1"/>
            <a:r>
              <a:rPr lang="en-US" sz="2400"/>
              <a:t>Fixed delay</a:t>
            </a:r>
          </a:p>
          <a:p>
            <a:pPr lvl="1"/>
            <a:r>
              <a:rPr lang="en-US" sz="2400"/>
              <a:t>Failure rate</a:t>
            </a:r>
          </a:p>
          <a:p>
            <a:pPr lvl="1"/>
            <a:r>
              <a:rPr lang="en-US" sz="2400"/>
              <a:t>No restart</a:t>
            </a:r>
            <a:endParaRPr lang="en-US" sz="2800"/>
          </a:p>
          <a:p>
            <a:r>
              <a:rPr lang="en-US" sz="2800"/>
              <a:t>You can set a default strategy in </a:t>
            </a:r>
            <a:r>
              <a:rPr lang="en-US" sz="2400">
                <a:latin typeface="Consolas"/>
                <a:cs typeface="Consolas"/>
              </a:rPr>
              <a:t>flink-conf.yaml</a:t>
            </a:r>
            <a:r>
              <a:rPr lang="en-US" sz="2800"/>
              <a:t>, otherwise the </a:t>
            </a:r>
            <a:r>
              <a:rPr lang="en-US" sz="2800">
                <a:solidFill>
                  <a:srgbClr val="34AD92"/>
                </a:solidFill>
              </a:rPr>
              <a:t>no-restart strategy is the default</a:t>
            </a:r>
          </a:p>
          <a:p>
            <a:r>
              <a:rPr lang="en-US" sz="2800"/>
              <a:t>Each job can define a specific restart strategy</a:t>
            </a:r>
          </a:p>
          <a:p>
            <a:r>
              <a:rPr lang="en-US" sz="2800"/>
              <a:t>See the docs for details</a:t>
            </a:r>
          </a:p>
          <a:p>
            <a:pPr lvl="1"/>
            <a:r>
              <a:rPr lang="en-US" sz="1800">
                <a:hlinkClick r:id="rId2"/>
              </a:rPr>
              <a:t>https://ci.apache.org/projects/flink/flink-docs-release-1.1/apis/streaming/fault_tolerance.html#restart-strategies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3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Fault-Tolerance and </a:t>
            </a:r>
            <a:br>
              <a:rPr lang="en-US" dirty="0"/>
            </a:br>
            <a:r>
              <a:rPr lang="en-US" dirty="0"/>
              <a:t>Operator State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All DataStream functions can be </a:t>
            </a:r>
            <a:r>
              <a:rPr lang="en-US" dirty="0" err="1"/>
              <a:t>stateful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sz="2200" dirty="0"/>
              <a:t>State is </a:t>
            </a:r>
            <a:r>
              <a:rPr lang="en-US" sz="2200" dirty="0" err="1"/>
              <a:t>checkpointed</a:t>
            </a:r>
            <a:r>
              <a:rPr lang="en-US" sz="2200" dirty="0"/>
              <a:t> and recovered in case of a failure (if </a:t>
            </a:r>
            <a:r>
              <a:rPr lang="en-US" sz="2200" dirty="0" err="1"/>
              <a:t>checkpointing</a:t>
            </a:r>
            <a:r>
              <a:rPr lang="en-US" sz="2200" dirty="0"/>
              <a:t> is enabled).</a:t>
            </a:r>
          </a:p>
          <a:p>
            <a:pPr lvl="1"/>
            <a:endParaRPr lang="en-US" sz="1400" dirty="0"/>
          </a:p>
          <a:p>
            <a:pPr>
              <a:lnSpc>
                <a:spcPct val="120000"/>
              </a:lnSpc>
            </a:pPr>
            <a:r>
              <a:rPr lang="en-US" dirty="0"/>
              <a:t>You can define two types of state</a:t>
            </a:r>
          </a:p>
          <a:p>
            <a:pPr lvl="1">
              <a:lnSpc>
                <a:spcPct val="120000"/>
              </a:lnSpc>
            </a:pPr>
            <a:r>
              <a:rPr lang="en-US" sz="2200" i="1" dirty="0">
                <a:solidFill>
                  <a:srgbClr val="34AD92"/>
                </a:solidFill>
              </a:rPr>
              <a:t>Local State</a:t>
            </a:r>
            <a:r>
              <a:rPr lang="en-US" sz="2200" dirty="0"/>
              <a:t>: Functions can arrange for local variables to be </a:t>
            </a:r>
            <a:r>
              <a:rPr lang="en-US" sz="2200" dirty="0" err="1"/>
              <a:t>checkpointed.</a:t>
            </a:r>
            <a:endParaRPr lang="en-US" sz="2200" dirty="0"/>
          </a:p>
          <a:p>
            <a:pPr lvl="1">
              <a:lnSpc>
                <a:spcPct val="120000"/>
              </a:lnSpc>
            </a:pPr>
            <a:r>
              <a:rPr lang="en-US" sz="2200" i="1" dirty="0">
                <a:solidFill>
                  <a:srgbClr val="34AD92"/>
                </a:solidFill>
              </a:rPr>
              <a:t>Key-Partitioned State</a:t>
            </a:r>
            <a:r>
              <a:rPr lang="en-US" sz="2200" dirty="0"/>
              <a:t>:</a:t>
            </a:r>
            <a:r>
              <a:rPr lang="en-US" sz="2200" i="1" dirty="0"/>
              <a:t> </a:t>
            </a:r>
            <a:r>
              <a:rPr lang="en-US" sz="2200" dirty="0"/>
              <a:t>Functions on a keyed stream can access and update state scoped to the current key. </a:t>
            </a:r>
            <a:r>
              <a:rPr lang="en-US" sz="2200" i="1" dirty="0"/>
              <a:t>Note: this mechanism scales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Local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42295"/>
            <a:ext cx="8433010" cy="633866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DataStream&lt;String&gt;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aStream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DataStream&lt;Long&gt; lengths 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aStream.map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(new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MapWithCounter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());</a:t>
            </a:r>
            <a:endParaRPr lang="en-US" sz="1300" b="1" dirty="0">
              <a:solidFill>
                <a:srgbClr val="00008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 dirty="0">
              <a:solidFill>
                <a:srgbClr val="00008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solidFill>
                  <a:srgbClr val="000080"/>
                </a:solidFill>
                <a:latin typeface="Consolas"/>
              </a:rPr>
              <a:t>public static class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MapWithCounter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implements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MapFunction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&lt;String, Long&gt;, 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Checkpointed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&lt;Long&gt; {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private long 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dirty="0">
                <a:solidFill>
                  <a:srgbClr val="808000"/>
                </a:solidFill>
                <a:latin typeface="Consolas"/>
              </a:rPr>
              <a:t>@Override</a:t>
            </a:r>
            <a:br>
              <a:rPr lang="en-US" sz="1300" dirty="0">
                <a:solidFill>
                  <a:srgbClr val="808000"/>
                </a:solidFill>
                <a:latin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Long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map (String value)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	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value.length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solidFill>
                  <a:srgbClr val="000080"/>
                </a:solidFill>
                <a:latin typeface="Consolas"/>
              </a:rPr>
              <a:t>		return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808000"/>
                </a:solidFill>
                <a:latin typeface="Consolas"/>
              </a:rPr>
              <a:t>	@Override</a:t>
            </a:r>
            <a:br>
              <a:rPr lang="en-US" sz="1300" dirty="0">
                <a:solidFill>
                  <a:srgbClr val="808000"/>
                </a:solidFill>
                <a:latin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Long 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snapshotState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(long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cpId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long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cpTimestamp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throws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808000"/>
                </a:solidFill>
                <a:latin typeface="Consolas"/>
              </a:rPr>
              <a:t>	@Override</a:t>
            </a:r>
            <a:br>
              <a:rPr lang="en-US" sz="1300" dirty="0">
                <a:solidFill>
                  <a:srgbClr val="808000"/>
                </a:solidFill>
                <a:latin typeface="Consolas"/>
              </a:rPr>
            </a:br>
            <a:r>
              <a:rPr lang="en-US" sz="1300" dirty="0">
                <a:solidFill>
                  <a:srgbClr val="808000"/>
                </a:solidFill>
                <a:latin typeface="Consolas"/>
              </a:rPr>
              <a:t>	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public void </a:t>
            </a:r>
            <a:r>
              <a:rPr lang="en-US" sz="1300" dirty="0" err="1">
                <a:solidFill>
                  <a:srgbClr val="FF0000"/>
                </a:solidFill>
                <a:latin typeface="Consolas"/>
              </a:rPr>
              <a:t>restoreState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(Long state) </a:t>
            </a:r>
            <a:r>
              <a:rPr lang="en-US" sz="1300" b="1" dirty="0">
                <a:solidFill>
                  <a:srgbClr val="000080"/>
                </a:solidFill>
                <a:latin typeface="Consolas"/>
              </a:rPr>
              <a:t>throws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totalLength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state;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2189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Key-Partitioned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DataStream&lt;Tuple2&lt;String, String&gt;&gt;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aStream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KeyedStream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&lt;Tuple2&lt;String, String&gt;, Tuple&gt;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keyedStream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aStream.keyBy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DataStream&lt;Long&gt; lengths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keyedStream.map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(new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MapWithCounter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());</a:t>
            </a:r>
            <a:endParaRPr lang="en-US" sz="1200" b="1" dirty="0">
              <a:solidFill>
                <a:srgbClr val="000080"/>
              </a:solidFill>
              <a:latin typeface="Consolas"/>
            </a:endParaRPr>
          </a:p>
          <a:p>
            <a:pPr marL="0" indent="0">
              <a:buNone/>
            </a:pPr>
            <a:endParaRPr lang="en-US" sz="1200" b="1" dirty="0">
              <a:solidFill>
                <a:srgbClr val="00008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80"/>
                </a:solidFill>
                <a:latin typeface="Consolas"/>
              </a:rPr>
              <a:t>public static class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MapWithCounter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RichMapFunction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&lt;Tuple2&lt;String, String&gt;, Long&gt;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   private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ValueState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&lt;Long&gt;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totalLengthByKey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Consolas"/>
              </a:rPr>
              <a:t>@Override</a:t>
            </a:r>
            <a:br>
              <a:rPr lang="en-US" sz="1200" dirty="0">
                <a:solidFill>
                  <a:srgbClr val="808000"/>
                </a:solidFill>
                <a:latin typeface="Consolas"/>
              </a:rPr>
            </a:br>
            <a:r>
              <a:rPr lang="en-US" sz="1200" dirty="0">
                <a:solidFill>
                  <a:srgbClr val="808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public void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open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(Configuration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ValueStateDescriptor&lt;Long&gt; descriptor = new ValueStateDescriptor&lt;&gt;(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"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totalLengthByKey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",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Long.class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0L);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totalLengthByKey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getRuntimeContext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getState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(descriptor);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08000"/>
                </a:solidFill>
                <a:latin typeface="Consolas"/>
              </a:rPr>
              <a:t>@Override</a:t>
            </a:r>
            <a:br>
              <a:rPr lang="en-US" sz="1200" dirty="0">
                <a:solidFill>
                  <a:srgbClr val="808000"/>
                </a:solidFill>
                <a:latin typeface="Consolas"/>
              </a:rPr>
            </a:br>
            <a:r>
              <a:rPr lang="en-US" sz="1200" dirty="0">
                <a:solidFill>
                  <a:srgbClr val="808000"/>
                </a:solidFill>
                <a:latin typeface="Consolas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public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Long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map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(Tuple2&lt;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String, 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&gt; value)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long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newTotalLength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totalLengthByKey.value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 + value.f1.length();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totalLengthByKey.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newTotalLength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totalLengthByKey.value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191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Backends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3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in Flink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Windows gather elements and aggregates until they are triggered</a:t>
            </a:r>
          </a:p>
          <a:p>
            <a:endParaRPr lang="en-US" sz="2800"/>
          </a:p>
          <a:p>
            <a:r>
              <a:rPr lang="en-US" sz="2800"/>
              <a:t>Transformation functions may use the key-partitioned state interface</a:t>
            </a:r>
          </a:p>
          <a:p>
            <a:endParaRPr lang="en-US" sz="2800"/>
          </a:p>
          <a:p>
            <a:r>
              <a:rPr lang="en-US" sz="2800"/>
              <a:t>Transformation functions may implement the </a:t>
            </a:r>
            <a:r>
              <a:rPr lang="en-US" sz="2400">
                <a:latin typeface="Consolas"/>
                <a:cs typeface="Consolas"/>
              </a:rPr>
              <a:t>Checkpointed</a:t>
            </a:r>
            <a:r>
              <a:rPr lang="en-US" sz="2800"/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7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Backends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MemoryStateBackend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checkpoints stored as objects on the Java heap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configurable size limits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the default, suitable for development</a:t>
            </a:r>
          </a:p>
          <a:p>
            <a:r>
              <a:rPr lang="en-US" sz="2800"/>
              <a:t>FsStateBackend</a:t>
            </a:r>
          </a:p>
          <a:p>
            <a:pPr lvl="1"/>
            <a:r>
              <a:rPr lang="en-US" sz="2000"/>
              <a:t>configured with a filesystem URI (hdfs: or file:)</a:t>
            </a:r>
          </a:p>
          <a:p>
            <a:pPr lvl="1"/>
            <a:r>
              <a:rPr lang="en-US" sz="2000"/>
              <a:t>stores in-flight data in TaskManager's memory</a:t>
            </a:r>
          </a:p>
          <a:p>
            <a:pPr lvl="1"/>
            <a:r>
              <a:rPr lang="en-US" sz="2000"/>
              <a:t>suitable for jobs with large state and/or high-availability requirements</a:t>
            </a:r>
          </a:p>
          <a:p>
            <a:r>
              <a:rPr lang="en-US" sz="2800"/>
              <a:t>RocksDBStateBackend</a:t>
            </a:r>
          </a:p>
          <a:p>
            <a:pPr lvl="1"/>
            <a:r>
              <a:rPr lang="en-US" sz="2000"/>
              <a:t>configured with a filesystem URI</a:t>
            </a:r>
          </a:p>
          <a:p>
            <a:pPr lvl="1"/>
            <a:r>
              <a:rPr lang="en-US" sz="2000"/>
              <a:t>stores in-flight data in the filesystem</a:t>
            </a:r>
          </a:p>
          <a:p>
            <a:pPr lvl="1"/>
            <a:r>
              <a:rPr lang="en-US" sz="2000"/>
              <a:t>suitable for jobs with very large state and/or high-availability requirements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3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>
                <a:latin typeface="+mn-lt"/>
                <a:cs typeface="Consolas"/>
              </a:rPr>
              <a:t>You can configure a default state backend in </a:t>
            </a:r>
            <a:r>
              <a:rPr lang="en-US" sz="2400">
                <a:latin typeface="Consolas"/>
                <a:cs typeface="Consolas"/>
              </a:rPr>
              <a:t>flink-conf.yaml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2400">
              <a:latin typeface="Consolas"/>
              <a:cs typeface="Consolas"/>
            </a:endParaRPr>
          </a:p>
          <a:p>
            <a:r>
              <a:rPr lang="en-US" sz="2400"/>
              <a:t>You can also set a per-job state backend</a:t>
            </a:r>
          </a:p>
          <a:p>
            <a:pPr marL="457200" indent="0">
              <a:spcBef>
                <a:spcPts val="1800"/>
              </a:spcBef>
              <a:buNone/>
            </a:pPr>
            <a:r>
              <a:rPr lang="en-US" sz="1600">
                <a:latin typeface="Consolas"/>
                <a:cs typeface="Consolas"/>
              </a:rPr>
              <a:t>env.setStateBackend(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600">
                <a:latin typeface="Consolas"/>
                <a:cs typeface="Consolas"/>
              </a:rPr>
              <a:t>  new FsStateBackend("hdfs://namenode:40010/flink/checkpoints"));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Consolas"/>
              <a:cs typeface="Consolas"/>
            </a:endParaRPr>
          </a:p>
          <a:p>
            <a:r>
              <a:rPr lang="en-US" sz="2400"/>
              <a:t>See the docs for details</a:t>
            </a:r>
          </a:p>
          <a:p>
            <a:pPr marL="742950" lvl="2" indent="-342900">
              <a:buClr>
                <a:srgbClr val="34AD92"/>
              </a:buClr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err="1">
                <a:hlinkClick r:id="rId2"/>
              </a:rPr>
              <a:t>ci.apache.org</a:t>
            </a:r>
            <a:r>
              <a:rPr lang="en-US" sz="1800" dirty="0">
                <a:hlinkClick r:id="rId2"/>
              </a:rPr>
              <a:t>/projects/</a:t>
            </a:r>
            <a:r>
              <a:rPr lang="en-US" sz="1800" dirty="0" err="1">
                <a:hlinkClick r:id="rId2"/>
              </a:rPr>
              <a:t>flink</a:t>
            </a:r>
            <a:r>
              <a:rPr lang="en-US" sz="1800" dirty="0">
                <a:hlinkClick r:id="rId2"/>
              </a:rPr>
              <a:t>/flink-docs-release-1.1/</a:t>
            </a:r>
            <a:r>
              <a:rPr lang="en-US" sz="1800" dirty="0" err="1">
                <a:hlinkClick r:id="rId2"/>
              </a:rPr>
              <a:t>apis</a:t>
            </a:r>
            <a:r>
              <a:rPr lang="en-US" sz="1800" dirty="0">
                <a:hlinkClick r:id="rId2"/>
              </a:rPr>
              <a:t>/streaming/</a:t>
            </a:r>
            <a:r>
              <a:rPr lang="en-US" sz="1800" dirty="0" err="1">
                <a:hlinkClick r:id="rId2"/>
              </a:rPr>
              <a:t>state_backends.html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4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Fault Tolerance and </a:t>
            </a:r>
            <a:br>
              <a:rPr lang="en-US" sz="3600" dirty="0"/>
            </a:br>
            <a:r>
              <a:rPr lang="en-US" sz="3600" dirty="0"/>
              <a:t>Checkpointing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85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Savepoints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1" y="1526166"/>
            <a:ext cx="8229598" cy="4599997"/>
          </a:xfrm>
        </p:spPr>
        <p:txBody>
          <a:bodyPr>
            <a:normAutofit/>
          </a:bodyPr>
          <a:lstStyle/>
          <a:p>
            <a:pPr marL="343080" indent="-342360">
              <a:spcAft>
                <a:spcPts val="1200"/>
              </a:spcAft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Flink savepoint: a user-triggered, retained checkpoint</a:t>
            </a:r>
          </a:p>
          <a:p>
            <a:pPr marL="343080" indent="-342360">
              <a:spcAft>
                <a:spcPts val="1200"/>
              </a:spcAft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Applications can be restarted from a savepoint</a:t>
            </a:r>
          </a:p>
          <a:p>
            <a:pPr marL="343080" indent="-342360">
              <a:spcAft>
                <a:spcPts val="1200"/>
              </a:spcAft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Controlled via the command line client</a:t>
            </a:r>
          </a:p>
          <a:p>
            <a:pPr marL="343080" indent="-342360">
              <a:spcAft>
                <a:spcPts val="1200"/>
              </a:spcAft>
              <a:buFont typeface="Wingdings" charset="2"/>
              <a:buChar char="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cases:</a:t>
            </a:r>
          </a:p>
          <a:p>
            <a:pPr marL="743130" lvl="1" indent="-342360"/>
            <a:r>
              <a:rPr lang="en-US" sz="1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application update</a:t>
            </a:r>
          </a:p>
          <a:p>
            <a:pPr marL="743130" lvl="1" indent="-342360"/>
            <a:r>
              <a:rPr lang="en-US" sz="1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Flink update</a:t>
            </a:r>
          </a:p>
          <a:p>
            <a:pPr marL="743130" lvl="1" indent="-342360"/>
            <a:r>
              <a:rPr lang="en-US" sz="1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maintenance, migration</a:t>
            </a:r>
          </a:p>
          <a:p>
            <a:pPr marL="743130" lvl="1" indent="-342360"/>
            <a:r>
              <a:rPr lang="en-US" sz="1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A/B testing</a:t>
            </a:r>
          </a:p>
          <a:p>
            <a:pPr marL="743130" lvl="1" indent="-342360"/>
            <a:r>
              <a:rPr lang="en-US" sz="1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rescaling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for Savepoints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 default, savepoints are stored in memory, in the job manager</a:t>
            </a:r>
          </a:p>
          <a:p>
            <a:endParaRPr lang="en-US"/>
          </a:p>
          <a:p>
            <a:r>
              <a:rPr lang="en-US"/>
              <a:t>To store savepoints in file system:</a:t>
            </a:r>
          </a:p>
          <a:p>
            <a:endParaRPr lang="en-US"/>
          </a:p>
          <a:p>
            <a:pPr marL="457200" indent="0">
              <a:buNone/>
            </a:pPr>
            <a:r>
              <a:rPr lang="en-US" sz="1800">
                <a:latin typeface="Consolas"/>
                <a:cs typeface="Consolas"/>
              </a:rPr>
              <a:t>savepoints.state.backend: filesystem</a:t>
            </a:r>
          </a:p>
          <a:p>
            <a:pPr marL="457200" indent="0">
              <a:buNone/>
            </a:pPr>
            <a:r>
              <a:rPr lang="en-US" sz="1800">
                <a:latin typeface="Consolas"/>
                <a:cs typeface="Consolas"/>
              </a:rPr>
              <a:t>savepoints.state.backend.fs.dir: hdfs:///flink/savepoints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5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your Application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 descr="savepoints-program_id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400" b="-6400"/>
          <a:stretch/>
        </p:blipFill>
        <p:spPr>
          <a:xfrm>
            <a:off x="1916916" y="1328916"/>
            <a:ext cx="5375572" cy="2506433"/>
          </a:xfrm>
        </p:spPr>
      </p:pic>
      <p:sp>
        <p:nvSpPr>
          <p:cNvPr id="11" name="TextBox 10"/>
          <p:cNvSpPr txBox="1"/>
          <p:nvPr/>
        </p:nvSpPr>
        <p:spPr>
          <a:xfrm>
            <a:off x="457201" y="4138139"/>
            <a:ext cx="3865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AD92"/>
              </a:buClr>
              <a:buFont typeface="Wingdings" charset="2"/>
              <a:buChar char="§"/>
            </a:pPr>
            <a:r>
              <a:rPr lang="en-US"/>
              <a:t>The topology of your application is captured as a set of IDs of its stateful tasks</a:t>
            </a:r>
          </a:p>
          <a:p>
            <a:pPr marL="285750" indent="-285750">
              <a:buClr>
                <a:srgbClr val="34AD92"/>
              </a:buClr>
              <a:buFont typeface="Wingdings" charset="2"/>
              <a:buChar char="§"/>
            </a:pPr>
            <a:endParaRPr lang="en-US"/>
          </a:p>
          <a:p>
            <a:pPr marL="285750" indent="-285750">
              <a:buClr>
                <a:srgbClr val="34AD92"/>
              </a:buClr>
              <a:buFont typeface="Wingdings" charset="2"/>
              <a:buChar char="§"/>
            </a:pPr>
            <a:r>
              <a:rPr lang="en-US"/>
              <a:t>If you want to be able to restore savepoints after changing the topology, you'll need to manually assign fixed IDs to the tasks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115" y="4232691"/>
            <a:ext cx="40927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4AD92"/>
              </a:buClr>
            </a:pPr>
            <a:r>
              <a:rPr lang="en-US" sz="1200">
                <a:latin typeface="Consolas"/>
                <a:cs typeface="Consolas"/>
              </a:rPr>
              <a:t>DataStream&lt;String&gt; stream = env.</a:t>
            </a:r>
          </a:p>
          <a:p>
            <a:pPr>
              <a:buClr>
                <a:srgbClr val="34AD92"/>
              </a:buClr>
            </a:pPr>
            <a:r>
              <a:rPr lang="en-US" sz="1200">
                <a:latin typeface="Consolas"/>
                <a:cs typeface="Consolas"/>
              </a:rPr>
              <a:t>  </a:t>
            </a:r>
            <a:r>
              <a:rPr lang="en-US" sz="1200" i="1">
                <a:solidFill>
                  <a:srgbClr val="7F7F7F"/>
                </a:solidFill>
                <a:latin typeface="Consolas"/>
                <a:cs typeface="Consolas"/>
              </a:rPr>
              <a:t>// Stateful source (e.g. Kafka) with ID</a:t>
            </a:r>
          </a:p>
          <a:p>
            <a:pPr>
              <a:buClr>
                <a:srgbClr val="34AD92"/>
              </a:buClr>
            </a:pPr>
            <a:r>
              <a:rPr lang="en-US" sz="1200">
                <a:latin typeface="Consolas"/>
                <a:cs typeface="Consolas"/>
              </a:rPr>
              <a:t>  .addSource(new StatefulSource())</a:t>
            </a:r>
          </a:p>
          <a:p>
            <a:pPr>
              <a:buClr>
                <a:srgbClr val="34AD92"/>
              </a:buClr>
            </a:pPr>
            <a:r>
              <a:rPr lang="en-US" sz="1200">
                <a:latin typeface="Consolas"/>
                <a:cs typeface="Consolas"/>
              </a:rPr>
              <a:t>  .uid("</a:t>
            </a:r>
            <a:r>
              <a:rPr lang="en-US" sz="1200">
                <a:solidFill>
                  <a:srgbClr val="FF0000"/>
                </a:solidFill>
                <a:latin typeface="Consolas"/>
                <a:cs typeface="Consolas"/>
              </a:rPr>
              <a:t>source-id</a:t>
            </a:r>
            <a:r>
              <a:rPr lang="en-US" sz="1200">
                <a:latin typeface="Consolas"/>
                <a:cs typeface="Consolas"/>
              </a:rPr>
              <a:t>")</a:t>
            </a:r>
          </a:p>
          <a:p>
            <a:pPr>
              <a:buClr>
                <a:srgbClr val="34AD92"/>
              </a:buClr>
            </a:pPr>
            <a:r>
              <a:rPr lang="en-US" sz="1200">
                <a:latin typeface="Consolas"/>
                <a:cs typeface="Consolas"/>
              </a:rPr>
              <a:t>  .shuffle()</a:t>
            </a:r>
          </a:p>
          <a:p>
            <a:pPr>
              <a:buClr>
                <a:srgbClr val="34AD92"/>
              </a:buClr>
            </a:pPr>
            <a:r>
              <a:rPr lang="en-US" sz="1200">
                <a:latin typeface="Consolas"/>
                <a:cs typeface="Consolas"/>
              </a:rPr>
              <a:t>  </a:t>
            </a:r>
            <a:r>
              <a:rPr lang="en-US" sz="1200" i="1">
                <a:solidFill>
                  <a:srgbClr val="7F7F7F"/>
                </a:solidFill>
                <a:latin typeface="Consolas"/>
                <a:cs typeface="Consolas"/>
              </a:rPr>
              <a:t>// The stateful mapper with ID</a:t>
            </a:r>
          </a:p>
          <a:p>
            <a:pPr>
              <a:buClr>
                <a:srgbClr val="34AD92"/>
              </a:buClr>
            </a:pPr>
            <a:r>
              <a:rPr lang="en-US" sz="1200">
                <a:latin typeface="Consolas"/>
                <a:cs typeface="Consolas"/>
              </a:rPr>
              <a:t>  .map(new StatefulMapper())</a:t>
            </a:r>
          </a:p>
          <a:p>
            <a:pPr>
              <a:buClr>
                <a:srgbClr val="34AD92"/>
              </a:buClr>
            </a:pPr>
            <a:r>
              <a:rPr lang="en-US" sz="1200">
                <a:latin typeface="Consolas"/>
                <a:cs typeface="Consolas"/>
              </a:rPr>
              <a:t>  .uid("</a:t>
            </a:r>
            <a:r>
              <a:rPr lang="en-US" sz="1200">
                <a:solidFill>
                  <a:srgbClr val="FF0000"/>
                </a:solidFill>
                <a:latin typeface="Consolas"/>
                <a:cs typeface="Consolas"/>
              </a:rPr>
              <a:t>mapper-id</a:t>
            </a:r>
            <a:r>
              <a:rPr lang="en-US" sz="1200">
                <a:latin typeface="Consolas"/>
                <a:cs typeface="Consolas"/>
              </a:rPr>
              <a:t>")</a:t>
            </a:r>
          </a:p>
          <a:p>
            <a:pPr>
              <a:buClr>
                <a:srgbClr val="34AD92"/>
              </a:buClr>
            </a:pPr>
            <a:endParaRPr lang="en-US" sz="1200">
              <a:latin typeface="Consolas"/>
              <a:cs typeface="Consolas"/>
            </a:endParaRPr>
          </a:p>
          <a:p>
            <a:pPr>
              <a:buClr>
                <a:srgbClr val="34AD92"/>
              </a:buClr>
            </a:pPr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// Stateless sink (no specific ID required)</a:t>
            </a:r>
          </a:p>
          <a:p>
            <a:pPr>
              <a:buClr>
                <a:srgbClr val="34AD92"/>
              </a:buClr>
            </a:pPr>
            <a:r>
              <a:rPr lang="en-US" sz="1200">
                <a:latin typeface="Consolas"/>
                <a:cs typeface="Consolas"/>
              </a:rPr>
              <a:t>stream.print()</a:t>
            </a:r>
          </a:p>
        </p:txBody>
      </p:sp>
    </p:spTree>
    <p:extLst>
      <p:ext uri="{BB962C8B-B14F-4D97-AF65-F5344CB8AC3E}">
        <p14:creationId xmlns:p14="http://schemas.microsoft.com/office/powerpoint/2010/main" val="412324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Documentation</a:t>
            </a:r>
          </a:p>
          <a:p>
            <a:pPr lvl="1"/>
            <a:r>
              <a:rPr lang="en-US" sz="1500" dirty="0">
                <a:hlinkClick r:id="rId2"/>
              </a:rPr>
              <a:t>https://ci.apache.org/projects/flink/flink-docs-release-1.1/internals/stream_checkpointing.html</a:t>
            </a:r>
            <a:endParaRPr lang="en-US" sz="1500" dirty="0"/>
          </a:p>
          <a:p>
            <a:pPr lvl="1"/>
            <a:r>
              <a:rPr lang="en-US" sz="1500" dirty="0">
                <a:hlinkClick r:id="rId3"/>
              </a:rPr>
              <a:t>https://</a:t>
            </a:r>
            <a:r>
              <a:rPr lang="en-US" sz="1500" dirty="0" err="1">
                <a:hlinkClick r:id="rId3"/>
              </a:rPr>
              <a:t>ci.apache.org</a:t>
            </a:r>
            <a:r>
              <a:rPr lang="en-US" sz="1500" dirty="0">
                <a:hlinkClick r:id="rId3"/>
              </a:rPr>
              <a:t>/projects/</a:t>
            </a:r>
            <a:r>
              <a:rPr lang="en-US" sz="1500" dirty="0" err="1">
                <a:hlinkClick r:id="rId3"/>
              </a:rPr>
              <a:t>flink</a:t>
            </a:r>
            <a:r>
              <a:rPr lang="en-US" sz="1500" dirty="0">
                <a:hlinkClick r:id="rId3"/>
              </a:rPr>
              <a:t>/flink-docs-release-1.1/</a:t>
            </a:r>
            <a:r>
              <a:rPr lang="en-US" sz="1500" dirty="0" err="1">
                <a:hlinkClick r:id="rId3"/>
              </a:rPr>
              <a:t>apis</a:t>
            </a:r>
            <a:r>
              <a:rPr lang="en-US" sz="1500" dirty="0">
                <a:hlinkClick r:id="rId3"/>
              </a:rPr>
              <a:t>/streaming/</a:t>
            </a:r>
            <a:r>
              <a:rPr lang="en-US" sz="1500" dirty="0" err="1">
                <a:hlinkClick r:id="rId3"/>
              </a:rPr>
              <a:t>state.html</a:t>
            </a:r>
            <a:endParaRPr lang="en-US" sz="1500" dirty="0"/>
          </a:p>
          <a:p>
            <a:pPr lvl="1"/>
            <a:r>
              <a:rPr lang="en-US" sz="1500" dirty="0">
                <a:hlinkClick r:id="rId4"/>
              </a:rPr>
              <a:t>https://</a:t>
            </a:r>
            <a:r>
              <a:rPr lang="en-US" sz="1500" dirty="0" err="1">
                <a:hlinkClick r:id="rId4"/>
              </a:rPr>
              <a:t>ci.apache.org</a:t>
            </a:r>
            <a:r>
              <a:rPr lang="en-US" sz="1500" dirty="0">
                <a:hlinkClick r:id="rId4"/>
              </a:rPr>
              <a:t>/projects/</a:t>
            </a:r>
            <a:r>
              <a:rPr lang="en-US" sz="1500" dirty="0" err="1">
                <a:hlinkClick r:id="rId4"/>
              </a:rPr>
              <a:t>flink</a:t>
            </a:r>
            <a:r>
              <a:rPr lang="en-US" sz="1500" dirty="0">
                <a:hlinkClick r:id="rId4"/>
              </a:rPr>
              <a:t>/flink-docs-release-1.1/</a:t>
            </a:r>
            <a:r>
              <a:rPr lang="en-US" sz="1500" dirty="0" err="1">
                <a:hlinkClick r:id="rId4"/>
              </a:rPr>
              <a:t>apis</a:t>
            </a:r>
            <a:r>
              <a:rPr lang="en-US" sz="1500" dirty="0">
                <a:hlinkClick r:id="rId4"/>
              </a:rPr>
              <a:t>/streaming/</a:t>
            </a:r>
            <a:r>
              <a:rPr lang="en-US" sz="1500" dirty="0" err="1">
                <a:hlinkClick r:id="rId4"/>
              </a:rPr>
              <a:t>fault_tolerance.html</a:t>
            </a:r>
            <a:endParaRPr lang="en-US" sz="1500" dirty="0"/>
          </a:p>
          <a:p>
            <a:pPr lvl="1"/>
            <a:r>
              <a:rPr lang="en-US" sz="1500" dirty="0">
                <a:hlinkClick r:id="rId5"/>
              </a:rPr>
              <a:t>https://</a:t>
            </a:r>
            <a:r>
              <a:rPr lang="en-US" sz="1500" dirty="0" err="1">
                <a:hlinkClick r:id="rId5"/>
              </a:rPr>
              <a:t>ci.apache.org</a:t>
            </a:r>
            <a:r>
              <a:rPr lang="en-US" sz="1500" dirty="0">
                <a:hlinkClick r:id="rId5"/>
              </a:rPr>
              <a:t>/projects/</a:t>
            </a:r>
            <a:r>
              <a:rPr lang="en-US" sz="1500" dirty="0" err="1">
                <a:hlinkClick r:id="rId5"/>
              </a:rPr>
              <a:t>flink</a:t>
            </a:r>
            <a:r>
              <a:rPr lang="en-US" sz="1500" dirty="0">
                <a:hlinkClick r:id="rId5"/>
              </a:rPr>
              <a:t>/flink-docs-release-1.1/</a:t>
            </a:r>
            <a:r>
              <a:rPr lang="en-US" sz="1500" dirty="0" err="1">
                <a:hlinkClick r:id="rId5"/>
              </a:rPr>
              <a:t>apis</a:t>
            </a:r>
            <a:r>
              <a:rPr lang="en-US" sz="1500" dirty="0">
                <a:hlinkClick r:id="rId5"/>
              </a:rPr>
              <a:t>/streaming/</a:t>
            </a:r>
            <a:r>
              <a:rPr lang="en-US" sz="1500" dirty="0" err="1">
                <a:hlinkClick r:id="rId5"/>
              </a:rPr>
              <a:t>savepoints.html</a:t>
            </a:r>
            <a:endParaRPr lang="en-US" sz="1500" dirty="0" err="1"/>
          </a:p>
          <a:p>
            <a:pPr lvl="1"/>
            <a:r>
              <a:rPr lang="en-US" sz="1500" dirty="0">
                <a:hlinkClick r:id="rId6"/>
              </a:rPr>
              <a:t>https://ci.apache.org/projects/flink/flink-docs-release-1.1/apis/cli.html</a:t>
            </a:r>
            <a:endParaRPr lang="en-US" sz="1500" dirty="0"/>
          </a:p>
          <a:p>
            <a:endParaRPr lang="en-US" sz="2400" dirty="0"/>
          </a:p>
          <a:p>
            <a:r>
              <a:rPr lang="en-US" sz="2400" dirty="0"/>
              <a:t>Blog posts</a:t>
            </a:r>
          </a:p>
          <a:p>
            <a:pPr lvl="1"/>
            <a:r>
              <a:rPr lang="en-US" sz="1400" dirty="0">
                <a:hlinkClick r:id="rId7"/>
              </a:rPr>
              <a:t>http://data-</a:t>
            </a:r>
            <a:r>
              <a:rPr lang="en-US" sz="1400" dirty="0" err="1">
                <a:hlinkClick r:id="rId7"/>
              </a:rPr>
              <a:t>artisans.com</a:t>
            </a:r>
            <a:r>
              <a:rPr lang="en-US" sz="1400" dirty="0">
                <a:hlinkClick r:id="rId7"/>
              </a:rPr>
              <a:t>/how-apache-</a:t>
            </a:r>
            <a:r>
              <a:rPr lang="en-US" sz="1400" dirty="0" err="1">
                <a:hlinkClick r:id="rId7"/>
              </a:rPr>
              <a:t>flink</a:t>
            </a:r>
            <a:r>
              <a:rPr lang="en-US" sz="1400" dirty="0">
                <a:hlinkClick r:id="rId7"/>
              </a:rPr>
              <a:t>-enables-new-streaming-applications/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3080" indent="-342360">
              <a:lnSpc>
                <a:spcPct val="130000"/>
              </a:lnSpc>
              <a:buFont typeface="Wingdings" charset="2"/>
              <a:buChar char="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"Exactly once"</a:t>
            </a:r>
            <a:endParaRPr lang="en-US" sz="2400" spc="-1" dirty="0">
              <a:uFill>
                <a:solidFill>
                  <a:srgbClr val="FFFFFF"/>
                </a:solidFill>
              </a:uFill>
            </a:endParaRPr>
          </a:p>
          <a:p>
            <a:pPr marL="743670" lvl="1" indent="-342900">
              <a:lnSpc>
                <a:spcPct val="13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</a:rPr>
              <a:t>Does not mean that each event is processed exactly once</a:t>
            </a:r>
          </a:p>
          <a:p>
            <a:pPr marL="743670" lvl="1" indent="-342900">
              <a:lnSpc>
                <a:spcPct val="13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</a:rPr>
              <a:t>Means that each event affects the state of the system once</a:t>
            </a:r>
          </a:p>
          <a:p>
            <a:pPr marL="343080" indent="-342360">
              <a:lnSpc>
                <a:spcPct val="130000"/>
              </a:lnSpc>
              <a:buFont typeface="Wingdings" charset="2"/>
              <a:buChar char="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"Exactly once" requires</a:t>
            </a:r>
          </a:p>
          <a:p>
            <a:pPr marL="743670" lvl="1" indent="-342900">
              <a:lnSpc>
                <a:spcPct val="13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</a:rPr>
              <a:t>Replayable sources</a:t>
            </a:r>
          </a:p>
          <a:p>
            <a:pPr marL="743670" lvl="1" indent="-342900">
              <a:lnSpc>
                <a:spcPct val="13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</a:rPr>
              <a:t>Checkpointing of Flink's state</a:t>
            </a:r>
          </a:p>
          <a:p>
            <a:pPr marL="343080" indent="-342360">
              <a:lnSpc>
                <a:spcPct val="130000"/>
              </a:lnSpc>
              <a:buFont typeface="Wingdings" charset="2"/>
              <a:buChar char="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Additionally, "exactly once end-to-end" requires</a:t>
            </a:r>
          </a:p>
          <a:p>
            <a:pPr marL="743670" lvl="1" indent="-342900">
              <a:lnSpc>
                <a:spcPct val="13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 charset="0"/>
              </a:rPr>
              <a:t>Transactional/idempotent sinks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Data 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541589"/>
              </p:ext>
            </p:extLst>
          </p:nvPr>
        </p:nvGraphicFramePr>
        <p:xfrm>
          <a:off x="457200" y="1474788"/>
          <a:ext cx="82238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6868">
                  <a:extLst>
                    <a:ext uri="{9D8B030D-6E8A-4147-A177-3AD203B41FA5}">
                      <a16:colId xmlns="" xmlns:a16="http://schemas.microsoft.com/office/drawing/2014/main" val="3948252118"/>
                    </a:ext>
                  </a:extLst>
                </a:gridCol>
                <a:gridCol w="4456981">
                  <a:extLst>
                    <a:ext uri="{9D8B030D-6E8A-4147-A177-3AD203B41FA5}">
                      <a16:colId xmlns="" xmlns:a16="http://schemas.microsoft.com/office/drawing/2014/main" val="163978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Guarantee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507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Apache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09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Kinesis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744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most once (v 0.10) / Exactly once (v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23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Twitter Streaming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most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3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163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191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most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37676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5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Data Sinks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253586"/>
              </p:ext>
            </p:extLst>
          </p:nvPr>
        </p:nvGraphicFramePr>
        <p:xfrm>
          <a:off x="457200" y="1474788"/>
          <a:ext cx="8223849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1245">
                  <a:extLst>
                    <a:ext uri="{9D8B030D-6E8A-4147-A177-3AD203B41FA5}">
                      <a16:colId xmlns="" xmlns:a16="http://schemas.microsoft.com/office/drawing/2014/main" val="1245826456"/>
                    </a:ext>
                  </a:extLst>
                </a:gridCol>
                <a:gridCol w="4442604">
                  <a:extLst>
                    <a:ext uri="{9D8B030D-6E8A-4147-A177-3AD203B41FA5}">
                      <a16:colId xmlns="" xmlns:a16="http://schemas.microsoft.com/office/drawing/2014/main" val="398957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Guarantee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50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HDFS rolling sink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696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once only for idempotent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54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38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22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Kinesis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93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36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 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04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562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097416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1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Checkpointing in Flink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2360">
              <a:lnSpc>
                <a:spcPct val="130000"/>
              </a:lnSpc>
              <a:buFont typeface="Wingdings" charset="2"/>
              <a:buChar char="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Asynchronous Barrier Snapshotting</a:t>
            </a:r>
          </a:p>
          <a:p>
            <a:pPr marL="800820" lvl="1" indent="-342900">
              <a:lnSpc>
                <a:spcPct val="130000"/>
              </a:lnSpc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checkpoint barriers are inserted into the stream and flow through the graph along with the data</a:t>
            </a:r>
          </a:p>
          <a:p>
            <a:pPr marL="800820" lvl="1" indent="-342900">
              <a:lnSpc>
                <a:spcPct val="130000"/>
              </a:lnSpc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this avoids a "global pause" during checkpointing</a:t>
            </a:r>
          </a:p>
          <a:p>
            <a:pPr marL="343080" indent="-342360">
              <a:lnSpc>
                <a:spcPct val="130000"/>
              </a:lnSpc>
              <a:buFont typeface="Wingdings" charset="2"/>
              <a:buChar char="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Checkpoint barriers cause ...</a:t>
            </a:r>
          </a:p>
          <a:p>
            <a:pPr marL="804672" lvl="1" indent="-342900">
              <a:lnSpc>
                <a:spcPct val="130000"/>
              </a:lnSpc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replayable sources to checkpoint their offsets</a:t>
            </a:r>
          </a:p>
          <a:p>
            <a:pPr marL="804672" lvl="1" indent="-342900">
              <a:lnSpc>
                <a:spcPct val="130000"/>
              </a:lnSpc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operators to checkpoint their state</a:t>
            </a:r>
          </a:p>
          <a:p>
            <a:pPr marL="804672" lvl="1" indent="-342900">
              <a:lnSpc>
                <a:spcPct val="130000"/>
              </a:lnSpc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sinks to commit open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8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 Barriers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stream_barri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832" y="1910211"/>
            <a:ext cx="6920076" cy="25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6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Asynchronous Barrier Snapshotting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6-09-08 at 17.44.46 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" r="50425"/>
          <a:stretch/>
        </p:blipFill>
        <p:spPr>
          <a:xfrm>
            <a:off x="457200" y="1463489"/>
            <a:ext cx="6346659" cy="2338839"/>
          </a:xfrm>
          <a:prstGeom prst="rect">
            <a:avLst/>
          </a:prstGeom>
        </p:spPr>
      </p:pic>
      <p:pic>
        <p:nvPicPr>
          <p:cNvPr id="6" name="Picture 5" descr="Screen Shot 2016-09-08 at 17.44.46 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7" t="2771"/>
          <a:stretch/>
        </p:blipFill>
        <p:spPr>
          <a:xfrm>
            <a:off x="2245526" y="4062442"/>
            <a:ext cx="6441274" cy="236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Checkpointing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399918" cy="4651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Checkpointing is disabled by default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To e</a:t>
            </a:r>
            <a:r>
              <a:rPr lang="x-none" sz="2000" dirty="0"/>
              <a:t>nable checkpointing with exactly-once consistency (checkpoint every 5 seconds)</a:t>
            </a:r>
            <a:r>
              <a:rPr lang="en-US" sz="2000" dirty="0"/>
              <a:t>:</a:t>
            </a:r>
            <a:endParaRPr lang="x-none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x-none" sz="2000" dirty="0">
                <a:solidFill>
                  <a:srgbClr val="FF0000"/>
                </a:solidFill>
                <a:latin typeface="Consolas"/>
                <a:cs typeface="Consolas"/>
              </a:rPr>
              <a:t>	</a:t>
            </a:r>
            <a:r>
              <a:rPr lang="x-none" sz="1800" dirty="0">
                <a:solidFill>
                  <a:srgbClr val="FF0000"/>
                </a:solidFill>
                <a:latin typeface="Consolas"/>
                <a:cs typeface="Consolas"/>
              </a:rPr>
              <a:t>env.</a:t>
            </a:r>
            <a:r>
              <a:rPr lang="x-none" sz="1800" dirty="0" err="1">
                <a:solidFill>
                  <a:srgbClr val="FF0000"/>
                </a:solidFill>
                <a:latin typeface="Consolas"/>
                <a:cs typeface="Consolas"/>
              </a:rPr>
              <a:t>enableCheckpointing</a:t>
            </a:r>
            <a:r>
              <a:rPr lang="x-none" sz="1800" dirty="0">
                <a:latin typeface="Consolas"/>
                <a:cs typeface="Consolas"/>
              </a:rPr>
              <a:t>(5000)</a:t>
            </a:r>
            <a:endParaRPr lang="x-none" sz="2000" dirty="0">
              <a:latin typeface="Consolas"/>
              <a:cs typeface="Consolas"/>
            </a:endParaRPr>
          </a:p>
          <a:p>
            <a:pPr>
              <a:spcBef>
                <a:spcPts val="2000"/>
              </a:spcBef>
            </a:pPr>
            <a:r>
              <a:rPr lang="en-US" sz="2000" dirty="0"/>
              <a:t>To c</a:t>
            </a:r>
            <a:r>
              <a:rPr lang="x-none" sz="2000" dirty="0"/>
              <a:t>onfigure at-least-once consistency (for lower latency)</a:t>
            </a:r>
            <a:r>
              <a:rPr lang="en-US" sz="2000" dirty="0"/>
              <a:t>:</a:t>
            </a:r>
            <a:endParaRPr lang="x-none" sz="2000" dirty="0">
              <a:latin typeface="Consolas"/>
              <a:cs typeface="Consolas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x-none" sz="2000" spc="-1" dirty="0"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	</a:t>
            </a:r>
            <a:r>
              <a:rPr lang="x-none" sz="1800" spc="-1" dirty="0"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env.getCheckpointConfig()</a:t>
            </a:r>
          </a:p>
          <a:p>
            <a:pPr marL="400770" lvl="1" indent="0">
              <a:lnSpc>
                <a:spcPct val="130000"/>
              </a:lnSpc>
              <a:buNone/>
            </a:pPr>
            <a:r>
              <a:rPr lang="x-none" sz="1800" spc="-1" dirty="0"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  .setCheckpointingMode</a:t>
            </a:r>
            <a:r>
              <a:rPr lang="x-none" sz="1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(CheckpointingMode.</a:t>
            </a:r>
            <a:r>
              <a:rPr lang="x-none" sz="1800" i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AT_LEAST_ONCE</a:t>
            </a:r>
            <a:r>
              <a:rPr lang="x-none" sz="1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);</a:t>
            </a:r>
            <a:endParaRPr lang="en-US" sz="2000" dirty="0"/>
          </a:p>
          <a:p>
            <a:pPr>
              <a:spcBef>
                <a:spcPts val="2000"/>
              </a:spcBef>
            </a:pPr>
            <a:r>
              <a:rPr lang="x-none" sz="2000" dirty="0"/>
              <a:t>Setting the interval to a few seconds should be good for most applications</a:t>
            </a:r>
            <a:endParaRPr lang="en-US" sz="2000" dirty="0"/>
          </a:p>
          <a:p>
            <a:pPr>
              <a:spcBef>
                <a:spcPts val="2000"/>
              </a:spcBef>
            </a:pPr>
            <a:r>
              <a:rPr lang="en-US" sz="2000" dirty="0"/>
              <a:t>Flink will roll back to the most recently checkpointed state in case of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75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12065</TotalTime>
  <Words>1049</Words>
  <Application>Microsoft Macintosh PowerPoint</Application>
  <PresentationFormat>On-screen Show (4:3)</PresentationFormat>
  <Paragraphs>223</Paragraphs>
  <Slides>23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PowerPoint Presentation</vt:lpstr>
      <vt:lpstr>Fault Tolerance and  Checkpointing</vt:lpstr>
      <vt:lpstr>Fault Tolerance</vt:lpstr>
      <vt:lpstr>Guarantees of Data Sources</vt:lpstr>
      <vt:lpstr>Guarantees of Data Sinks</vt:lpstr>
      <vt:lpstr>Checkpointing in Flink</vt:lpstr>
      <vt:lpstr>Checkpoint Barriers</vt:lpstr>
      <vt:lpstr>Asynchronous Barrier Snapshotting</vt:lpstr>
      <vt:lpstr>Enabling Checkpointing</vt:lpstr>
      <vt:lpstr>Restart Strategies</vt:lpstr>
      <vt:lpstr>Fault-Tolerance and  Operator State </vt:lpstr>
      <vt:lpstr>Stateful Functions</vt:lpstr>
      <vt:lpstr>Using Local State</vt:lpstr>
      <vt:lpstr>Using Key-Partitioned State</vt:lpstr>
      <vt:lpstr>State Backends</vt:lpstr>
      <vt:lpstr>State in Flink</vt:lpstr>
      <vt:lpstr>State Backends</vt:lpstr>
      <vt:lpstr>Configuration</vt:lpstr>
      <vt:lpstr>Savepoints</vt:lpstr>
      <vt:lpstr>Savepoints</vt:lpstr>
      <vt:lpstr>Configuration for Savepoints</vt:lpstr>
      <vt:lpstr>When your Application Changes</vt:lpstr>
      <vt:lpstr>References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Lynn Anderson</cp:lastModifiedBy>
  <cp:revision>766</cp:revision>
  <dcterms:created xsi:type="dcterms:W3CDTF">2015-01-22T00:00:06Z</dcterms:created>
  <dcterms:modified xsi:type="dcterms:W3CDTF">2016-09-09T12:57:42Z</dcterms:modified>
</cp:coreProperties>
</file>