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96" r:id="rId2"/>
    <p:sldId id="380" r:id="rId3"/>
    <p:sldId id="314" r:id="rId4"/>
    <p:sldId id="390" r:id="rId5"/>
    <p:sldId id="389" r:id="rId6"/>
    <p:sldId id="384" r:id="rId7"/>
    <p:sldId id="315" r:id="rId8"/>
    <p:sldId id="320" r:id="rId9"/>
    <p:sldId id="374" r:id="rId10"/>
    <p:sldId id="325" r:id="rId11"/>
    <p:sldId id="327" r:id="rId12"/>
    <p:sldId id="412" r:id="rId13"/>
    <p:sldId id="435" r:id="rId14"/>
    <p:sldId id="434" r:id="rId15"/>
    <p:sldId id="433" r:id="rId16"/>
    <p:sldId id="432" r:id="rId17"/>
    <p:sldId id="326" r:id="rId18"/>
    <p:sldId id="427" r:id="rId19"/>
    <p:sldId id="431" r:id="rId20"/>
    <p:sldId id="430" r:id="rId21"/>
    <p:sldId id="429" r:id="rId22"/>
    <p:sldId id="428" r:id="rId23"/>
    <p:sldId id="388" r:id="rId24"/>
    <p:sldId id="394" r:id="rId25"/>
    <p:sldId id="375" r:id="rId26"/>
    <p:sldId id="312" r:id="rId27"/>
    <p:sldId id="381" r:id="rId28"/>
    <p:sldId id="385" r:id="rId29"/>
    <p:sldId id="386" r:id="rId30"/>
    <p:sldId id="393" r:id="rId31"/>
    <p:sldId id="395" r:id="rId32"/>
    <p:sldId id="410" r:id="rId33"/>
    <p:sldId id="411" r:id="rId34"/>
    <p:sldId id="3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3B4"/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event_timestamps_watermarks.html" TargetMode="External"/><Relationship Id="rId4" Type="http://schemas.openxmlformats.org/officeDocument/2006/relationships/hyperlink" Target="https://ci.apache.org/projects/flink/flink-docs-release-1.1/apis/streaming/windows.html" TargetMode="External"/><Relationship Id="rId5" Type="http://schemas.openxmlformats.org/officeDocument/2006/relationships/hyperlink" Target="http://flink.apache.org/news/2015/12/04/Introducing-windows.html" TargetMode="External"/><Relationship Id="rId6" Type="http://schemas.openxmlformats.org/officeDocument/2006/relationships/hyperlink" Target="http://data-artisans.com/how-apache-flink-enables-new-streaming-applications-part-1/" TargetMode="External"/><Relationship Id="rId7" Type="http://schemas.openxmlformats.org/officeDocument/2006/relationships/hyperlink" Target="https://www.mapr.com/blog/essential-guide-streaming-first-processing-apache-flink" TargetMode="External"/><Relationship Id="rId8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event_tim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267034" y="1148961"/>
            <a:ext cx="6609932" cy="116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&amp; Windows </a:t>
            </a:r>
            <a:endParaRPr lang="en-US" sz="36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147280" y="5475914"/>
            <a:ext cx="2648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5.09.2016</a:t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18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Aggregations on Windowed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(name, age) of passengers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passengers</a:t>
            </a:r>
            <a:br>
              <a:rPr lang="en-US" sz="1800" dirty="0">
                <a:latin typeface="Consolas"/>
                <a:cs typeface="Calibri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group by second field (age)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	.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alibri"/>
              </a:rPr>
              <a:t>keyBy</a:t>
            </a:r>
            <a:r>
              <a:rPr lang="en-US" sz="1800" dirty="0">
                <a:latin typeface="Consolas"/>
                <a:cs typeface="Calibri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windows that are 1 minute long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.</a:t>
            </a:r>
            <a:r>
              <a:rPr lang="en-US" sz="1800" dirty="0" err="1">
                <a:latin typeface="Consolas"/>
                <a:cs typeface="Calibri"/>
              </a:rPr>
              <a:t>timeWindow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(Time.minutes(1))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apply a custom window function on window data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.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(new 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alibri"/>
              </a:rPr>
              <a:t>CountByAge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());</a:t>
            </a:r>
            <a:endParaRPr lang="en-US" sz="18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Aggregation with a </a:t>
            </a:r>
            <a:r>
              <a:rPr lang="x-none" sz="3600" dirty="0" err="1"/>
              <a:t>WindowFunction</a:t>
            </a:r>
            <a:endParaRPr lang="en-US" sz="3600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49860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solidFill>
                  <a:srgbClr val="000080"/>
                </a:solidFill>
                <a:latin typeface="Consolas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CountByAge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implements </a:t>
            </a:r>
            <a:r>
              <a:rPr lang="en-US" sz="1500" dirty="0" err="1">
                <a:solidFill>
                  <a:srgbClr val="FF0000"/>
                </a:solidFill>
                <a:latin typeface="Consolas"/>
              </a:rPr>
              <a:t>WindowFunction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&lt;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Tuple2&lt;String, Integer&gt;, 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// input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Tuple3&lt;Integer, Long, Integer&gt;, 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// output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Tuple, 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// key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TimeWindow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// window type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Consolas"/>
              </a:rPr>
            </a:br>
            <a:r>
              <a:rPr lang="en-US" sz="15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Consolas"/>
              </a:rPr>
              <a:t>apply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Tuple key, 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TimeWindow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window, 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&lt;Tuple2&lt;String, Integer&gt;&gt; persons,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Collector&lt;Tuple3&lt;Integer, Long, Integer&gt;&gt; out)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age = ((Tuple1&lt;Integer&gt;)key).f0;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(Tuple2&lt;String, Integer&gt; p : persons)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Consolas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Tuple3&lt;&gt;(age,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window.getEnd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4" y="2845776"/>
            <a:ext cx="767198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13930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3" y="2845776"/>
            <a:ext cx="2000997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7885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3262789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709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4510585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2263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3727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4510585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2263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6098558" y="3235685"/>
            <a:ext cx="570954" cy="326225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8648" y="3125001"/>
            <a:ext cx="535997" cy="54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7030" y="312055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4512" y="3101967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994" y="3116117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0515" y="36681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window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1085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Operations on Windowed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sz="2400" dirty="0">
                <a:latin typeface="Consolas"/>
                <a:cs typeface="Consolas"/>
              </a:rPr>
              <a:t>reduce(</a:t>
            </a:r>
            <a:r>
              <a:rPr lang="x-none" sz="2400" dirty="0" err="1">
                <a:latin typeface="Consolas"/>
                <a:cs typeface="Consolas"/>
              </a:rPr>
              <a:t>reduceFunction</a:t>
            </a:r>
            <a:r>
              <a:rPr lang="x-none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x-none" dirty="0"/>
              <a:t>Apply a functional reduce function to the window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x-none" sz="2400" dirty="0">
                <a:latin typeface="Consolas"/>
                <a:cs typeface="Consolas"/>
              </a:rPr>
              <a:t>fold(initialVal, </a:t>
            </a:r>
            <a:r>
              <a:rPr lang="x-none" sz="2400" dirty="0" err="1">
                <a:latin typeface="Consolas"/>
                <a:cs typeface="Consolas"/>
              </a:rPr>
              <a:t>foldFunction</a:t>
            </a:r>
            <a:r>
              <a:rPr lang="x-none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x-none" dirty="0"/>
              <a:t>Apply a functional fold function with a specified initial value to the window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x-none" dirty="0"/>
              <a:t>Aggregation functions</a:t>
            </a:r>
          </a:p>
          <a:p>
            <a:pPr lvl="1"/>
            <a:r>
              <a:rPr lang="x-none" sz="2400" dirty="0">
                <a:latin typeface="Consolas"/>
                <a:cs typeface="Consolas"/>
              </a:rPr>
              <a:t>sum()</a:t>
            </a:r>
            <a:r>
              <a:rPr lang="x-none" dirty="0"/>
              <a:t>, </a:t>
            </a:r>
            <a:r>
              <a:rPr lang="x-none" sz="2400" dirty="0">
                <a:latin typeface="Consolas"/>
                <a:cs typeface="Consolas"/>
              </a:rPr>
              <a:t>min()</a:t>
            </a:r>
            <a:r>
              <a:rPr lang="x-none" dirty="0"/>
              <a:t>, </a:t>
            </a:r>
            <a:r>
              <a:rPr lang="x-none" sz="2400" dirty="0">
                <a:latin typeface="Consolas"/>
                <a:cs typeface="Consolas"/>
              </a:rPr>
              <a:t>max()</a:t>
            </a:r>
            <a:r>
              <a:rPr lang="x-none" dirty="0"/>
              <a:t>, and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9915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2919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and Aggregates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7300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4394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4162569" y="3408505"/>
            <a:ext cx="570954" cy="326225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42659" y="3285249"/>
            <a:ext cx="535997" cy="54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526" y="384097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window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0165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Incremental Window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10096"/>
            <a:ext cx="8793989" cy="52403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DataStream&lt;Tuple2&lt;String, Integer&gt;&gt; passengers =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passengers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 err="1">
                <a:latin typeface="Consolas"/>
                <a:cs typeface="Consolas"/>
              </a:rPr>
              <a:t>keyBy</a:t>
            </a:r>
            <a:r>
              <a:rPr lang="en-US" sz="1100" dirty="0">
                <a:latin typeface="Consolas"/>
                <a:cs typeface="Consolas"/>
              </a:rPr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.timeWindow(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Time.minutes(1), Time.seconds(10)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apply</a:t>
            </a:r>
            <a:r>
              <a:rPr lang="en-US" sz="1100" dirty="0">
                <a:latin typeface="Consolas"/>
                <a:cs typeface="Consolas"/>
              </a:rPr>
              <a:t>(new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,Integer&gt;(0, 0L, 0),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new MyFoldFunction(), new MyWindowFunction()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private static class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MyFoldFunction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implements FoldFunction&lt;Tuple2&lt;String, Integer&gt;,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,Integer&gt;&gt;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public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 fold(Tuple3&lt;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 acc, Tuple2&lt;String, Integer&gt; 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Integer count = acc.getField(2);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acc.setField(2, count + 1);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return acc;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private static class 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MyWindowFunction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implements WindowFunction&lt;Tuple3&lt;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,Integer&gt;,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,Integer&gt;, Integer, TimeWindow&gt;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public void apply(Integer age_key,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</a:t>
            </a:r>
            <a:r>
              <a:rPr lang="en-US" sz="1100" dirty="0" err="1">
                <a:latin typeface="Consolas"/>
                <a:cs typeface="Consolas"/>
              </a:rPr>
              <a:t>TimeWindow</a:t>
            </a:r>
            <a:r>
              <a:rPr lang="en-US" sz="1100" dirty="0">
                <a:latin typeface="Consolas"/>
                <a:cs typeface="Consolas"/>
              </a:rPr>
              <a:t> window,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Iterable&lt;Tuple3&lt;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,Integer&gt;&gt; counts,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Collector&lt;Tuple3&lt;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,Integer&gt;&gt; out)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Integer count = counts.iterator().next().getField(2);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out.collect(new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,Integer&gt;(age_key, window.getEnd(), count));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9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Incremental Window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10096"/>
            <a:ext cx="8793990" cy="524038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DataStream&lt;Tuple2&lt;String, Integer&gt;&gt; passengers =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passengers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.keyBy(1)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.timeWindow(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Time.minutes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(1),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Time.seconds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(10)</a:t>
            </a:r>
            <a:r>
              <a:rPr lang="en-US" sz="110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.apply(new 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(0, 0L, 0), new MyFoldFunction(), new MyWindowFunction())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private static class MyFoldFunction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implements FoldFunction&lt;Tuple2&lt;String, Integer&gt;, 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&gt;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public Tuple3&lt;Integer,Long,Integer&gt; fold(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 </a:t>
            </a:r>
            <a:r>
              <a:rPr lang="en-US" sz="1100">
                <a:latin typeface="Consolas"/>
                <a:cs typeface="Consolas"/>
              </a:rPr>
              <a:t>acc, Tuple2&lt;String, Integer&gt; 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Integer count = acc.getField(2);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acc.setField(2, count + 1);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return acc;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private static class MyWindowFunction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implements WindowFunction&lt;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, 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, Integer, TimeWindow&gt;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public void apply(Integer age_key,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              TimeWindow window,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              Iterable&lt;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&gt; counts,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                Collector&lt;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&gt; out)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Integer count = counts.iterator().next().getField(2);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  out.collect(new </a:t>
            </a:r>
            <a:r>
              <a:rPr lang="en-US" sz="1100">
                <a:solidFill>
                  <a:srgbClr val="FF0000"/>
                </a:solidFill>
                <a:latin typeface="Consolas"/>
                <a:cs typeface="Consolas"/>
              </a:rPr>
              <a:t>Tuple3&lt;Integer,Long,Integer&gt;</a:t>
            </a:r>
            <a:r>
              <a:rPr lang="en-US" sz="1100">
                <a:latin typeface="Consolas"/>
                <a:cs typeface="Consolas"/>
              </a:rPr>
              <a:t>(age_key, window.getEnd(), count));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Custom window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x-none" sz="2800" dirty="0"/>
              <a:t>The DataStream API allows you to define very custom window logic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x-none" sz="2800" dirty="0" err="1"/>
              <a:t>GlobalWindows</a:t>
            </a:r>
          </a:p>
          <a:p>
            <a:pPr lvl="1"/>
            <a:r>
              <a:rPr lang="x-none" sz="2400" dirty="0"/>
              <a:t>a flexible, low-level window assignment scheme that can be used to implement custom windowing behaviors</a:t>
            </a:r>
          </a:p>
          <a:p>
            <a:pPr lvl="1"/>
            <a:r>
              <a:rPr lang="x-none" sz="2400" dirty="0"/>
              <a:t>only useful if you explicitly specify triggering, otherwise nothing will happen</a:t>
            </a:r>
            <a:endParaRPr lang="x-none" dirty="0"/>
          </a:p>
          <a:p>
            <a:pPr lvl="1"/>
            <a:endParaRPr lang="en-US" dirty="0"/>
          </a:p>
          <a:p>
            <a:r>
              <a:rPr lang="x-none" sz="2800" dirty="0"/>
              <a:t>Trigger </a:t>
            </a:r>
          </a:p>
          <a:p>
            <a:pPr lvl="1"/>
            <a:r>
              <a:rPr lang="x-none" sz="2400" dirty="0"/>
              <a:t>defines when to evaluate a window</a:t>
            </a:r>
          </a:p>
          <a:p>
            <a:pPr lvl="1"/>
            <a:r>
              <a:rPr lang="x-none" sz="2400" dirty="0"/>
              <a:t>whether to purge the window or not</a:t>
            </a:r>
          </a:p>
          <a:p>
            <a:pPr lvl="1"/>
            <a:endParaRPr lang="en-US" dirty="0"/>
          </a:p>
          <a:p>
            <a:r>
              <a:rPr lang="x-none" i="1" dirty="0"/>
              <a:t>Careful!</a:t>
            </a:r>
            <a:r>
              <a:rPr lang="x-none" dirty="0"/>
              <a:t> This part of the API requires a good understanding of the windowing mechanism!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 Explicitly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141"/>
          <p:cNvGrpSpPr/>
          <p:nvPr/>
        </p:nvGrpSpPr>
        <p:grpSpPr>
          <a:xfrm>
            <a:off x="1380695" y="2136610"/>
            <a:ext cx="6392090" cy="3136719"/>
            <a:chOff x="342288" y="1161297"/>
            <a:chExt cx="4726118" cy="2319196"/>
          </a:xfrm>
        </p:grpSpPr>
        <p:sp>
          <p:nvSpPr>
            <p:cNvPr id="6" name="Flussdiagramm: Datenträger mit direktem Zugriff 72"/>
            <p:cNvSpPr/>
            <p:nvPr/>
          </p:nvSpPr>
          <p:spPr>
            <a:xfrm>
              <a:off x="1837610" y="1697212"/>
              <a:ext cx="589548" cy="180474"/>
            </a:xfrm>
            <a:prstGeom prst="flowChartMagneticDrum">
              <a:avLst/>
            </a:prstGeom>
            <a:solidFill>
              <a:srgbClr val="FFC000">
                <a:lumMod val="60000"/>
                <a:lumOff val="4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Flussdiagramm: Datenträger mit direktem Zugriff 73"/>
            <p:cNvSpPr/>
            <p:nvPr/>
          </p:nvSpPr>
          <p:spPr>
            <a:xfrm>
              <a:off x="1837610" y="2434547"/>
              <a:ext cx="589548" cy="180474"/>
            </a:xfrm>
            <a:prstGeom prst="flowChartMagneticDrum">
              <a:avLst/>
            </a:prstGeom>
            <a:solidFill>
              <a:srgbClr val="FFC000">
                <a:lumMod val="60000"/>
                <a:lumOff val="4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" name="Gruppieren 74"/>
            <p:cNvGrpSpPr/>
            <p:nvPr/>
          </p:nvGrpSpPr>
          <p:grpSpPr>
            <a:xfrm>
              <a:off x="626473" y="2225791"/>
              <a:ext cx="447826" cy="625743"/>
              <a:chOff x="1584237" y="2799013"/>
              <a:chExt cx="447826" cy="625743"/>
            </a:xfrm>
          </p:grpSpPr>
          <p:sp>
            <p:nvSpPr>
              <p:cNvPr id="59" name="Ellipse 75"/>
              <p:cNvSpPr/>
              <p:nvPr/>
            </p:nvSpPr>
            <p:spPr>
              <a:xfrm>
                <a:off x="1776870" y="2915027"/>
                <a:ext cx="72232" cy="7223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Gerader Verbinder 76"/>
              <p:cNvCxnSpPr>
                <a:stCxn id="59" idx="4"/>
              </p:cNvCxnSpPr>
              <p:nvPr/>
            </p:nvCxnSpPr>
            <p:spPr>
              <a:xfrm>
                <a:off x="1812986" y="2987259"/>
                <a:ext cx="0" cy="11074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Gerader Verbinder 77"/>
              <p:cNvCxnSpPr/>
              <p:nvPr/>
            </p:nvCxnSpPr>
            <p:spPr>
              <a:xfrm flipH="1">
                <a:off x="1673225" y="3077620"/>
                <a:ext cx="139761" cy="34713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Gerader Verbinder 78"/>
              <p:cNvCxnSpPr/>
              <p:nvPr/>
            </p:nvCxnSpPr>
            <p:spPr>
              <a:xfrm>
                <a:off x="1812986" y="3077620"/>
                <a:ext cx="139761" cy="34713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Gerader Verbinder 79"/>
              <p:cNvCxnSpPr/>
              <p:nvPr/>
            </p:nvCxnSpPr>
            <p:spPr>
              <a:xfrm>
                <a:off x="1757363" y="3206750"/>
                <a:ext cx="10715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Gerader Verbinder 80"/>
              <p:cNvCxnSpPr/>
              <p:nvPr/>
            </p:nvCxnSpPr>
            <p:spPr>
              <a:xfrm>
                <a:off x="1738313" y="3273425"/>
                <a:ext cx="1524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Gerader Verbinder 81"/>
              <p:cNvCxnSpPr/>
              <p:nvPr/>
            </p:nvCxnSpPr>
            <p:spPr>
              <a:xfrm>
                <a:off x="1714500" y="3330575"/>
                <a:ext cx="195263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Gerader Verbinder 82"/>
              <p:cNvCxnSpPr/>
              <p:nvPr/>
            </p:nvCxnSpPr>
            <p:spPr>
              <a:xfrm>
                <a:off x="1690688" y="3387725"/>
                <a:ext cx="250031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67" name="Gruppieren 83"/>
              <p:cNvGrpSpPr/>
              <p:nvPr/>
            </p:nvGrpSpPr>
            <p:grpSpPr>
              <a:xfrm>
                <a:off x="1637566" y="2803818"/>
                <a:ext cx="394497" cy="278607"/>
                <a:chOff x="1637566" y="2803818"/>
                <a:chExt cx="394497" cy="278607"/>
              </a:xfrm>
            </p:grpSpPr>
            <p:sp>
              <p:nvSpPr>
                <p:cNvPr id="72" name="Bogen 88"/>
                <p:cNvSpPr/>
                <p:nvPr/>
              </p:nvSpPr>
              <p:spPr>
                <a:xfrm rot="2621956">
                  <a:off x="163756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Bogen 89"/>
                <p:cNvSpPr/>
                <p:nvPr/>
              </p:nvSpPr>
              <p:spPr>
                <a:xfrm rot="2621956">
                  <a:off x="1695511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Bogen 90"/>
                <p:cNvSpPr/>
                <p:nvPr/>
              </p:nvSpPr>
              <p:spPr>
                <a:xfrm rot="2621956">
                  <a:off x="175345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uppieren 84"/>
              <p:cNvGrpSpPr/>
              <p:nvPr/>
            </p:nvGrpSpPr>
            <p:grpSpPr>
              <a:xfrm rot="10800000">
                <a:off x="1584237" y="2799013"/>
                <a:ext cx="394497" cy="278607"/>
                <a:chOff x="1637566" y="2803818"/>
                <a:chExt cx="394497" cy="278607"/>
              </a:xfrm>
            </p:grpSpPr>
            <p:sp>
              <p:nvSpPr>
                <p:cNvPr id="69" name="Bogen 85"/>
                <p:cNvSpPr/>
                <p:nvPr/>
              </p:nvSpPr>
              <p:spPr>
                <a:xfrm rot="2621956">
                  <a:off x="163756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Bogen 86"/>
                <p:cNvSpPr/>
                <p:nvPr/>
              </p:nvSpPr>
              <p:spPr>
                <a:xfrm rot="2621956">
                  <a:off x="1695511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Bogen 87"/>
                <p:cNvSpPr/>
                <p:nvPr/>
              </p:nvSpPr>
              <p:spPr>
                <a:xfrm rot="2621956">
                  <a:off x="175345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" name="Gruppieren 91"/>
            <p:cNvGrpSpPr/>
            <p:nvPr/>
          </p:nvGrpSpPr>
          <p:grpSpPr>
            <a:xfrm>
              <a:off x="672703" y="1519147"/>
              <a:ext cx="360948" cy="529389"/>
              <a:chOff x="2063416" y="2412332"/>
              <a:chExt cx="360948" cy="529389"/>
            </a:xfrm>
          </p:grpSpPr>
          <p:sp>
            <p:nvSpPr>
              <p:cNvPr id="54" name="Abgerundetes Rechteck 92"/>
              <p:cNvSpPr/>
              <p:nvPr/>
            </p:nvSpPr>
            <p:spPr>
              <a:xfrm>
                <a:off x="2063416" y="2412332"/>
                <a:ext cx="360948" cy="529389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hteck 93"/>
              <p:cNvSpPr/>
              <p:nvPr/>
            </p:nvSpPr>
            <p:spPr>
              <a:xfrm>
                <a:off x="2105026" y="2478505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hteck 94"/>
              <p:cNvSpPr/>
              <p:nvPr/>
            </p:nvSpPr>
            <p:spPr>
              <a:xfrm>
                <a:off x="2105026" y="2544678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hteck 95"/>
              <p:cNvSpPr/>
              <p:nvPr/>
            </p:nvSpPr>
            <p:spPr>
              <a:xfrm>
                <a:off x="2105026" y="2610851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hteck 96"/>
              <p:cNvSpPr/>
              <p:nvPr/>
            </p:nvSpPr>
            <p:spPr>
              <a:xfrm>
                <a:off x="2105026" y="2677024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feld 97"/>
            <p:cNvSpPr txBox="1"/>
            <p:nvPr/>
          </p:nvSpPr>
          <p:spPr>
            <a:xfrm>
              <a:off x="342288" y="1230547"/>
              <a:ext cx="1005487" cy="2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Producer</a:t>
              </a:r>
            </a:p>
          </p:txBody>
        </p:sp>
        <p:sp>
          <p:nvSpPr>
            <p:cNvPr id="11" name="Textfeld 98"/>
            <p:cNvSpPr txBox="1"/>
            <p:nvPr/>
          </p:nvSpPr>
          <p:spPr>
            <a:xfrm>
              <a:off x="1584334" y="1230547"/>
              <a:ext cx="1036113" cy="2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Message Queue</a:t>
              </a:r>
            </a:p>
          </p:txBody>
        </p:sp>
        <p:sp>
          <p:nvSpPr>
            <p:cNvPr id="12" name="Ellipse 99"/>
            <p:cNvSpPr/>
            <p:nvPr/>
          </p:nvSpPr>
          <p:spPr>
            <a:xfrm>
              <a:off x="3194944" y="1613750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feld 100"/>
            <p:cNvSpPr txBox="1"/>
            <p:nvPr/>
          </p:nvSpPr>
          <p:spPr>
            <a:xfrm>
              <a:off x="2936502" y="1161297"/>
              <a:ext cx="841738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Flink</a:t>
              </a:r>
              <a:b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Source</a:t>
              </a:r>
            </a:p>
          </p:txBody>
        </p:sp>
        <p:sp>
          <p:nvSpPr>
            <p:cNvPr id="14" name="Textfeld 101"/>
            <p:cNvSpPr txBox="1"/>
            <p:nvPr/>
          </p:nvSpPr>
          <p:spPr>
            <a:xfrm>
              <a:off x="3791420" y="1161297"/>
              <a:ext cx="1132493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Flink</a:t>
              </a:r>
              <a:b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 Operator</a:t>
              </a:r>
            </a:p>
          </p:txBody>
        </p:sp>
        <p:sp>
          <p:nvSpPr>
            <p:cNvPr id="15" name="Ellipse 102"/>
            <p:cNvSpPr/>
            <p:nvPr/>
          </p:nvSpPr>
          <p:spPr>
            <a:xfrm>
              <a:off x="3194944" y="2365094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Ellipse 103"/>
            <p:cNvSpPr/>
            <p:nvPr/>
          </p:nvSpPr>
          <p:spPr>
            <a:xfrm>
              <a:off x="4154950" y="1613750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Ellipse 104"/>
            <p:cNvSpPr/>
            <p:nvPr/>
          </p:nvSpPr>
          <p:spPr>
            <a:xfrm>
              <a:off x="4154950" y="2365094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unde Klammer rechts 105"/>
            <p:cNvSpPr/>
            <p:nvPr/>
          </p:nvSpPr>
          <p:spPr>
            <a:xfrm>
              <a:off x="4392110" y="172402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unde Klammer rechts 106"/>
            <p:cNvSpPr/>
            <p:nvPr/>
          </p:nvSpPr>
          <p:spPr>
            <a:xfrm flipH="1">
              <a:off x="4207641" y="172402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unde Klammer rechts 107"/>
            <p:cNvSpPr/>
            <p:nvPr/>
          </p:nvSpPr>
          <p:spPr>
            <a:xfrm>
              <a:off x="4392110" y="247967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unde Klammer rechts 108"/>
            <p:cNvSpPr/>
            <p:nvPr/>
          </p:nvSpPr>
          <p:spPr>
            <a:xfrm flipH="1">
              <a:off x="4207641" y="247967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Pfeil nach rechts 109"/>
            <p:cNvSpPr/>
            <p:nvPr/>
          </p:nvSpPr>
          <p:spPr>
            <a:xfrm>
              <a:off x="3287416" y="1690207"/>
              <a:ext cx="152400" cy="171065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Pfeil nach rechts 110"/>
            <p:cNvSpPr/>
            <p:nvPr/>
          </p:nvSpPr>
          <p:spPr>
            <a:xfrm>
              <a:off x="3287416" y="2442727"/>
              <a:ext cx="152400" cy="171065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Gerade Verbindung mit Pfeil 111"/>
            <p:cNvCxnSpPr/>
            <p:nvPr/>
          </p:nvCxnSpPr>
          <p:spPr>
            <a:xfrm>
              <a:off x="1193800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Gerade Verbindung mit Pfeil 112"/>
            <p:cNvCxnSpPr/>
            <p:nvPr/>
          </p:nvCxnSpPr>
          <p:spPr>
            <a:xfrm>
              <a:off x="1193800" y="2525954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Gerade Verbindung mit Pfeil 113"/>
            <p:cNvCxnSpPr/>
            <p:nvPr/>
          </p:nvCxnSpPr>
          <p:spPr>
            <a:xfrm flipV="1">
              <a:off x="1193800" y="1938603"/>
              <a:ext cx="542925" cy="50412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Gerade Verbindung mit Pfeil 114"/>
            <p:cNvCxnSpPr/>
            <p:nvPr/>
          </p:nvCxnSpPr>
          <p:spPr>
            <a:xfrm>
              <a:off x="2562225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Gerade Verbindung mit Pfeil 115"/>
            <p:cNvCxnSpPr/>
            <p:nvPr/>
          </p:nvCxnSpPr>
          <p:spPr>
            <a:xfrm>
              <a:off x="2562225" y="2531390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9" name="Textfeld 116"/>
            <p:cNvSpPr txBox="1"/>
            <p:nvPr/>
          </p:nvSpPr>
          <p:spPr>
            <a:xfrm>
              <a:off x="1837437" y="1707384"/>
              <a:ext cx="560842" cy="15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partition  1</a:t>
              </a:r>
            </a:p>
          </p:txBody>
        </p:sp>
        <p:sp>
          <p:nvSpPr>
            <p:cNvPr id="30" name="Textfeld 117"/>
            <p:cNvSpPr txBox="1"/>
            <p:nvPr/>
          </p:nvSpPr>
          <p:spPr>
            <a:xfrm>
              <a:off x="1837437" y="2454446"/>
              <a:ext cx="560842" cy="15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partition  2</a:t>
              </a:r>
            </a:p>
          </p:txBody>
        </p:sp>
        <p:cxnSp>
          <p:nvCxnSpPr>
            <p:cNvPr id="31" name="Gerade Verbindung mit Pfeil 118"/>
            <p:cNvCxnSpPr/>
            <p:nvPr/>
          </p:nvCxnSpPr>
          <p:spPr>
            <a:xfrm>
              <a:off x="3581400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2" name="Gerade Verbindung mit Pfeil 119"/>
            <p:cNvCxnSpPr/>
            <p:nvPr/>
          </p:nvCxnSpPr>
          <p:spPr>
            <a:xfrm>
              <a:off x="3581400" y="2531390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Gerade Verbindung mit Pfeil 120"/>
            <p:cNvCxnSpPr/>
            <p:nvPr/>
          </p:nvCxnSpPr>
          <p:spPr>
            <a:xfrm>
              <a:off x="3581400" y="1809319"/>
              <a:ext cx="573550" cy="60471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4" name="Gerade Verbindung mit Pfeil 121"/>
            <p:cNvCxnSpPr/>
            <p:nvPr/>
          </p:nvCxnSpPr>
          <p:spPr>
            <a:xfrm flipV="1">
              <a:off x="3581400" y="1938603"/>
              <a:ext cx="542925" cy="5657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grpSp>
          <p:nvGrpSpPr>
            <p:cNvPr id="35" name="Gruppieren 122"/>
            <p:cNvGrpSpPr/>
            <p:nvPr/>
          </p:nvGrpSpPr>
          <p:grpSpPr>
            <a:xfrm>
              <a:off x="412309" y="2986087"/>
              <a:ext cx="184653" cy="184653"/>
              <a:chOff x="855222" y="3536950"/>
              <a:chExt cx="276728" cy="276728"/>
            </a:xfrm>
          </p:grpSpPr>
          <p:sp>
            <p:nvSpPr>
              <p:cNvPr id="51" name="Ellipse 123"/>
              <p:cNvSpPr/>
              <p:nvPr/>
            </p:nvSpPr>
            <p:spPr>
              <a:xfrm>
                <a:off x="855222" y="3536950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2" name="Gerader Verbinder 124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Gerader Verbinder 125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" name="Gruppieren 126"/>
            <p:cNvGrpSpPr/>
            <p:nvPr/>
          </p:nvGrpSpPr>
          <p:grpSpPr>
            <a:xfrm>
              <a:off x="4240819" y="2986087"/>
              <a:ext cx="184653" cy="184653"/>
              <a:chOff x="855222" y="3536950"/>
              <a:chExt cx="276728" cy="276728"/>
            </a:xfrm>
          </p:grpSpPr>
          <p:sp>
            <p:nvSpPr>
              <p:cNvPr id="48" name="Ellipse 127"/>
              <p:cNvSpPr/>
              <p:nvPr/>
            </p:nvSpPr>
            <p:spPr>
              <a:xfrm>
                <a:off x="855222" y="3536950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" name="Gerader Verbinder 128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Gerader Verbinder 129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Gruppieren 130"/>
            <p:cNvGrpSpPr/>
            <p:nvPr/>
          </p:nvGrpSpPr>
          <p:grpSpPr>
            <a:xfrm>
              <a:off x="3020610" y="2986084"/>
              <a:ext cx="184653" cy="184653"/>
              <a:chOff x="855222" y="3536945"/>
              <a:chExt cx="276728" cy="276728"/>
            </a:xfrm>
          </p:grpSpPr>
          <p:sp>
            <p:nvSpPr>
              <p:cNvPr id="45" name="Ellipse 131"/>
              <p:cNvSpPr/>
              <p:nvPr/>
            </p:nvSpPr>
            <p:spPr>
              <a:xfrm>
                <a:off x="855222" y="3536945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" name="Gerader Verbinder 132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Gerader Verbinder 133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Textfeld 135"/>
            <p:cNvSpPr txBox="1"/>
            <p:nvPr/>
          </p:nvSpPr>
          <p:spPr>
            <a:xfrm>
              <a:off x="3152551" y="3070883"/>
              <a:ext cx="707065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Ingestion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38" name="Textfeld 134"/>
            <p:cNvSpPr txBox="1"/>
            <p:nvPr/>
          </p:nvSpPr>
          <p:spPr>
            <a:xfrm>
              <a:off x="566650" y="3070883"/>
              <a:ext cx="496060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b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40" name="Textfeld 136"/>
            <p:cNvSpPr txBox="1"/>
            <p:nvPr/>
          </p:nvSpPr>
          <p:spPr>
            <a:xfrm>
              <a:off x="4290340" y="3002615"/>
              <a:ext cx="778066" cy="477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Processing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41" name="Rechteck 137"/>
            <p:cNvSpPr/>
            <p:nvPr/>
          </p:nvSpPr>
          <p:spPr>
            <a:xfrm>
              <a:off x="3128786" y="1530629"/>
              <a:ext cx="1443214" cy="12267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Gerade Verbindung mit Pfeil 138"/>
            <p:cNvCxnSpPr/>
            <p:nvPr/>
          </p:nvCxnSpPr>
          <p:spPr>
            <a:xfrm flipV="1">
              <a:off x="715879" y="2730909"/>
              <a:ext cx="129548" cy="2589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  <p:cxnSp>
          <p:nvCxnSpPr>
            <p:cNvPr id="43" name="Gerade Verbindung mit Pfeil 139"/>
            <p:cNvCxnSpPr/>
            <p:nvPr/>
          </p:nvCxnSpPr>
          <p:spPr>
            <a:xfrm flipV="1">
              <a:off x="3303744" y="2652156"/>
              <a:ext cx="64774" cy="32485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  <p:cxnSp>
          <p:nvCxnSpPr>
            <p:cNvPr id="44" name="Gerade Verbindung mit Pfeil 140"/>
            <p:cNvCxnSpPr/>
            <p:nvPr/>
          </p:nvCxnSpPr>
          <p:spPr>
            <a:xfrm flipH="1" flipV="1">
              <a:off x="4331781" y="2615340"/>
              <a:ext cx="148022" cy="3707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Notions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0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Time vs Processing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22080" y="4084115"/>
            <a:ext cx="822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1977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74276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1983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1999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49584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771624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 flipV="1">
            <a:off x="991080" y="39192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2"/>
          <p:cNvSpPr/>
          <p:nvPr/>
        </p:nvSpPr>
        <p:spPr>
          <a:xfrm>
            <a:off x="355320" y="3322715"/>
            <a:ext cx="12704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New Hope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 flipV="1">
            <a:off x="2110320" y="390771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1490040" y="3107435"/>
            <a:ext cx="128124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Empire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Strikes Back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5"/>
          <p:cNvSpPr/>
          <p:nvPr/>
        </p:nvSpPr>
        <p:spPr>
          <a:xfrm>
            <a:off x="2693160" y="3107435"/>
            <a:ext cx="125820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Jedi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6"/>
          <p:cNvSpPr/>
          <p:nvPr/>
        </p:nvSpPr>
        <p:spPr>
          <a:xfrm flipV="1">
            <a:off x="3294360" y="39192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3863880" y="3107435"/>
            <a:ext cx="13633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Phantom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8"/>
          <p:cNvSpPr/>
          <p:nvPr/>
        </p:nvSpPr>
        <p:spPr>
          <a:xfrm flipV="1">
            <a:off x="4507560" y="390375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9"/>
          <p:cNvSpPr/>
          <p:nvPr/>
        </p:nvSpPr>
        <p:spPr>
          <a:xfrm>
            <a:off x="5183280" y="3118235"/>
            <a:ext cx="116676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Attach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0"/>
          <p:cNvSpPr/>
          <p:nvPr/>
        </p:nvSpPr>
        <p:spPr>
          <a:xfrm flipV="1">
            <a:off x="5799960" y="390375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1"/>
          <p:cNvSpPr/>
          <p:nvPr/>
        </p:nvSpPr>
        <p:spPr>
          <a:xfrm>
            <a:off x="6265440" y="3107435"/>
            <a:ext cx="125208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Revenge 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2"/>
          <p:cNvSpPr/>
          <p:nvPr/>
        </p:nvSpPr>
        <p:spPr>
          <a:xfrm flipV="1">
            <a:off x="6876000" y="390771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3"/>
          <p:cNvSpPr/>
          <p:nvPr/>
        </p:nvSpPr>
        <p:spPr>
          <a:xfrm>
            <a:off x="7424640" y="3118235"/>
            <a:ext cx="13435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Force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Awakens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24"/>
          <p:cNvSpPr/>
          <p:nvPr/>
        </p:nvSpPr>
        <p:spPr>
          <a:xfrm flipV="1">
            <a:off x="8096760" y="38958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5"/>
          <p:cNvSpPr/>
          <p:nvPr/>
        </p:nvSpPr>
        <p:spPr>
          <a:xfrm rot="16200000">
            <a:off x="4527000" y="-1307965"/>
            <a:ext cx="390960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6"/>
          <p:cNvSpPr/>
          <p:nvPr/>
        </p:nvSpPr>
        <p:spPr>
          <a:xfrm rot="5400000" flipV="1">
            <a:off x="4527720" y="826835"/>
            <a:ext cx="390960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7"/>
          <p:cNvSpPr/>
          <p:nvPr/>
        </p:nvSpPr>
        <p:spPr>
          <a:xfrm>
            <a:off x="3156480" y="2254235"/>
            <a:ext cx="3120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called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28"/>
          <p:cNvSpPr/>
          <p:nvPr/>
        </p:nvSpPr>
        <p:spPr>
          <a:xfrm>
            <a:off x="2939760" y="5159795"/>
            <a:ext cx="3553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called </a:t>
            </a: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processing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" name="Picture 38"/>
          <p:cNvPicPr/>
          <p:nvPr/>
        </p:nvPicPr>
        <p:blipFill>
          <a:blip r:embed="rId2"/>
          <a:stretch/>
        </p:blipFill>
        <p:spPr>
          <a:xfrm>
            <a:off x="622080" y="1850315"/>
            <a:ext cx="1338120" cy="80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22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3600" dirty="0">
                <a:solidFill>
                  <a:srgbClr val="000000"/>
                </a:solidFill>
              </a:rPr>
              <a:t>Setting the </a:t>
            </a:r>
            <a:r>
              <a:rPr lang="x-none" sz="3600" dirty="0" err="1">
                <a:solidFill>
                  <a:srgbClr val="000000"/>
                </a:solidFill>
              </a:rPr>
              <a:t>StreamTimeCharacteristic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x-none" sz="1600" b="1" dirty="0">
                <a:solidFill>
                  <a:srgbClr val="333333"/>
                </a:solidFill>
                <a:latin typeface="Consolas"/>
              </a:rPr>
              <a:t>final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x-none" sz="1600" dirty="0" err="1">
                <a:solidFill>
                  <a:srgbClr val="333333"/>
                </a:solidFill>
                <a:latin typeface="Consolas"/>
              </a:rPr>
              <a:t>StreamExecutionEnvironment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 env 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=</a:t>
            </a:r>
            <a:endParaRPr lang="en-US" sz="1600" b="1" dirty="0">
              <a:solidFill>
                <a:srgbClr val="333333"/>
              </a:solidFill>
              <a:latin typeface="Consolas"/>
            </a:endParaRPr>
          </a:p>
          <a:p>
            <a:pPr marL="0" indent="0">
              <a:buNone/>
            </a:pPr>
            <a:r>
              <a:rPr lang="x-none" sz="1600" dirty="0">
                <a:solidFill>
                  <a:srgbClr val="333333"/>
                </a:solidFill>
                <a:latin typeface="Consolas"/>
              </a:rPr>
              <a:t>  StreamExecutionEnvironment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getExecutionEnvironment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();</a:t>
            </a:r>
            <a:r>
              <a:rPr lang="x-none" sz="1600" dirty="0">
                <a:latin typeface="Menlo"/>
              </a:rPr>
              <a:t>
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env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setStreamTimeCharacteristic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(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TimeCharacteristic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EventTime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);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alternatively: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env.setStreamTimeCharacteristic(TimeCharacteristic.IngestionTime);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env.setStreamTimeCharacteristic(TimeCharacteristic.ProcessingTime);</a:t>
            </a:r>
            <a:endParaRPr lang="x-none" sz="1600" i="1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dirty="0"/>
              <a:t>Aggregations on </a:t>
            </a:r>
            <a:r>
              <a:rPr lang="x-none" dirty="0" err="1"/>
              <a:t>DataStreams</a:t>
            </a:r>
            <a:r>
              <a:rPr lang="x-none" dirty="0"/>
              <a:t> are different from aggregations on </a:t>
            </a:r>
            <a:r>
              <a:rPr lang="x-none" dirty="0" err="1"/>
              <a:t>DataSets</a:t>
            </a:r>
            <a:endParaRPr lang="x-none" dirty="0"/>
          </a:p>
          <a:p>
            <a:pPr lvl="1"/>
            <a:r>
              <a:rPr lang="x-none" dirty="0"/>
              <a:t>e.g., it is not possible to count all elements of an unbounded DataStream</a:t>
            </a:r>
          </a:p>
          <a:p>
            <a:pPr lvl="8"/>
            <a:endParaRPr lang="en-US" dirty="0"/>
          </a:p>
          <a:p>
            <a:r>
              <a:rPr lang="x-none" dirty="0"/>
              <a:t>DataStream aggregations make sense on windowed streams</a:t>
            </a:r>
          </a:p>
          <a:p>
            <a:pPr lvl="1"/>
            <a:r>
              <a:rPr lang="x-none" dirty="0"/>
              <a:t>i.e., a finite subset of stream element</a:t>
            </a:r>
            <a:r>
              <a:rPr lang="en-US" dirty="0"/>
              <a:t>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Choosing Event Time has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working with event time, Flink needs to know</a:t>
            </a:r>
          </a:p>
          <a:p>
            <a:pPr lvl="1"/>
            <a:r>
              <a:rPr lang="en-US" dirty="0"/>
              <a:t>how to extract the timestamp from a stream element</a:t>
            </a:r>
          </a:p>
          <a:p>
            <a:pPr lvl="1"/>
            <a:r>
              <a:rPr lang="en-US" dirty="0"/>
              <a:t>when enough event time has elapsed that a time window should be triggered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7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Watermarks flow with the data stream and carry a timestamp; they are crucial for handling out-of-order events</a:t>
            </a:r>
          </a:p>
          <a:p>
            <a:r>
              <a:rPr lang="en-US" sz="2400" dirty="0"/>
              <a:t>A </a:t>
            </a:r>
            <a:r>
              <a:rPr lang="en-US" sz="2400" i="1" dirty="0"/>
              <a:t>Watermark(t)</a:t>
            </a:r>
            <a:r>
              <a:rPr lang="en-US" sz="2400" dirty="0"/>
              <a:t> is a declaration that all events with a </a:t>
            </a:r>
            <a:r>
              <a:rPr lang="en-US" sz="2400" i="1" dirty="0"/>
              <a:t>timestamp &lt; </a:t>
            </a:r>
            <a:r>
              <a:rPr lang="en-US" sz="2400" i="1" dirty="0" err="1"/>
              <a:t>t</a:t>
            </a:r>
            <a:r>
              <a:rPr lang="en-US" sz="2400" dirty="0"/>
              <a:t> have 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watermarks.png"/>
          <p:cNvPicPr>
            <a:picLocks noChangeAspect="1"/>
          </p:cNvPicPr>
          <p:nvPr/>
        </p:nvPicPr>
        <p:blipFill>
          <a:blip r:embed="rId3"/>
          <a:srcRect l="491" t="1" r="1812" b="-1"/>
          <a:stretch>
            <a:fillRect/>
          </a:stretch>
        </p:blipFill>
        <p:spPr>
          <a:xfrm>
            <a:off x="1035889" y="3382010"/>
            <a:ext cx="7219768" cy="22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9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333333"/>
                </a:solidFill>
                <a:latin typeface="Calibri" charset="0"/>
              </a:rPr>
              <a:t>Timestamp </a:t>
            </a:r>
            <a:r>
              <a:rPr lang="en-US" sz="3200" dirty="0" err="1">
                <a:solidFill>
                  <a:srgbClr val="333333"/>
                </a:solidFill>
                <a:latin typeface="Calibri" charset="0"/>
              </a:rPr>
              <a:t>Assigners</a:t>
            </a:r>
            <a:r>
              <a:rPr lang="en-US" sz="3200" dirty="0">
                <a:solidFill>
                  <a:srgbClr val="333333"/>
                </a:solidFill>
                <a:latin typeface="Calibri" charset="0"/>
              </a:rPr>
              <a:t> / Watermark Generators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DataStream&lt;MyEvent&gt; stream = …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endParaRPr lang="en-US" sz="1600" b="1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DataStream&lt;MyEvent&gt; withTimestampsAndWatermarks = stream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    .</a:t>
            </a:r>
            <a:r>
              <a:rPr lang="en-US" sz="1800" dirty="0">
                <a:solidFill>
                  <a:srgbClr val="008080"/>
                </a:solidFill>
                <a:latin typeface="Consolas" charset="0"/>
              </a:rPr>
              <a:t>assignTimestampsAndWatermarks</a:t>
            </a: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(new </a:t>
            </a:r>
            <a:r>
              <a:rPr lang="en-US" sz="1800" dirty="0">
                <a:solidFill>
                  <a:srgbClr val="990000"/>
                </a:solidFill>
                <a:latin typeface="Consolas" charset="0"/>
              </a:rPr>
              <a:t>MyTSExtractor</a:t>
            </a: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());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endParaRPr lang="en-US" sz="1800" b="1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withTimestampsAndWatermarks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.keyBy(...)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.timeWindow(</a:t>
            </a:r>
            <a:r>
              <a:rPr lang="en-US" sz="1800" dirty="0">
                <a:latin typeface="Consolas"/>
              </a:rPr>
              <a:t>...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.addSink(...);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1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BoundedOutOfOrdernessTimestampExtractor&lt;T&gt;</a:t>
            </a:r>
            <a:endParaRPr lang="en-US" sz="28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Periodically emits watermarks that lag a fixed amount of time behind the max timestamp seen so far</a:t>
            </a:r>
          </a:p>
          <a:p>
            <a:endParaRPr lang="en-US" dirty="0"/>
          </a:p>
          <a:p>
            <a:r>
              <a:rPr lang="en-US" dirty="0"/>
              <a:t>To use, subclass and implement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   public abstract long extractTimestamp(T element)</a:t>
            </a:r>
            <a:endParaRPr lang="en-US" sz="2000" dirty="0">
              <a:latin typeface="Consolas" charset="0"/>
            </a:endParaRPr>
          </a:p>
          <a:p>
            <a:endParaRPr lang="en-US" sz="1800" dirty="0">
              <a:latin typeface="Consolas" charset="0"/>
            </a:endParaRPr>
          </a:p>
          <a:p>
            <a:r>
              <a:rPr lang="en-US" dirty="0"/>
              <a:t>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53833"/>
                </a:solidFill>
                <a:latin typeface="Consolas"/>
              </a:rPr>
              <a:t>   public </a:t>
            </a: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BoundedOutOfOrdernessTimestampExtractor(</a:t>
            </a:r>
            <a:endParaRPr lang="en-US" sz="2000" dirty="0">
              <a:latin typeface="Consolas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    Time maxOutOfOrderness)</a:t>
            </a:r>
            <a:endParaRPr lang="en-US" sz="2000" dirty="0">
              <a:latin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ci.apache.org</a:t>
            </a:r>
            <a:r>
              <a:rPr lang="en-US" dirty="0">
                <a:hlinkClick r:id="rId2"/>
              </a:rPr>
              <a:t>/projects/</a:t>
            </a:r>
            <a:r>
              <a:rPr lang="en-US" dirty="0" err="1">
                <a:hlinkClick r:id="rId2"/>
              </a:rPr>
              <a:t>flink</a:t>
            </a:r>
            <a:r>
              <a:rPr lang="en-US" dirty="0">
                <a:hlinkClick r:id="rId2"/>
              </a:rPr>
              <a:t>/flink-docs-release-1.1/</a:t>
            </a:r>
            <a:r>
              <a:rPr lang="en-US" dirty="0" err="1">
                <a:hlinkClick r:id="rId2"/>
              </a:rPr>
              <a:t>apis</a:t>
            </a:r>
            <a:r>
              <a:rPr lang="en-US" dirty="0">
                <a:hlinkClick r:id="rId2"/>
              </a:rPr>
              <a:t>/streaming/</a:t>
            </a:r>
            <a:r>
              <a:rPr lang="en-US" dirty="0" err="1">
                <a:hlinkClick r:id="rId2"/>
              </a:rPr>
              <a:t>event_time.html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ci.apache.org</a:t>
            </a:r>
            <a:r>
              <a:rPr lang="en-US" dirty="0">
                <a:hlinkClick r:id="rId3"/>
              </a:rPr>
              <a:t>/projects/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/flink-docs-release-1.1/</a:t>
            </a:r>
            <a:r>
              <a:rPr lang="en-US" dirty="0" err="1">
                <a:hlinkClick r:id="rId3"/>
              </a:rPr>
              <a:t>apis</a:t>
            </a:r>
            <a:r>
              <a:rPr lang="en-US" dirty="0">
                <a:hlinkClick r:id="rId3"/>
              </a:rPr>
              <a:t>/streaming/</a:t>
            </a:r>
            <a:r>
              <a:rPr lang="en-US" dirty="0" err="1">
                <a:hlinkClick r:id="rId3"/>
              </a:rPr>
              <a:t>event_timestamps_watermarks.html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ci.apache.org</a:t>
            </a:r>
            <a:r>
              <a:rPr lang="en-US" dirty="0">
                <a:hlinkClick r:id="rId4"/>
              </a:rPr>
              <a:t>/projects/</a:t>
            </a:r>
            <a:r>
              <a:rPr lang="en-US" dirty="0" err="1">
                <a:hlinkClick r:id="rId4"/>
              </a:rPr>
              <a:t>flink</a:t>
            </a:r>
            <a:r>
              <a:rPr lang="en-US" dirty="0">
                <a:hlinkClick r:id="rId4"/>
              </a:rPr>
              <a:t>/flink-docs-release-1.1/</a:t>
            </a:r>
            <a:r>
              <a:rPr lang="en-US" dirty="0" err="1">
                <a:hlinkClick r:id="rId4"/>
              </a:rPr>
              <a:t>apis</a:t>
            </a:r>
            <a:r>
              <a:rPr lang="en-US" dirty="0">
                <a:hlinkClick r:id="rId4"/>
              </a:rPr>
              <a:t>/streaming/</a:t>
            </a:r>
            <a:r>
              <a:rPr lang="en-US" dirty="0" err="1">
                <a:hlinkClick r:id="rId4"/>
              </a:rPr>
              <a:t>windows.html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Blog posts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flink.apache.org</a:t>
            </a:r>
            <a:r>
              <a:rPr lang="en-US" dirty="0">
                <a:hlinkClick r:id="rId5"/>
              </a:rPr>
              <a:t>/news/2015/12/04/Introducing-</a:t>
            </a:r>
            <a:r>
              <a:rPr lang="en-US" dirty="0" err="1">
                <a:hlinkClick r:id="rId5"/>
              </a:rPr>
              <a:t>windows.html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http://data-</a:t>
            </a:r>
            <a:r>
              <a:rPr lang="en-US" dirty="0" err="1">
                <a:hlinkClick r:id="rId6"/>
              </a:rPr>
              <a:t>artisans.com</a:t>
            </a:r>
            <a:r>
              <a:rPr lang="en-US" dirty="0">
                <a:hlinkClick r:id="rId6"/>
              </a:rPr>
              <a:t>/how-apache-flink-enables-new-streaming-applications-part-1/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www.mapr.com</a:t>
            </a:r>
            <a:r>
              <a:rPr lang="en-US" dirty="0">
                <a:hlinkClick r:id="rId7"/>
              </a:rPr>
              <a:t>/blog/essential-guide-streaming-first-processing-apache-</a:t>
            </a:r>
            <a:r>
              <a:rPr lang="en-US" dirty="0" err="1">
                <a:hlinkClick r:id="rId7"/>
              </a:rPr>
              <a:t>flink</a:t>
            </a:r>
            <a:endParaRPr lang="en-US" dirty="0" err="1"/>
          </a:p>
          <a:p>
            <a:pPr lvl="1"/>
            <a:r>
              <a:rPr lang="en-US" dirty="0">
                <a:hlinkClick r:id="rId8"/>
              </a:rPr>
              <a:t>http://data-artisans.com/session-windowing-in-flink/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0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Tumbling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63" y="1434246"/>
            <a:ext cx="7354631" cy="542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Fixed length, non-overlapping windows.</a:t>
            </a:r>
          </a:p>
        </p:txBody>
      </p:sp>
    </p:spTree>
    <p:extLst>
      <p:ext uri="{BB962C8B-B14F-4D97-AF65-F5344CB8AC3E}">
        <p14:creationId xmlns:p14="http://schemas.microsoft.com/office/powerpoint/2010/main" val="31863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dows in Flin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9" y="1245064"/>
            <a:ext cx="7483914" cy="561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Sliding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Like tumbling windows, but overlapping.</a:t>
            </a:r>
          </a:p>
        </p:txBody>
      </p:sp>
    </p:spTree>
    <p:extLst>
      <p:ext uri="{BB962C8B-B14F-4D97-AF65-F5344CB8AC3E}">
        <p14:creationId xmlns:p14="http://schemas.microsoft.com/office/powerpoint/2010/main" val="19594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8-28 at 18.52.37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75" y="1911124"/>
            <a:ext cx="6461400" cy="4810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Non-aligned, per-key windows.</a:t>
            </a:r>
          </a:p>
        </p:txBody>
      </p:sp>
    </p:spTree>
    <p:extLst>
      <p:ext uri="{BB962C8B-B14F-4D97-AF65-F5344CB8AC3E}">
        <p14:creationId xmlns:p14="http://schemas.microsoft.com/office/powerpoint/2010/main" val="19715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Windowing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(name, age) of passengers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passengers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    // group by second field (age)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alibri"/>
              </a:rPr>
              <a:t>keyBy</a:t>
            </a:r>
            <a:r>
              <a:rPr lang="en-US" sz="1800" dirty="0">
                <a:latin typeface="Consolas"/>
                <a:cs typeface="Calibri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    // window definition: tumbling window of 1 minute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.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alibri"/>
              </a:rPr>
              <a:t>timeWindow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(Time.minutes(1))</a:t>
            </a:r>
          </a:p>
          <a:p>
            <a:pPr marL="0" indent="0">
              <a:buFont typeface="Wingdings" charset="2"/>
              <a:buNone/>
            </a:pPr>
            <a:endParaRPr lang="en-US" sz="1800" i="1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4000" dirty="0"/>
              <a:t>Predefined Keyed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/>
              <a:t>Tumbling time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</a:t>
            </a:r>
            <a:r>
              <a:rPr lang="en-US" sz="2000" dirty="0" err="1">
                <a:latin typeface="Consolas"/>
                <a:cs typeface="Consolas"/>
              </a:rPr>
              <a:t>timeWindow</a:t>
            </a:r>
            <a:r>
              <a:rPr lang="en-US" sz="2000" dirty="0">
                <a:latin typeface="Consolas"/>
                <a:cs typeface="Consolas"/>
              </a:rPr>
              <a:t>(Time.minutes(1)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  <a:p>
            <a:r>
              <a:rPr lang="en-US" sz="2800" dirty="0"/>
              <a:t>Sliding time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.timeWindow(Time.minutes(1), Time.seconds(10))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r>
              <a:rPr lang="en-US" sz="2800" dirty="0"/>
              <a:t>Tumbling count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.countWindow(100)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r>
              <a:rPr lang="en-US" sz="2800" dirty="0">
                <a:latin typeface="Calibri" charset="0"/>
                <a:cs typeface="Consolas"/>
              </a:rPr>
              <a:t>Sliding </a:t>
            </a:r>
            <a:r>
              <a:rPr lang="en-US" sz="2800" dirty="0" err="1">
                <a:latin typeface="Calibri" charset="0"/>
                <a:cs typeface="Consolas"/>
              </a:rPr>
              <a:t>count</a:t>
            </a:r>
            <a:r>
              <a:rPr lang="en-US" sz="2800" dirty="0">
                <a:latin typeface="Calibri" charset="0"/>
                <a:cs typeface="Consolas"/>
              </a:rPr>
              <a:t>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cs typeface="Consolas"/>
              </a:rPr>
              <a:t>.countWindow(100, 10)</a:t>
            </a:r>
            <a:r>
              <a:rPr lang="en-US" sz="2400" dirty="0">
                <a:latin typeface="Consolas" charset="0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r>
              <a:rPr lang="en-US" sz="2800" dirty="0">
                <a:latin typeface="Calibri" charset="0"/>
                <a:cs typeface="Consolas"/>
              </a:rPr>
              <a:t>Session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cs typeface="Consolas"/>
              </a:rPr>
              <a:t>.window(</a:t>
            </a:r>
            <a:r>
              <a:rPr lang="en-US" sz="2000" dirty="0" err="1">
                <a:latin typeface="Consolas" charset="0"/>
                <a:cs typeface="Consolas"/>
              </a:rPr>
              <a:t>SessionWindows</a:t>
            </a:r>
            <a:r>
              <a:rPr lang="en-US" sz="2000" dirty="0">
                <a:latin typeface="Consolas" charset="0"/>
                <a:cs typeface="Consolas"/>
              </a:rPr>
              <a:t>.</a:t>
            </a:r>
            <a:r>
              <a:rPr lang="en-US" sz="2000" dirty="0" err="1">
                <a:latin typeface="Consolas" charset="0"/>
                <a:cs typeface="Consolas"/>
              </a:rPr>
              <a:t>withGap</a:t>
            </a:r>
            <a:r>
              <a:rPr lang="en-US" sz="2000" dirty="0">
                <a:latin typeface="Consolas" charset="0"/>
                <a:cs typeface="Consolas"/>
              </a:rPr>
              <a:t>(Time.minutes(30)))</a:t>
            </a:r>
          </a:p>
          <a:p>
            <a:pPr marL="457200" lvl="1" indent="0">
              <a:buNone/>
            </a:pPr>
            <a:endParaRPr lang="en-US" sz="2200" dirty="0">
              <a:latin typeface="Consolas" charset="0"/>
              <a:cs typeface="Consolas"/>
            </a:endParaRPr>
          </a:p>
          <a:p>
            <a:pPr marL="457200" lvl="1" indent="0">
              <a:buNone/>
            </a:pPr>
            <a:endParaRPr lang="en-US" sz="2200" dirty="0">
              <a:latin typeface="Consolas" charset="0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3600" dirty="0"/>
              <a:t>Predefined </a:t>
            </a:r>
            <a:r>
              <a:rPr lang="en-US" sz="3600" dirty="0"/>
              <a:t>Non-k</a:t>
            </a:r>
            <a:r>
              <a:rPr lang="x-none" sz="3600" dirty="0"/>
              <a:t>eyed Windows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on non-keyed streams are not processed in parallel!</a:t>
            </a:r>
          </a:p>
          <a:p>
            <a:endParaRPr lang="en-US" dirty="0"/>
          </a:p>
          <a:p>
            <a:r>
              <a:rPr lang="en-US" dirty="0" err="1"/>
              <a:t>TimeWindow</a:t>
            </a:r>
            <a:r>
              <a:rPr lang="en-US" dirty="0"/>
              <a:t> (tumbling, 10 seconds)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34AD92"/>
                </a:solidFill>
                <a:latin typeface="Consolas"/>
                <a:cs typeface="Consolas"/>
              </a:rPr>
              <a:t>timeWindowAll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Time.seconds</a:t>
            </a:r>
            <a:r>
              <a:rPr lang="en-US" sz="2400" dirty="0">
                <a:latin typeface="Consolas"/>
                <a:cs typeface="Consolas"/>
              </a:rPr>
              <a:t>(10))</a:t>
            </a:r>
          </a:p>
          <a:p>
            <a:pPr marL="457200" lvl="1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r>
              <a:rPr lang="en-US" dirty="0" err="1"/>
              <a:t>CountWindow</a:t>
            </a:r>
            <a:r>
              <a:rPr lang="en-US" dirty="0"/>
              <a:t> (sliding, 20/10)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34AD92"/>
                </a:solidFill>
                <a:latin typeface="Consolas"/>
                <a:cs typeface="Consolas"/>
              </a:rPr>
              <a:t>countWindowAll</a:t>
            </a:r>
            <a:r>
              <a:rPr lang="en-US" sz="2400" dirty="0">
                <a:latin typeface="Consolas"/>
                <a:cs typeface="Consolas"/>
              </a:rPr>
              <a:t>(20, 10)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19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12109</TotalTime>
  <Words>1422</Words>
  <Application>Microsoft Macintosh PowerPoint</Application>
  <PresentationFormat>On-screen Show (4:3)</PresentationFormat>
  <Paragraphs>310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PowerPoint Presentation</vt:lpstr>
      <vt:lpstr>Windows and Aggregates</vt:lpstr>
      <vt:lpstr>Windows</vt:lpstr>
      <vt:lpstr>Tumbling Windows</vt:lpstr>
      <vt:lpstr>Sliding Windows</vt:lpstr>
      <vt:lpstr>Session Windows</vt:lpstr>
      <vt:lpstr>Specifying Windowing</vt:lpstr>
      <vt:lpstr>Predefined Keyed Windows</vt:lpstr>
      <vt:lpstr>Predefined Non-keyed Windows</vt:lpstr>
      <vt:lpstr>Aggregations on Windowed Streams</vt:lpstr>
      <vt:lpstr>Aggregation with a WindowFunction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Operations on Windowed Streams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Incremental Window Aggregation</vt:lpstr>
      <vt:lpstr>Incremental Window Aggregation</vt:lpstr>
      <vt:lpstr>Custom window logic</vt:lpstr>
      <vt:lpstr>Handling Time Explicitly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Timestamp Assigners / Watermark Generators</vt:lpstr>
      <vt:lpstr>BoundedOutOfOrdernessTimestampExtractor&lt;T&gt;</vt:lpstr>
      <vt:lpstr>References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Lynn Anderson</cp:lastModifiedBy>
  <cp:revision>805</cp:revision>
  <dcterms:created xsi:type="dcterms:W3CDTF">2015-01-22T00:00:06Z</dcterms:created>
  <dcterms:modified xsi:type="dcterms:W3CDTF">2016-09-09T12:57:58Z</dcterms:modified>
</cp:coreProperties>
</file>