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8" r:id="rId2"/>
    <p:sldId id="362" r:id="rId3"/>
    <p:sldId id="271" r:id="rId4"/>
    <p:sldId id="289" r:id="rId5"/>
    <p:sldId id="290" r:id="rId6"/>
    <p:sldId id="291" r:id="rId7"/>
    <p:sldId id="292" r:id="rId8"/>
    <p:sldId id="295" r:id="rId9"/>
    <p:sldId id="340" r:id="rId10"/>
    <p:sldId id="296" r:id="rId11"/>
    <p:sldId id="293" r:id="rId12"/>
    <p:sldId id="272" r:id="rId13"/>
    <p:sldId id="297" r:id="rId14"/>
    <p:sldId id="298" r:id="rId15"/>
    <p:sldId id="334" r:id="rId16"/>
    <p:sldId id="335" r:id="rId17"/>
    <p:sldId id="336" r:id="rId18"/>
    <p:sldId id="337" r:id="rId19"/>
    <p:sldId id="338" r:id="rId20"/>
    <p:sldId id="339" r:id="rId21"/>
    <p:sldId id="276" r:id="rId22"/>
    <p:sldId id="277" r:id="rId23"/>
    <p:sldId id="308" r:id="rId24"/>
    <p:sldId id="309" r:id="rId25"/>
    <p:sldId id="310" r:id="rId26"/>
    <p:sldId id="279" r:id="rId27"/>
    <p:sldId id="280" r:id="rId28"/>
    <p:sldId id="317" r:id="rId29"/>
    <p:sldId id="316" r:id="rId30"/>
    <p:sldId id="342" r:id="rId31"/>
    <p:sldId id="318" r:id="rId32"/>
    <p:sldId id="357" r:id="rId33"/>
    <p:sldId id="358" r:id="rId34"/>
    <p:sldId id="359" r:id="rId35"/>
    <p:sldId id="360" r:id="rId36"/>
    <p:sldId id="348" r:id="rId37"/>
    <p:sldId id="345" r:id="rId38"/>
    <p:sldId id="350" r:id="rId39"/>
    <p:sldId id="311" r:id="rId40"/>
    <p:sldId id="312" r:id="rId41"/>
    <p:sldId id="282" r:id="rId42"/>
    <p:sldId id="283" r:id="rId43"/>
    <p:sldId id="322" r:id="rId44"/>
    <p:sldId id="324" r:id="rId45"/>
    <p:sldId id="323" r:id="rId46"/>
    <p:sldId id="325" r:id="rId47"/>
    <p:sldId id="326" r:id="rId48"/>
    <p:sldId id="286" r:id="rId49"/>
    <p:sldId id="349" r:id="rId50"/>
    <p:sldId id="351" r:id="rId51"/>
    <p:sldId id="352" r:id="rId52"/>
    <p:sldId id="353" r:id="rId53"/>
    <p:sldId id="354" r:id="rId54"/>
    <p:sldId id="356" r:id="rId55"/>
    <p:sldId id="3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128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604261" y="2297863"/>
            <a:ext cx="7968216" cy="442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r>
              <a:rPr lang="en-US" dirty="0" smtClean="0"/>
              <a:t> &amp; comparators delegate to member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care about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error messages</a:t>
            </a:r>
          </a:p>
          <a:p>
            <a:endParaRPr lang="en-US" dirty="0" smtClean="0"/>
          </a:p>
          <a:p>
            <a:r>
              <a:rPr lang="en-US" dirty="0" smtClean="0"/>
              <a:t>Programs efficiency &amp; performance</a:t>
            </a:r>
          </a:p>
          <a:p>
            <a:pPr lvl="1"/>
            <a:r>
              <a:rPr lang="en-US" dirty="0" smtClean="0"/>
              <a:t>Flink native types vs. </a:t>
            </a:r>
            <a:r>
              <a:rPr lang="en-US" dirty="0"/>
              <a:t>Generic </a:t>
            </a:r>
            <a:r>
              <a:rPr lang="en-US" dirty="0" smtClean="0"/>
              <a:t>types</a:t>
            </a:r>
          </a:p>
          <a:p>
            <a:endParaRPr lang="en-US" dirty="0" smtClean="0"/>
          </a:p>
          <a:p>
            <a:r>
              <a:rPr lang="en-US" dirty="0" smtClean="0"/>
              <a:t>Ease</a:t>
            </a:r>
            <a:r>
              <a:rPr lang="en-US" dirty="0"/>
              <a:t>-of-</a:t>
            </a:r>
            <a:r>
              <a:rPr lang="en-US" dirty="0" smtClean="0"/>
              <a:t>use &amp; developer </a:t>
            </a:r>
            <a:r>
              <a:rPr lang="en-US" dirty="0"/>
              <a:t>efficiency</a:t>
            </a:r>
            <a:endParaRPr lang="en-US" dirty="0" smtClean="0"/>
          </a:p>
          <a:p>
            <a:pPr lvl="1"/>
            <a:r>
              <a:rPr lang="en-US" dirty="0" smtClean="0"/>
              <a:t>Tuples, </a:t>
            </a:r>
            <a:r>
              <a:rPr lang="en-US" dirty="0" err="1" smtClean="0"/>
              <a:t>Pojos</a:t>
            </a:r>
            <a:r>
              <a:rPr lang="en-US" dirty="0" smtClean="0"/>
              <a:t>, </a:t>
            </a:r>
            <a:r>
              <a:rPr lang="en-US" dirty="0" err="1" smtClean="0"/>
              <a:t>CaseClasses</a:t>
            </a:r>
            <a:r>
              <a:rPr lang="en-US" dirty="0" smtClean="0"/>
              <a:t> vs. Generic types</a:t>
            </a:r>
          </a:p>
          <a:p>
            <a:endParaRPr lang="en-US" dirty="0" smtClean="0"/>
          </a:p>
          <a:p>
            <a:r>
              <a:rPr lang="en-US" dirty="0" smtClean="0"/>
              <a:t>Extensible by custom data types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serializers</a:t>
            </a:r>
            <a:r>
              <a:rPr lang="en-US" dirty="0" smtClean="0"/>
              <a:t> &amp;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Grouping, Sorting, Joining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dirty="0" smtClean="0"/>
              <a:t>Keyed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54887" cy="4651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Flink groups, sorts &amp; joins data for you</a:t>
            </a:r>
          </a:p>
          <a:p>
            <a:pPr lvl="1"/>
            <a:r>
              <a:rPr lang="en-US" dirty="0" smtClean="0"/>
              <a:t>Requires definition of a key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Key can be partial or full type of </a:t>
            </a:r>
            <a:r>
              <a:rPr lang="en-US" dirty="0" err="1" smtClean="0"/>
              <a:t>DataSet</a:t>
            </a:r>
            <a:r>
              <a:rPr lang="en-US" dirty="0" smtClean="0"/>
              <a:t> type</a:t>
            </a:r>
          </a:p>
          <a:p>
            <a:pPr lvl="1"/>
            <a:r>
              <a:rPr lang="en-US" dirty="0" smtClean="0"/>
              <a:t>Composite keys also supported</a:t>
            </a:r>
          </a:p>
          <a:p>
            <a:endParaRPr lang="en-US" dirty="0" smtClean="0"/>
          </a:p>
          <a:p>
            <a:r>
              <a:rPr lang="en-US" dirty="0" smtClean="0"/>
              <a:t>Key must be comparable data type</a:t>
            </a:r>
          </a:p>
          <a:p>
            <a:pPr lvl="1"/>
            <a:r>
              <a:rPr lang="en-US" dirty="0" smtClean="0"/>
              <a:t>Key types for binary operations </a:t>
            </a:r>
            <a:r>
              <a:rPr lang="en-US" dirty="0"/>
              <a:t>(</a:t>
            </a:r>
            <a:r>
              <a:rPr lang="en-US" dirty="0" smtClean="0"/>
              <a:t>join, </a:t>
            </a:r>
            <a:r>
              <a:rPr lang="en-US" dirty="0" err="1" smtClean="0"/>
              <a:t>coGroup</a:t>
            </a:r>
            <a:r>
              <a:rPr lang="en-US" dirty="0" smtClean="0"/>
              <a:t>) must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1570993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key1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key2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3832987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3016638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Possible join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Position Key</a:t>
            </a:r>
          </a:p>
          <a:p>
            <a:pPr lvl="1"/>
            <a:r>
              <a:rPr lang="en-US" dirty="0" smtClean="0"/>
              <a:t>Only supported for </a:t>
            </a:r>
            <a:r>
              <a:rPr lang="en-US" dirty="0" err="1" smtClean="0"/>
              <a:t>TupleTypes</a:t>
            </a:r>
            <a:endParaRPr lang="en-US" dirty="0" smtClean="0"/>
          </a:p>
          <a:p>
            <a:pPr lvl="1"/>
            <a:r>
              <a:rPr lang="en-US" dirty="0" smtClean="0"/>
              <a:t>No 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6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929350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Tuple fields: “f0”, “f1”, ..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929350"/>
            <a:ext cx="8590742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Expression Keys</a:t>
            </a:r>
          </a:p>
          <a:p>
            <a:pPr lvl="1"/>
            <a:r>
              <a:rPr lang="en-US" dirty="0" smtClean="0"/>
              <a:t>All composite types: </a:t>
            </a:r>
            <a:r>
              <a:rPr lang="en-US" dirty="0" err="1" smtClean="0"/>
              <a:t>Pojo</a:t>
            </a:r>
            <a:r>
              <a:rPr lang="en-US" dirty="0" smtClean="0"/>
              <a:t> fields by name</a:t>
            </a:r>
          </a:p>
          <a:p>
            <a:pPr lvl="1"/>
            <a:r>
              <a:rPr lang="en-US" dirty="0" smtClean="0"/>
              <a:t>Support for nesting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2206069"/>
            <a:ext cx="8590742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0,2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smtClean="0">
                <a:latin typeface="Menlo Regular"/>
                <a:cs typeface="Menlo Regular"/>
              </a:rPr>
              <a:t>                     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“f1”</a:t>
            </a:r>
            <a:r>
              <a:rPr lang="en-US" sz="2200" dirty="0" smtClean="0">
                <a:latin typeface="Menlo Regular"/>
                <a:cs typeface="Menlo Regular"/>
              </a:rPr>
              <a:t>,</a:t>
            </a:r>
            <a:r>
              <a:rPr lang="en-US" sz="2200" b="1" dirty="0" smtClean="0">
                <a:latin typeface="Menlo Regular"/>
                <a:cs typeface="Menlo Regular"/>
              </a:rPr>
              <a:t>“f0.name”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 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Composite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7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300" y="1888531"/>
            <a:ext cx="8590742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0</a:t>
            </a:r>
            <a:r>
              <a:rPr lang="en-US" sz="2200" dirty="0" smtClean="0">
                <a:latin typeface="Menlo Regular"/>
                <a:cs typeface="Menlo Regular"/>
              </a:rPr>
              <a:t>).</a:t>
            </a:r>
            <a:r>
              <a:rPr lang="en-US" sz="2200" dirty="0" err="1" smtClean="0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</a:p>
          <a:p>
            <a:endParaRPr lang="en-US" sz="6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  new </a:t>
            </a:r>
            <a:r>
              <a:rPr lang="en-US" sz="2000" dirty="0" err="1">
                <a:latin typeface="Menlo Regular"/>
                <a:cs typeface="Menlo Regular"/>
              </a:rPr>
              <a:t>KeySelector</a:t>
            </a:r>
            <a:r>
              <a:rPr lang="en-US" sz="2000" dirty="0">
                <a:latin typeface="Menlo Regular"/>
                <a:cs typeface="Menlo Regular"/>
              </a:rPr>
              <a:t>&lt;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000" dirty="0">
                <a:latin typeface="Menlo Regular"/>
                <a:cs typeface="Menlo Regular"/>
              </a:rPr>
              <a:t>, Integer&gt;(</a:t>
            </a:r>
            <a:r>
              <a:rPr lang="en-US" sz="2000" dirty="0" smtClean="0">
                <a:latin typeface="Menlo Regular"/>
                <a:cs typeface="Menlo Regular"/>
              </a:rPr>
              <a:t>) {</a:t>
            </a:r>
            <a:endParaRPr lang="en-US" sz="2000" dirty="0" smtClean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    public </a:t>
            </a:r>
            <a:r>
              <a:rPr lang="en-US" sz="2000" dirty="0">
                <a:latin typeface="Menlo Regular"/>
                <a:cs typeface="Menlo Regular"/>
              </a:rPr>
              <a:t>Integer </a:t>
            </a:r>
            <a:r>
              <a:rPr lang="en-US" sz="2000" dirty="0" err="1">
                <a:latin typeface="Menlo Regular"/>
                <a:cs typeface="Menlo Regular"/>
              </a:rPr>
              <a:t>getKey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Tuple2&lt;Person, Integer&gt; v) {</a:t>
            </a:r>
          </a:p>
          <a:p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   return </a:t>
            </a:r>
            <a:r>
              <a:rPr lang="en-US" sz="2000" b="1" dirty="0" smtClean="0">
                <a:latin typeface="Menlo Regular"/>
                <a:cs typeface="Menlo Regular"/>
              </a:rPr>
              <a:t>v.f1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} });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468063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425284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270178"/>
            <a:ext cx="8443843" cy="952609"/>
          </a:xfrm>
        </p:spPr>
        <p:txBody>
          <a:bodyPr>
            <a:normAutofit/>
          </a:bodyPr>
          <a:lstStyle/>
          <a:p>
            <a:r>
              <a:rPr lang="en-US" dirty="0" smtClean="0"/>
              <a:t>Key selector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</a:p>
          <a:p>
            <a:endParaRPr lang="en-US" dirty="0" smtClean="0"/>
          </a:p>
          <a:p>
            <a:r>
              <a:rPr lang="en-US" dirty="0" smtClean="0"/>
              <a:t>Define and use keys</a:t>
            </a:r>
          </a:p>
          <a:p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endParaRPr lang="en-US" dirty="0" smtClean="0"/>
          </a:p>
          <a:p>
            <a:r>
              <a:rPr lang="en-US" dirty="0" smtClean="0"/>
              <a:t>Further API concepts</a:t>
            </a:r>
          </a:p>
          <a:p>
            <a:endParaRPr lang="en-US" dirty="0" smtClean="0"/>
          </a:p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9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860" y="2594171"/>
            <a:ext cx="8483786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&lt;Tuple3&lt;Integer, Long, String&gt;&gt;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  <a:p>
            <a:r>
              <a:rPr lang="en-US" sz="2200" dirty="0" err="1" smtClean="0">
                <a:latin typeface="Menlo Regular"/>
                <a:cs typeface="Menlo Regular"/>
              </a:rPr>
              <a:t>countries.join</a:t>
            </a:r>
            <a:r>
              <a:rPr lang="en-US" sz="2200" dirty="0" smtClean="0">
                <a:latin typeface="Menlo Regular"/>
                <a:cs typeface="Menlo Regular"/>
              </a:rPr>
              <a:t>(users</a:t>
            </a:r>
            <a:r>
              <a:rPr lang="en-US" sz="2200" dirty="0">
                <a:latin typeface="Menlo Regular"/>
                <a:cs typeface="Menlo Regular"/>
              </a:rPr>
              <a:t>).where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2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r>
              <a:rPr lang="en-US" sz="2200" dirty="0">
                <a:latin typeface="Menlo Regular"/>
                <a:cs typeface="Menlo Regular"/>
              </a:rPr>
              <a:t>.</a:t>
            </a:r>
            <a:r>
              <a:rPr lang="en-US" sz="2200" dirty="0" err="1">
                <a:latin typeface="Menlo Regular"/>
                <a:cs typeface="Menlo Regular"/>
              </a:rPr>
              <a:t>equalTo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b="1" dirty="0" smtClean="0"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315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b="1" dirty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8108" y="4097602"/>
            <a:ext cx="4962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 Regular"/>
                <a:cs typeface="Menlo Regular"/>
              </a:rPr>
              <a:t>u</a:t>
            </a:r>
            <a:r>
              <a:rPr lang="en-US" sz="2400" dirty="0" smtClean="0">
                <a:latin typeface="Menlo Regular"/>
                <a:cs typeface="Menlo Regular"/>
              </a:rPr>
              <a:t>sers: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BasicType</a:t>
            </a:r>
            <a:r>
              <a:rPr lang="en-US" sz="24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idx="1"/>
          </p:nvPr>
        </p:nvSpPr>
        <p:spPr>
          <a:xfrm>
            <a:off x="457199" y="1376024"/>
            <a:ext cx="8443843" cy="1428919"/>
          </a:xfrm>
        </p:spPr>
        <p:txBody>
          <a:bodyPr>
            <a:normAutofit/>
          </a:bodyPr>
          <a:lstStyle/>
          <a:p>
            <a:r>
              <a:rPr lang="en-US" dirty="0" smtClean="0"/>
              <a:t>Incompatible key types</a:t>
            </a:r>
          </a:p>
          <a:p>
            <a:pPr lvl="1"/>
            <a:r>
              <a:rPr lang="en-US" dirty="0" smtClean="0"/>
              <a:t>Exception!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in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endParaRPr lang="en-US" dirty="0" smtClean="0"/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Tachyon,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88197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(recursive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directory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scans supported)</a:t>
            </a:r>
          </a:p>
          <a:p>
            <a:pPr lvl="1"/>
            <a:r>
              <a:rPr lang="en-US" dirty="0" err="1" smtClean="0"/>
              <a:t>DelimitedInputFormat</a:t>
            </a:r>
            <a:endParaRPr lang="en-US" dirty="0" smtClean="0"/>
          </a:p>
          <a:p>
            <a:pPr lvl="2"/>
            <a:r>
              <a:rPr lang="en-US" dirty="0" err="1" smtClean="0"/>
              <a:t>TextInputFormat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text files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linewise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pPr lvl="2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field delimited files)</a:t>
            </a:r>
          </a:p>
          <a:p>
            <a:pPr lvl="1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Avro POJOs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Reads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result of SQL query)</a:t>
            </a:r>
          </a:p>
          <a:p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(Wraps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any Hadoop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Hadoop Input/</a:t>
            </a:r>
            <a:r>
              <a:rPr lang="en-US" sz="4000" dirty="0" err="1" smtClean="0"/>
              <a:t>OutputFormats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for all Hadoop I/</a:t>
            </a:r>
            <a:r>
              <a:rPr lang="en-US" dirty="0" err="1" smtClean="0"/>
              <a:t>OFormats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and write to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Apache ORC</a:t>
            </a:r>
          </a:p>
          <a:p>
            <a:pPr lvl="1"/>
            <a:r>
              <a:rPr lang="en-US" dirty="0" smtClean="0"/>
              <a:t>Apache 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0352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ExecutionEnvironment</a:t>
            </a:r>
            <a:r>
              <a:rPr lang="en-US" sz="2800" dirty="0" smtClean="0">
                <a:latin typeface="Menlo Regular"/>
                <a:cs typeface="Menlo Regular"/>
              </a:rPr>
              <a:t> </a:t>
            </a:r>
            <a:r>
              <a:rPr lang="en-US" sz="2800" dirty="0" err="1" smtClean="0">
                <a:latin typeface="Menlo Regular"/>
                <a:cs typeface="Menlo Regular"/>
              </a:rPr>
              <a:t>env</a:t>
            </a:r>
            <a:r>
              <a:rPr lang="en-US" sz="2800" dirty="0">
                <a:latin typeface="Menlo Regular"/>
                <a:cs typeface="Menlo Regular"/>
              </a:rPr>
              <a:t> </a:t>
            </a:r>
            <a:r>
              <a:rPr lang="en-US" sz="2800" dirty="0" smtClean="0">
                <a:latin typeface="Menlo Regular"/>
                <a:cs typeface="Menlo Regular"/>
              </a:rPr>
              <a:t>= …</a:t>
            </a:r>
          </a:p>
          <a:p>
            <a:pPr marL="0" indent="0">
              <a:buNone/>
            </a:pPr>
            <a:endParaRPr lang="en-US" sz="14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// read text file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linewise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env.readTextFile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 read CSV file</a:t>
            </a: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env.readCsvFile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 read file with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FileInputFormat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Menlo Regular"/>
                <a:cs typeface="Menlo Regular"/>
              </a:rPr>
              <a:t>env.readHadoopFile</a:t>
            </a:r>
            <a:r>
              <a:rPr lang="en-US" sz="2800" dirty="0" smtClean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 use regular Hadoop </a:t>
            </a:r>
            <a:r>
              <a:rPr lang="en-US" sz="2800" dirty="0" err="1" smtClean="0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</a:t>
            </a:r>
            <a:r>
              <a:rPr lang="en-US" sz="2800" dirty="0" err="1" smtClean="0">
                <a:latin typeface="Menlo Regular"/>
                <a:cs typeface="Menlo Regular"/>
              </a:rPr>
              <a:t>nv.createHadoopInput</a:t>
            </a:r>
            <a:r>
              <a:rPr lang="en-US" sz="2800" dirty="0" smtClean="0">
                <a:latin typeface="Menlo Regular"/>
                <a:cs typeface="Menlo Regular"/>
              </a:rPr>
              <a:t>(…)</a:t>
            </a:r>
            <a:r>
              <a:rPr lang="en-US" sz="28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2800" dirty="0">
                <a:solidFill>
                  <a:srgbClr val="7F7F7F"/>
                </a:solidFill>
                <a:latin typeface="Menlo Regular"/>
                <a:cs typeface="Menlo Regular"/>
              </a:rPr>
              <a:t>/ use regular Flink </a:t>
            </a:r>
            <a:r>
              <a:rPr lang="en-US" sz="2800" dirty="0" err="1">
                <a:solidFill>
                  <a:srgbClr val="7F7F7F"/>
                </a:solidFill>
                <a:latin typeface="Menlo Regular"/>
                <a:cs typeface="Menlo Regular"/>
              </a:rPr>
              <a:t>InputFormat</a:t>
            </a:r>
            <a:endParaRPr lang="en-US" sz="28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 err="1">
                <a:latin typeface="Menlo Regular"/>
                <a:cs typeface="Menlo Regular"/>
              </a:rPr>
              <a:t>env.createInput</a:t>
            </a:r>
            <a:r>
              <a:rPr lang="en-US" sz="2800" dirty="0">
                <a:latin typeface="Menlo Regular"/>
                <a:cs typeface="Menlo Regular"/>
              </a:rPr>
              <a:t>(…);</a:t>
            </a:r>
          </a:p>
          <a:p>
            <a:pPr marL="0" indent="0">
              <a:buNone/>
            </a:pPr>
            <a:endParaRPr lang="en-US" sz="28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Basics presented:</a:t>
            </a:r>
          </a:p>
          <a:p>
            <a:pPr lvl="1"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r>
              <a:rPr lang="en-US" dirty="0" smtClean="0"/>
              <a:t>, </a:t>
            </a:r>
            <a:r>
              <a:rPr lang="en-US" dirty="0" err="1" smtClean="0"/>
              <a:t>GroupReduce</a:t>
            </a:r>
            <a:r>
              <a:rPr lang="en-US" dirty="0" smtClean="0"/>
              <a:t>, Join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 smtClean="0"/>
              <a:t>AllGroupReduce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sz="3000" dirty="0" smtClean="0"/>
              <a:t>see documentation for more transformations</a:t>
            </a:r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GroupReduce</a:t>
            </a:r>
            <a:r>
              <a:rPr lang="en-US" dirty="0" smtClean="0"/>
              <a:t> (Hadoop-style)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GroupReduceFunction</a:t>
            </a:r>
            <a:r>
              <a:rPr lang="en-US" sz="2800" dirty="0"/>
              <a:t> </a:t>
            </a:r>
            <a:r>
              <a:rPr lang="en-US" sz="2800" dirty="0" smtClean="0"/>
              <a:t>gives iterator over  elements of group</a:t>
            </a:r>
          </a:p>
          <a:p>
            <a:pPr lvl="1"/>
            <a:r>
              <a:rPr lang="en-US" sz="2400" dirty="0" smtClean="0"/>
              <a:t>Elements are streamed (possibly from disk), </a:t>
            </a:r>
            <a:br>
              <a:rPr lang="en-US" sz="2400" dirty="0" smtClean="0"/>
            </a:br>
            <a:r>
              <a:rPr lang="en-US" sz="2400" dirty="0" smtClean="0"/>
              <a:t>not materialized in memory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Group </a:t>
            </a:r>
            <a:r>
              <a:rPr lang="en-US" sz="2400" dirty="0">
                <a:sym typeface="Wingdings" panose="05000000000000000000" pitchFamily="2" charset="2"/>
              </a:rPr>
              <a:t>size can exceed available </a:t>
            </a:r>
            <a:r>
              <a:rPr lang="en-US" sz="2400" dirty="0" smtClean="0">
                <a:sym typeface="Wingdings" panose="05000000000000000000" pitchFamily="2" charset="2"/>
              </a:rPr>
              <a:t>JVM heap</a:t>
            </a:r>
            <a:endParaRPr lang="en-US" sz="2400" dirty="0"/>
          </a:p>
          <a:p>
            <a:endParaRPr lang="en-US" dirty="0" smtClean="0"/>
          </a:p>
          <a:p>
            <a:r>
              <a:rPr lang="en-US" sz="2800" dirty="0" smtClean="0"/>
              <a:t>Input type and output type may be different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(FP-style)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 like in functional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Less generic </a:t>
            </a:r>
            <a:r>
              <a:rPr lang="en-US" dirty="0"/>
              <a:t>compared to </a:t>
            </a:r>
            <a:r>
              <a:rPr lang="en-US" dirty="0" err="1" smtClean="0"/>
              <a:t>GroupReduce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Function must be commutative and associative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Input type == Output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can apply more </a:t>
            </a:r>
            <a:r>
              <a:rPr lang="en-US" dirty="0" smtClean="0"/>
              <a:t>optimizations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Always combinable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May use a hash strategy for execution (future)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Flink’s</a:t>
            </a:r>
            <a:r>
              <a:rPr lang="en-US" dirty="0" smtClean="0"/>
              <a:t>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(FP-style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547307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sum = data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.</a:t>
            </a:r>
            <a:r>
              <a:rPr lang="en-US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groupBy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.reduce(new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2000" dirty="0" err="1">
                <a:solidFill>
                  <a:srgbClr val="000000"/>
                </a:solidFill>
                <a:latin typeface="Menlo Regular"/>
                <a:cs typeface="Menlo Regular"/>
              </a:rPr>
              <a:t>SumReducer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b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ReduceFunction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&gt;&gt;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@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reduce(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v1, </a:t>
            </a:r>
            <a:b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Tuple2&lt;</a:t>
            </a:r>
            <a:r>
              <a:rPr lang="en-US" sz="20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Long,Long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v2)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	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v1.f1 += v2.f1</a:t>
            </a:r>
            <a:r>
              <a:rPr lang="de-DE" altLang="de-DE" sz="20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return</a:t>
            </a:r>
            <a:r>
              <a:rPr lang="de-DE" altLang="de-DE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 v1; </a:t>
            </a:r>
            <a: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  <a:endParaRPr lang="en-US" sz="20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248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Binary operation (two inputs)</a:t>
            </a:r>
          </a:p>
          <a:p>
            <a:pPr lvl="1"/>
            <a:r>
              <a:rPr lang="en-US" dirty="0" smtClean="0"/>
              <a:t>Groups both inputs on a key</a:t>
            </a:r>
          </a:p>
          <a:p>
            <a:pPr lvl="1"/>
            <a:r>
              <a:rPr lang="en-US" dirty="0" smtClean="0"/>
              <a:t>Processes groups with matching keys of both inputs</a:t>
            </a:r>
          </a:p>
          <a:p>
            <a:endParaRPr lang="en-US" sz="1200" dirty="0" smtClean="0"/>
          </a:p>
          <a:p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/>
              <a:t>GroupReduce</a:t>
            </a:r>
            <a:r>
              <a:rPr lang="en-US" dirty="0"/>
              <a:t> on two inputs</a:t>
            </a:r>
          </a:p>
          <a:p>
            <a:pPr marL="0" indent="0">
              <a:buNone/>
            </a:pPr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2" y="3950021"/>
            <a:ext cx="6304796" cy="24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59" y="1474375"/>
            <a:ext cx="8790068" cy="5247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,String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d1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d2 = …;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DataSet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&lt;String&gt;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d3 =   </a:t>
            </a:r>
            <a:b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d1.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(d2).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(0).</a:t>
            </a:r>
            <a:r>
              <a:rPr lang="en-US" sz="18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equalTo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(1).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with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());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Menlo Regular"/>
                <a:cs typeface="Menlo Regular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CoGrouper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implements   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CoGroupFunction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&gt;,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&gt;{</a:t>
            </a: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@</a:t>
            </a: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Override</a:t>
            </a:r>
            <a:b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</a:b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public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coGroup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vs1,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Iterable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&lt;Long&gt; vs2, Collector&lt;String&gt; out)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if(!vs2.iterator.hasNext())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for(Tuple2&lt;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Long,String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&gt; v1 : vs1)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(v1.f1);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 }</a:t>
            </a:r>
            <a:endParaRPr lang="en-US" sz="1800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cs typeface="Menlo Regular"/>
              </a:rPr>
              <a:t>} }</a:t>
            </a:r>
            <a:endParaRPr lang="en-US" sz="18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5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/>
          <a:lstStyle/>
          <a:p>
            <a:r>
              <a:rPr lang="en-US" sz="2800" dirty="0" smtClean="0"/>
              <a:t>Local pre-aggregation of data</a:t>
            </a:r>
          </a:p>
          <a:p>
            <a:pPr lvl="1"/>
            <a:r>
              <a:rPr lang="en-US" sz="2400" dirty="0" smtClean="0"/>
              <a:t>Before data is sent to </a:t>
            </a:r>
            <a:r>
              <a:rPr lang="en-US" sz="2400" dirty="0" err="1" smtClean="0"/>
              <a:t>GroupReduce</a:t>
            </a:r>
            <a:r>
              <a:rPr lang="en-US" sz="2400" dirty="0" smtClean="0"/>
              <a:t> or </a:t>
            </a:r>
            <a:r>
              <a:rPr lang="en-US" sz="2400" dirty="0" err="1" smtClean="0"/>
              <a:t>CoGroup</a:t>
            </a:r>
            <a:endParaRPr lang="en-US" sz="2400" dirty="0" smtClean="0"/>
          </a:p>
          <a:p>
            <a:pPr lvl="1"/>
            <a:r>
              <a:rPr lang="en-US" sz="2400" dirty="0" smtClean="0"/>
              <a:t>(functional) Reduce injects combiner automatically</a:t>
            </a:r>
          </a:p>
          <a:p>
            <a:pPr lvl="1"/>
            <a:r>
              <a:rPr lang="en-US" sz="2400" dirty="0" smtClean="0"/>
              <a:t>Similar to Hadoop Combiner</a:t>
            </a:r>
          </a:p>
          <a:p>
            <a:pPr marL="342900" lvl="1" indent="-342900">
              <a:buFont typeface="Wingdings" charset="2"/>
              <a:buChar char="§"/>
            </a:pPr>
            <a:endParaRPr lang="en-US" dirty="0" smtClean="0"/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Optional </a:t>
            </a:r>
            <a:r>
              <a:rPr lang="en-US" dirty="0"/>
              <a:t>for semantics, crucial for performance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sz="2400" dirty="0" smtClean="0"/>
              <a:t>Reduces </a:t>
            </a:r>
            <a:r>
              <a:rPr lang="en-US" sz="2400" dirty="0"/>
              <a:t>data before it is sent over the network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3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Combiner 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3812" y="205894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3812" y="3715479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3812" y="5404551"/>
            <a:ext cx="912397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Map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4027" y="205894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4027" y="371993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4027" y="5404551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Combine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4460" y="2909642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24460" y="4562757"/>
            <a:ext cx="1475119" cy="57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Reduce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457200" y="1861677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B A C A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457200" y="3526091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 A C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B A B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457200" y="5207286"/>
            <a:ext cx="923724" cy="96166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 A A</a:t>
            </a:r>
          </a:p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A B C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22" name="Straight Arrow Connector 21"/>
          <p:cNvCxnSpPr>
            <a:stCxn id="17" idx="0"/>
            <a:endCxn id="5" idx="1"/>
          </p:cNvCxnSpPr>
          <p:nvPr/>
        </p:nvCxnSpPr>
        <p:spPr>
          <a:xfrm>
            <a:off x="1380924" y="2342508"/>
            <a:ext cx="332888" cy="6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9" idx="1"/>
          </p:cNvCxnSpPr>
          <p:nvPr/>
        </p:nvCxnSpPr>
        <p:spPr>
          <a:xfrm flipV="1">
            <a:off x="1380924" y="4005211"/>
            <a:ext cx="332888" cy="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0"/>
            <a:endCxn id="10" idx="1"/>
          </p:cNvCxnSpPr>
          <p:nvPr/>
        </p:nvCxnSpPr>
        <p:spPr>
          <a:xfrm>
            <a:off x="1380924" y="5688117"/>
            <a:ext cx="332888" cy="6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1164" y="1588365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92823" y="3214081"/>
            <a:ext cx="6119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</a:p>
          <a:p>
            <a:endParaRPr lang="en-US" sz="14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2823" y="4940140"/>
            <a:ext cx="61195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(A,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>
            <a:off x="2626209" y="569428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2626209" y="4006922"/>
            <a:ext cx="1027818" cy="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2626209" y="2348673"/>
            <a:ext cx="1027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4" idx="1"/>
          </p:cNvCxnSpPr>
          <p:nvPr/>
        </p:nvCxnSpPr>
        <p:spPr>
          <a:xfrm>
            <a:off x="5129146" y="2348673"/>
            <a:ext cx="1695314" cy="850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5" idx="1"/>
          </p:cNvCxnSpPr>
          <p:nvPr/>
        </p:nvCxnSpPr>
        <p:spPr>
          <a:xfrm>
            <a:off x="5129146" y="2348673"/>
            <a:ext cx="1695314" cy="2503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5" idx="1"/>
          </p:cNvCxnSpPr>
          <p:nvPr/>
        </p:nvCxnSpPr>
        <p:spPr>
          <a:xfrm>
            <a:off x="5129146" y="4009664"/>
            <a:ext cx="1695314" cy="842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4" idx="1"/>
          </p:cNvCxnSpPr>
          <p:nvPr/>
        </p:nvCxnSpPr>
        <p:spPr>
          <a:xfrm flipV="1">
            <a:off x="5129146" y="3199374"/>
            <a:ext cx="1695314" cy="81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4" idx="1"/>
          </p:cNvCxnSpPr>
          <p:nvPr/>
        </p:nvCxnSpPr>
        <p:spPr>
          <a:xfrm flipV="1">
            <a:off x="5129146" y="3199374"/>
            <a:ext cx="1695314" cy="24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15" idx="1"/>
          </p:cNvCxnSpPr>
          <p:nvPr/>
        </p:nvCxnSpPr>
        <p:spPr>
          <a:xfrm flipV="1">
            <a:off x="5129146" y="4852489"/>
            <a:ext cx="1695314" cy="841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3021" y="1905187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8821" y="3264481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2)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2)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2845" y="4809344"/>
            <a:ext cx="6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3)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1)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7926" y="2718766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3444" y="4250665"/>
            <a:ext cx="596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28174" y="5504662"/>
            <a:ext cx="60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1)</a:t>
            </a: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19174" y="2891910"/>
            <a:ext cx="6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(A, 8)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(C, 4)</a:t>
            </a:r>
            <a:endParaRPr lang="en-US" sz="1400" dirty="0">
              <a:latin typeface="Avenir Next Regular"/>
              <a:cs typeface="Avenir Next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21148" y="4541563"/>
            <a:ext cx="60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Next Regular"/>
                <a:cs typeface="Avenir Next Regular"/>
              </a:rPr>
              <a:t>(B, 5)</a:t>
            </a:r>
          </a:p>
          <a:p>
            <a:endParaRPr lang="en-US" sz="800" dirty="0" smtClean="0">
              <a:latin typeface="Avenir Next Regular"/>
              <a:cs typeface="Avenir Next Regular"/>
            </a:endParaRPr>
          </a:p>
          <a:p>
            <a:r>
              <a:rPr lang="en-US" sz="1400" dirty="0" smtClean="0">
                <a:latin typeface="Avenir Next Regular"/>
                <a:cs typeface="Avenir Next Regular"/>
              </a:rPr>
              <a:t>(D, 1)</a:t>
            </a:r>
          </a:p>
        </p:txBody>
      </p:sp>
      <p:cxnSp>
        <p:nvCxnSpPr>
          <p:cNvPr id="67" name="Straight Arrow Connector 66"/>
          <p:cNvCxnSpPr>
            <a:stCxn id="14" idx="3"/>
          </p:cNvCxnSpPr>
          <p:nvPr/>
        </p:nvCxnSpPr>
        <p:spPr>
          <a:xfrm>
            <a:off x="8299579" y="3199374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299579" y="4852489"/>
            <a:ext cx="693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1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506478" cy="4651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</a:t>
            </a:r>
            <a:r>
              <a:rPr lang="en-US" sz="2400" dirty="0" err="1" smtClean="0">
                <a:latin typeface="Menlo Regular"/>
                <a:cs typeface="Menlo Regular"/>
              </a:rPr>
              <a:t>RichGroupReduceFunction</a:t>
            </a:r>
            <a:r>
              <a:rPr lang="en-US" sz="2400" dirty="0" smtClean="0">
                <a:latin typeface="Menlo Regular"/>
                <a:cs typeface="Menlo Regular"/>
              </a:rPr>
              <a:t>&lt;I,O&gt;</a:t>
            </a:r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Override </a:t>
            </a:r>
            <a:r>
              <a:rPr lang="en-US" sz="2000" dirty="0" smtClean="0">
                <a:latin typeface="Menlo Regular"/>
                <a:cs typeface="Menlo Regular"/>
              </a:rPr>
              <a:t>combine(</a:t>
            </a:r>
            <a:r>
              <a:rPr lang="en-US" sz="2000" dirty="0" err="1" smtClean="0">
                <a:latin typeface="Menlo Regular"/>
                <a:cs typeface="Menlo Regular"/>
              </a:rPr>
              <a:t>Iterable</a:t>
            </a:r>
            <a:r>
              <a:rPr lang="en-US" sz="2000" dirty="0" smtClean="0">
                <a:latin typeface="Menlo Regular"/>
                <a:cs typeface="Menlo Regular"/>
              </a:rPr>
              <a:t>&lt;I&gt; in, Collector&lt;O&gt;);</a:t>
            </a: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smtClean="0">
                <a:latin typeface="Menlo Regular"/>
                <a:cs typeface="Menlo Regular"/>
              </a:rPr>
              <a:t>reduce()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/>
              <a:t>Annotate your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r>
              <a:rPr lang="en-US" sz="2400" dirty="0" smtClean="0"/>
              <a:t> with </a:t>
            </a:r>
            <a:r>
              <a:rPr lang="en-US" sz="2000" dirty="0" smtClean="0">
                <a:latin typeface="Menlo Regular"/>
                <a:cs typeface="Menlo Regular"/>
              </a:rPr>
              <a:t>@Combinable</a:t>
            </a:r>
          </a:p>
          <a:p>
            <a:pPr lvl="1"/>
            <a:r>
              <a:rPr lang="en-US" sz="2400" dirty="0" smtClean="0"/>
              <a:t>Combiner will be automatically injected into Flink program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Implement a </a:t>
            </a:r>
            <a:r>
              <a:rPr lang="en-US" sz="2400" dirty="0" err="1" smtClean="0">
                <a:latin typeface="Menlo Regular"/>
                <a:cs typeface="Menlo Regular"/>
              </a:rPr>
              <a:t>GroupCombineFunction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 smtClean="0"/>
              <a:t>Same interface as </a:t>
            </a:r>
            <a:r>
              <a:rPr lang="en-US" sz="2000" dirty="0" err="1" smtClean="0">
                <a:latin typeface="Menlo Regular"/>
                <a:cs typeface="Menlo Regular"/>
              </a:rPr>
              <a:t>GroupReduceFunction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000" dirty="0" err="1" smtClean="0">
                <a:latin typeface="Menlo Regular"/>
                <a:cs typeface="Menlo Regular"/>
              </a:rPr>
              <a:t>DataSet.combineGroup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03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4709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Sort groups before they are handed to </a:t>
            </a:r>
            <a:r>
              <a:rPr lang="en-US" sz="3000" dirty="0" err="1" smtClean="0"/>
              <a:t>GroupReduce</a:t>
            </a:r>
            <a:r>
              <a:rPr lang="en-US" sz="3000" dirty="0" smtClean="0"/>
              <a:t> or </a:t>
            </a:r>
            <a:r>
              <a:rPr lang="en-US" sz="3000" dirty="0" err="1" smtClean="0"/>
              <a:t>CoGroup</a:t>
            </a:r>
            <a:r>
              <a:rPr lang="en-US" sz="3000" dirty="0" smtClean="0"/>
              <a:t> functions</a:t>
            </a:r>
          </a:p>
          <a:p>
            <a:pPr lvl="1"/>
            <a:r>
              <a:rPr lang="en-US" sz="2600" dirty="0" smtClean="0"/>
              <a:t>More (resource-)efficient user code</a:t>
            </a:r>
          </a:p>
          <a:p>
            <a:pPr lvl="1"/>
            <a:r>
              <a:rPr lang="en-US" sz="2600" dirty="0" smtClean="0"/>
              <a:t>Easier user code implementation</a:t>
            </a:r>
          </a:p>
          <a:p>
            <a:pPr lvl="1"/>
            <a:r>
              <a:rPr lang="en-US" sz="2600" dirty="0" smtClean="0"/>
              <a:t>Comes (almost) for free</a:t>
            </a:r>
          </a:p>
          <a:p>
            <a:pPr lvl="1"/>
            <a:r>
              <a:rPr lang="en-US" sz="2600" dirty="0" smtClean="0"/>
              <a:t>Aka secondary sort (Hadoop)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20" y="4253501"/>
            <a:ext cx="8404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&lt;Tuple3&lt;</a:t>
            </a:r>
            <a:r>
              <a:rPr lang="en-US" sz="2400" dirty="0" err="1">
                <a:latin typeface="Menlo Regular"/>
                <a:cs typeface="Menlo Regular"/>
              </a:rPr>
              <a:t>Long,Long,Long</a:t>
            </a:r>
            <a:r>
              <a:rPr lang="en-US" sz="2400" dirty="0">
                <a:latin typeface="Menlo Regular"/>
                <a:cs typeface="Menlo Regular"/>
              </a:rPr>
              <a:t>&gt; data 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data.groupBy</a:t>
            </a:r>
            <a:r>
              <a:rPr lang="en-US" sz="2400" dirty="0">
                <a:latin typeface="Menlo Regular"/>
                <a:cs typeface="Menlo Regular"/>
              </a:rPr>
              <a:t>(0</a:t>
            </a:r>
            <a:r>
              <a:rPr lang="en-US" sz="2400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b="1" dirty="0" smtClean="0">
                <a:latin typeface="Menlo Regular"/>
                <a:cs typeface="Menlo Regular"/>
              </a:rPr>
              <a:t>.</a:t>
            </a:r>
            <a:r>
              <a:rPr lang="en-US" sz="2400" b="1" dirty="0" err="1">
                <a:latin typeface="Menlo Regular"/>
                <a:cs typeface="Menlo Regular"/>
              </a:rPr>
              <a:t>sortGroup</a:t>
            </a:r>
            <a:r>
              <a:rPr lang="en-US" sz="2400" b="1" dirty="0">
                <a:latin typeface="Menlo Regular"/>
                <a:cs typeface="Menlo Regular"/>
              </a:rPr>
              <a:t>(1, </a:t>
            </a:r>
            <a:r>
              <a:rPr lang="en-US" sz="2400" b="1" dirty="0" err="1">
                <a:latin typeface="Menlo Regular"/>
                <a:cs typeface="Menlo Regular"/>
              </a:rPr>
              <a:t>Order.ASCENDING</a:t>
            </a:r>
            <a:r>
              <a:rPr lang="en-US" sz="2400" b="1" dirty="0" smtClean="0">
                <a:latin typeface="Menlo Regular"/>
                <a:cs typeface="Menlo Regular"/>
              </a:rPr>
              <a:t>)</a:t>
            </a: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.</a:t>
            </a:r>
            <a:r>
              <a:rPr lang="en-US" sz="2400" dirty="0" err="1">
                <a:latin typeface="Menlo Regular"/>
                <a:cs typeface="Menlo Regular"/>
              </a:rPr>
              <a:t>groupReduce</a:t>
            </a:r>
            <a:r>
              <a:rPr lang="en-US" sz="2400" dirty="0">
                <a:latin typeface="Menlo Regular"/>
                <a:cs typeface="Menlo Regular"/>
              </a:rPr>
              <a:t>(new </a:t>
            </a:r>
            <a:r>
              <a:rPr lang="en-US" sz="2400" dirty="0" err="1">
                <a:latin typeface="Menlo Regular"/>
                <a:cs typeface="Menlo Regular"/>
              </a:rPr>
              <a:t>MyReducer</a:t>
            </a:r>
            <a:r>
              <a:rPr lang="en-US" sz="2400" dirty="0">
                <a:latin typeface="Menlo Regular"/>
                <a:cs typeface="Menlo Regular"/>
              </a:rPr>
              <a:t>(</a:t>
            </a:r>
            <a:r>
              <a:rPr lang="en-US" sz="2400" dirty="0" smtClean="0">
                <a:latin typeface="Menlo Regular"/>
                <a:cs typeface="Menlo Regular"/>
              </a:rPr>
              <a:t>));</a:t>
            </a:r>
            <a:endParaRPr lang="en-US" sz="2400" dirty="0">
              <a:latin typeface="Menlo Regular"/>
              <a:cs typeface="Menlo Regular"/>
            </a:endParaRPr>
          </a:p>
          <a:p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0800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AllReduce</a:t>
            </a:r>
            <a:r>
              <a:rPr lang="en-US" dirty="0" smtClean="0"/>
              <a:t> / </a:t>
            </a:r>
            <a:r>
              <a:rPr lang="en-US" dirty="0" err="1" smtClean="0"/>
              <a:t>AllGroupReduce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/>
          <a:lstStyle/>
          <a:p>
            <a:r>
              <a:rPr lang="en-US" dirty="0" smtClean="0"/>
              <a:t>Reduce / </a:t>
            </a:r>
            <a:r>
              <a:rPr lang="en-US" dirty="0" err="1" smtClean="0"/>
              <a:t>GroupReduce</a:t>
            </a:r>
            <a:r>
              <a:rPr lang="en-US" dirty="0" smtClean="0"/>
              <a:t> without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lvl="1"/>
            <a:r>
              <a:rPr lang="en-US" dirty="0" smtClean="0"/>
              <a:t>Operates on a single group -&gt; Full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err="1" smtClean="0"/>
              <a:t>DataSet</a:t>
            </a:r>
            <a:r>
              <a:rPr lang="en-US" dirty="0" smtClean="0"/>
              <a:t> is sent to one machine </a:t>
            </a:r>
          </a:p>
          <a:p>
            <a:pPr lvl="1"/>
            <a:r>
              <a:rPr lang="en-US" dirty="0" smtClean="0"/>
              <a:t>Will automatically run with parallelism of 1</a:t>
            </a:r>
          </a:p>
          <a:p>
            <a:endParaRPr lang="en-US" dirty="0" smtClean="0"/>
          </a:p>
          <a:p>
            <a:r>
              <a:rPr lang="en-US" dirty="0" smtClean="0"/>
              <a:t>Careful with large </a:t>
            </a:r>
            <a:r>
              <a:rPr lang="en-US" dirty="0" err="1" smtClean="0"/>
              <a:t>DataSets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Make sure you have a Combiner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347612"/>
          </a:xfrm>
        </p:spPr>
        <p:txBody>
          <a:bodyPr/>
          <a:lstStyle/>
          <a:p>
            <a:r>
              <a:rPr lang="en-US" dirty="0" smtClean="0"/>
              <a:t>Union two data set</a:t>
            </a:r>
          </a:p>
          <a:p>
            <a:pPr lvl="1"/>
            <a:r>
              <a:rPr lang="en-US" dirty="0" smtClean="0"/>
              <a:t>Binary operation, same data type required</a:t>
            </a:r>
          </a:p>
          <a:p>
            <a:pPr lvl="1"/>
            <a:r>
              <a:rPr lang="en-US" dirty="0" smtClean="0"/>
              <a:t>No duplicate elimination (SQL UNION ALL)</a:t>
            </a:r>
          </a:p>
          <a:p>
            <a:pPr lvl="1"/>
            <a:r>
              <a:rPr lang="en-US" dirty="0" smtClean="0"/>
              <a:t>Very cheap operation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220" y="4068566"/>
            <a:ext cx="8404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</a:t>
            </a:r>
            <a:r>
              <a:rPr lang="en-US" sz="2400" dirty="0" smtClean="0">
                <a:latin typeface="Menlo Regular"/>
                <a:cs typeface="Menlo Regular"/>
              </a:rPr>
              <a:t>Tuple2&lt;String, Long&gt; d1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d2 </a:t>
            </a:r>
            <a:r>
              <a:rPr lang="en-US" sz="2400" dirty="0">
                <a:latin typeface="Menlo Regular"/>
                <a:cs typeface="Menlo Regular"/>
              </a:rPr>
              <a:t>= …</a:t>
            </a:r>
            <a:r>
              <a:rPr lang="en-US" sz="2400" dirty="0" smtClean="0">
                <a:latin typeface="Menlo Regular"/>
                <a:cs typeface="Menlo Regular"/>
              </a:rPr>
              <a:t>;</a:t>
            </a:r>
          </a:p>
          <a:p>
            <a:pPr lvl="1"/>
            <a:endParaRPr lang="en-US" sz="2400" dirty="0">
              <a:latin typeface="Menlo Regular"/>
              <a:cs typeface="Menlo Regular"/>
            </a:endParaRPr>
          </a:p>
          <a:p>
            <a:pPr lvl="1"/>
            <a:r>
              <a:rPr lang="en-US" sz="2400" dirty="0" err="1">
                <a:latin typeface="Menlo Regular"/>
                <a:cs typeface="Menlo Regular"/>
              </a:rPr>
              <a:t>DataSet</a:t>
            </a:r>
            <a:r>
              <a:rPr lang="en-US" sz="2400" dirty="0">
                <a:latin typeface="Menlo Regular"/>
                <a:cs typeface="Menlo Regular"/>
              </a:rPr>
              <a:t>&lt;Tuple2&lt;String, Long&gt; </a:t>
            </a:r>
            <a:r>
              <a:rPr lang="en-US" sz="2400" dirty="0" smtClean="0">
                <a:latin typeface="Menlo Regular"/>
                <a:cs typeface="Menlo Regular"/>
              </a:rPr>
              <a:t>d3 </a:t>
            </a:r>
            <a:r>
              <a:rPr lang="en-US" sz="2400" dirty="0">
                <a:latin typeface="Menlo Regular"/>
                <a:cs typeface="Menlo Regular"/>
              </a:rPr>
              <a:t>= </a:t>
            </a:r>
            <a:endParaRPr lang="en-US" sz="2400" dirty="0" smtClean="0">
              <a:latin typeface="Menlo Regular"/>
              <a:cs typeface="Menlo Regular"/>
            </a:endParaRPr>
          </a:p>
          <a:p>
            <a:pPr lvl="1"/>
            <a:r>
              <a:rPr lang="en-US" sz="2400" dirty="0">
                <a:latin typeface="Menlo Regular"/>
                <a:cs typeface="Menlo Regular"/>
              </a:rPr>
              <a:t>	</a:t>
            </a:r>
            <a:r>
              <a:rPr lang="en-US" sz="2400" dirty="0" smtClean="0">
                <a:latin typeface="Menlo Regular"/>
                <a:cs typeface="Menlo Regular"/>
              </a:rPr>
              <a:t>d1.union(d2);</a:t>
            </a:r>
            <a:endParaRPr lang="en-US" sz="24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1801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Flink aims to support all possible data types</a:t>
            </a:r>
          </a:p>
          <a:p>
            <a:endParaRPr lang="en-US" dirty="0"/>
          </a:p>
          <a:p>
            <a:r>
              <a:rPr lang="en-US" dirty="0" smtClean="0"/>
              <a:t>Custom type serialization framework</a:t>
            </a:r>
          </a:p>
          <a:p>
            <a:pPr marL="0" indent="0" algn="ctr">
              <a:buNone/>
            </a:pPr>
            <a:r>
              <a:rPr lang="en-US" sz="2800" i="1" dirty="0" smtClean="0"/>
              <a:t>	“Serialization is the process of turning a Java object into a binary representation”</a:t>
            </a:r>
          </a:p>
          <a:p>
            <a:endParaRPr lang="en-US" dirty="0" smtClean="0"/>
          </a:p>
          <a:p>
            <a:r>
              <a:rPr lang="en-US" dirty="0" smtClean="0"/>
              <a:t>Many existing serialization frameworks: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Thrift</a:t>
            </a:r>
          </a:p>
          <a:p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</a:t>
            </a:r>
          </a:p>
          <a:p>
            <a:pPr lvl="1"/>
            <a:r>
              <a:rPr lang="en-US" dirty="0" smtClean="0"/>
              <a:t>Extracts schema information from programs</a:t>
            </a:r>
          </a:p>
          <a:p>
            <a:pPr lvl="1"/>
            <a:r>
              <a:rPr lang="en-US" dirty="0" smtClean="0"/>
              <a:t>Generates efficient </a:t>
            </a:r>
            <a:r>
              <a:rPr lang="en-US" dirty="0" err="1" smtClean="0"/>
              <a:t>serializers</a:t>
            </a:r>
            <a:r>
              <a:rPr lang="en-US" dirty="0" smtClean="0"/>
              <a:t> for data types</a:t>
            </a:r>
          </a:p>
          <a:p>
            <a:pPr lvl="1"/>
            <a:r>
              <a:rPr lang="en-US" dirty="0" smtClean="0"/>
              <a:t>Enables operations &amp; comparisons on binary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endParaRPr lang="en-US" dirty="0" smtClean="0"/>
          </a:p>
          <a:p>
            <a:r>
              <a:rPr lang="en-US" dirty="0" smtClean="0"/>
              <a:t>Gives access to:</a:t>
            </a:r>
          </a:p>
          <a:p>
            <a:pPr lvl="1"/>
            <a:r>
              <a:rPr lang="en-US" dirty="0" smtClean="0"/>
              <a:t>Accumulators</a:t>
            </a:r>
          </a:p>
          <a:p>
            <a:pPr lvl="1"/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API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81680" y="3022309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81680" y="3993747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81680" y="4965185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729453" y="2294793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729453" y="326623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729452" y="423766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map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1" y="1254797"/>
            <a:ext cx="85973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Example: Tag words with IDs in text corpus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739"/>
              </p:ext>
            </p:extLst>
          </p:nvPr>
        </p:nvGraphicFramePr>
        <p:xfrm>
          <a:off x="2354516" y="5411396"/>
          <a:ext cx="898826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680" y="6255556"/>
            <a:ext cx="200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Next Regular"/>
                <a:cs typeface="Avenir Next Regular"/>
              </a:rPr>
              <a:t>Dictionary</a:t>
            </a:r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95680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06743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6743" y="36110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81469" y="1912060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892532" y="2761537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92532" y="3610514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985243" y="5309468"/>
            <a:ext cx="3330682" cy="1404503"/>
          </a:xfrm>
          <a:prstGeom prst="wedgeRectCallout">
            <a:avLst>
              <a:gd name="adj1" fmla="val -73865"/>
              <a:gd name="adj2" fmla="val -662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venir Next Regular"/>
                <a:cs typeface="Avenir Next Regular"/>
              </a:rPr>
              <a:t>broadcast (small) dictionary to all mappers </a:t>
            </a:r>
            <a:endParaRPr lang="en-US" sz="28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7074" y="3566760"/>
            <a:ext cx="862427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// 1. The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to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 Regular"/>
                <a:cs typeface="Menlo Regular"/>
              </a:rPr>
              <a:t>broadcasted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DataSet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&lt;Integer&gt;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toBroadcast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=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env.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fromElements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1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2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,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 Regular"/>
                <a:cs typeface="Menlo Regular"/>
              </a:rPr>
              <a:t>3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2. Broadcast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the</a:t>
            </a: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>
                <a:solidFill>
                  <a:srgbClr val="999988"/>
                </a:solidFill>
                <a:latin typeface="Menlo Regular"/>
                <a:cs typeface="Menlo Regular"/>
              </a:rPr>
              <a:t>DataSet</a:t>
            </a:r>
            <a:r>
              <a:rPr lang="de-DE" altLang="de-DE" dirty="0">
                <a:latin typeface="Menlo Regular"/>
                <a:cs typeface="Menlo Regular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latin typeface="Menlo Regular"/>
                <a:cs typeface="Menlo Regular"/>
              </a:rPr>
              <a:t>map</a:t>
            </a:r>
            <a:r>
              <a:rPr lang="de-DE" altLang="de-DE" dirty="0" smtClean="0">
                <a:latin typeface="Menlo Regular"/>
                <a:cs typeface="Menlo Regular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 Regular"/>
                <a:cs typeface="Menlo Regular"/>
              </a:rPr>
              <a:t>withBroadcastSet</a:t>
            </a:r>
            <a:r>
              <a:rPr lang="de-DE" altLang="de-DE" dirty="0" smtClean="0">
                <a:latin typeface="Menlo Regular"/>
                <a:cs typeface="Menlo Regular"/>
              </a:rPr>
              <a:t>(</a:t>
            </a:r>
            <a:r>
              <a:rPr lang="de-DE" altLang="de-DE" dirty="0" err="1" smtClean="0">
                <a:latin typeface="Menlo Regular"/>
                <a:cs typeface="Menlo Regular"/>
              </a:rPr>
              <a:t>toBroadcast</a:t>
            </a:r>
            <a:r>
              <a:rPr lang="de-DE" altLang="de-DE" dirty="0">
                <a:latin typeface="Menlo Regular"/>
                <a:cs typeface="Menlo Regular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 Regular"/>
                <a:cs typeface="Menlo Regular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 Regular"/>
                <a:cs typeface="Menlo Regular"/>
              </a:rPr>
              <a:t>"</a:t>
            </a:r>
            <a:r>
              <a:rPr lang="de-DE" altLang="de-DE" dirty="0">
                <a:latin typeface="Menlo Regular"/>
                <a:cs typeface="Menlo Regular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endParaRPr lang="de-DE" altLang="de-DE" dirty="0"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 Regular"/>
              <a:cs typeface="Menlo 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99988"/>
                </a:solidFill>
                <a:latin typeface="Menlo Regular"/>
                <a:cs typeface="Menlo Regular"/>
              </a:rPr>
              <a:t>// 3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.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inside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user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defined</a:t>
            </a:r>
            <a:r>
              <a:rPr lang="de-DE" altLang="de-DE" dirty="0" smtClean="0">
                <a:solidFill>
                  <a:srgbClr val="999988"/>
                </a:solidFill>
                <a:latin typeface="Menlo Regular"/>
                <a:cs typeface="Menlo Regular"/>
              </a:rPr>
              <a:t> </a:t>
            </a:r>
            <a:r>
              <a:rPr lang="de-DE" altLang="de-DE" dirty="0" err="1" smtClean="0">
                <a:solidFill>
                  <a:srgbClr val="999988"/>
                </a:solidFill>
                <a:latin typeface="Menlo Regular"/>
                <a:cs typeface="Menlo Regular"/>
              </a:rPr>
              <a:t>function</a:t>
            </a:r>
            <a:endParaRPr kumimoji="0" lang="de-DE" altLang="de-DE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().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 Regular"/>
                <a:cs typeface="Menlo Regular"/>
              </a:rPr>
              <a:t>getBroadcastVariable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(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broadcastSetName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 Regular"/>
                <a:cs typeface="Menlo Regular"/>
              </a:rPr>
              <a:t>"</a:t>
            </a:r>
            <a:r>
              <a:rPr kumimoji="0" lang="de-DE" altLang="de-DE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 Regular"/>
                <a:cs typeface="Menlo 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Lightweight tool to compute stats on data</a:t>
            </a:r>
          </a:p>
          <a:p>
            <a:pPr lvl="1"/>
            <a:r>
              <a:rPr lang="en-US" sz="2400" dirty="0" err="1" smtClean="0"/>
              <a:t>Usuful</a:t>
            </a:r>
            <a:r>
              <a:rPr lang="en-US" sz="2400" dirty="0" smtClean="0"/>
              <a:t> to verify your assumptions about your data</a:t>
            </a:r>
          </a:p>
          <a:p>
            <a:pPr lvl="1"/>
            <a:r>
              <a:rPr lang="en-US" sz="2400" dirty="0" smtClean="0"/>
              <a:t>Similar to Counters </a:t>
            </a:r>
            <a:r>
              <a:rPr lang="en-US" sz="2400" dirty="0"/>
              <a:t>(Hadoop </a:t>
            </a:r>
            <a:r>
              <a:rPr lang="en-US" sz="2400" dirty="0" err="1"/>
              <a:t>MapReduce</a:t>
            </a:r>
            <a:r>
              <a:rPr lang="en-US" sz="24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Build in accumulators</a:t>
            </a:r>
            <a:endParaRPr lang="en-US" sz="2800" dirty="0"/>
          </a:p>
          <a:p>
            <a:pPr lvl="1"/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and Long counters</a:t>
            </a:r>
            <a:endParaRPr lang="en-US" sz="2400" dirty="0"/>
          </a:p>
          <a:p>
            <a:pPr lvl="1"/>
            <a:r>
              <a:rPr lang="en-US" sz="2400" dirty="0" err="1" smtClean="0"/>
              <a:t>Histogramm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Easily </a:t>
            </a:r>
            <a:r>
              <a:rPr lang="en-US" sz="2800" dirty="0" smtClean="0"/>
              <a:t>customizable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772614" y="2602697"/>
            <a:ext cx="2200766" cy="230446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>
                <a:latin typeface="Avenir Next Regular"/>
                <a:cs typeface="Avenir Next Regular"/>
              </a:rPr>
              <a:t>JobManager</a:t>
            </a:r>
            <a:endParaRPr lang="en-US" sz="2400" u="sng" dirty="0" smtClean="0">
              <a:latin typeface="Avenir Next Regular"/>
              <a:cs typeface="Avenir Next Regular"/>
            </a:endParaRP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counter = 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4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18 +</a:t>
            </a:r>
          </a:p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22 = </a:t>
            </a:r>
            <a:br>
              <a:rPr lang="en-US" sz="2400" dirty="0" smtClean="0">
                <a:latin typeface="Avenir Next Regular"/>
                <a:cs typeface="Avenir Next Regular"/>
              </a:rPr>
            </a:br>
            <a:r>
              <a:rPr lang="en-US" sz="2400" dirty="0" smtClean="0">
                <a:latin typeface="Avenir Next Regular"/>
                <a:cs typeface="Avenir Next Regular"/>
              </a:rPr>
              <a:t>               </a:t>
            </a:r>
            <a:r>
              <a:rPr lang="en-US" sz="2400" b="1" dirty="0" smtClean="0">
                <a:latin typeface="Avenir Next Regular"/>
                <a:cs typeface="Avenir Next Regular"/>
              </a:rPr>
              <a:t>44</a:t>
            </a:r>
            <a:endParaRPr lang="en-US" sz="2400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637264" y="3023668"/>
            <a:ext cx="1878170" cy="53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5" idx="3"/>
          </p:cNvCxnSpPr>
          <p:nvPr/>
        </p:nvCxnSpPr>
        <p:spPr>
          <a:xfrm>
            <a:off x="5656504" y="3942587"/>
            <a:ext cx="1858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5654984" y="4325070"/>
            <a:ext cx="186045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6000" y="6473409"/>
            <a:ext cx="2133600" cy="365125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63032" y="2641184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42" y="1120089"/>
            <a:ext cx="8039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Count total number of words in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175167" y="5388553"/>
            <a:ext cx="4511633" cy="1314189"/>
          </a:xfrm>
          <a:prstGeom prst="wedgeRectCallout">
            <a:avLst>
              <a:gd name="adj1" fmla="val 2247"/>
              <a:gd name="adj2" fmla="val -1031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Send local counts from parallel instances to </a:t>
            </a:r>
            <a:r>
              <a:rPr lang="en-US" sz="2400" dirty="0" err="1" smtClean="0">
                <a:latin typeface="Avenir Next Regular"/>
                <a:cs typeface="Avenir Next Regular"/>
              </a:rPr>
              <a:t>JobManager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95680" y="2258452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06743" y="3107929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venir Next Regular"/>
              <a:cs typeface="Avenir Next Regular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6743" y="3957406"/>
            <a:ext cx="2605309" cy="1698954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venir Next Regular"/>
                <a:cs typeface="Avenir Next Regular"/>
              </a:rPr>
              <a:t>Text </a:t>
            </a:r>
            <a:br>
              <a:rPr lang="en-US" sz="3200" dirty="0" smtClean="0">
                <a:latin typeface="Avenir Next Regular"/>
                <a:cs typeface="Avenir Next Regular"/>
              </a:rPr>
            </a:br>
            <a:r>
              <a:rPr lang="en-US" sz="3200" dirty="0" smtClean="0">
                <a:latin typeface="Avenir Next Regular"/>
                <a:cs typeface="Avenir Next Regular"/>
              </a:rPr>
              <a:t>data set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25" name="Flowchart: Process 4"/>
          <p:cNvSpPr/>
          <p:nvPr/>
        </p:nvSpPr>
        <p:spPr>
          <a:xfrm>
            <a:off x="3382272" y="3560103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26" name="Flowchart: Process 4"/>
          <p:cNvSpPr/>
          <p:nvPr/>
        </p:nvSpPr>
        <p:spPr>
          <a:xfrm>
            <a:off x="3380752" y="4506300"/>
            <a:ext cx="2274232" cy="7649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map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long counter++</a:t>
            </a:r>
            <a:endParaRPr lang="en-US" sz="20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72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 smtClean="0"/>
              <a:t>Use accumulators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2965888"/>
            <a:ext cx="8832525" cy="372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class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Tokenizer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extends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</a:t>
            </a:r>
            <a:r>
              <a:rPr kumimoji="0" lang="de-DE" altLang="de-DE" sz="2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Rich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FlatMapFunction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@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Override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public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void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flatMap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(String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val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               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Collector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	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getRuntimeContext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	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getLongCounter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("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elementCount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").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add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// do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more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stuff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333333"/>
                </a:solidFill>
                <a:latin typeface="Menlo Regular"/>
                <a:cs typeface="Menlo Regular"/>
              </a:rPr>
              <a:t> </a:t>
            </a:r>
            <a:r>
              <a:rPr lang="de-DE" altLang="de-DE" sz="2200" dirty="0" smtClean="0">
                <a:solidFill>
                  <a:srgbClr val="333333"/>
                </a:solidFill>
                <a:latin typeface="Menlo Regular"/>
                <a:cs typeface="Menlo Regular"/>
              </a:rPr>
              <a:t>  </a:t>
            </a: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 Regular"/>
                <a:cs typeface="Menlo Regular"/>
              </a:rPr>
              <a:t>}</a:t>
            </a:r>
            <a:endParaRPr kumimoji="0" lang="de-DE" altLang="de-DE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Accumulator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94" y="1600200"/>
            <a:ext cx="8803392" cy="4384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Accumulators are available </a:t>
            </a:r>
            <a:r>
              <a:rPr lang="en-US" sz="2800" dirty="0" smtClean="0"/>
              <a:t>via </a:t>
            </a:r>
            <a:r>
              <a:rPr lang="en-US" sz="2800" dirty="0" err="1" smtClean="0"/>
              <a:t>JobExecutionResult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returned </a:t>
            </a:r>
            <a:r>
              <a:rPr lang="en-US" sz="2400" dirty="0"/>
              <a:t>by </a:t>
            </a:r>
            <a:r>
              <a:rPr lang="en-US" sz="2400" dirty="0" err="1"/>
              <a:t>env.execute</a:t>
            </a:r>
            <a:r>
              <a:rPr lang="en-US" sz="2400" dirty="0" smtClean="0"/>
              <a:t>()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Accumulators are displayed </a:t>
            </a:r>
            <a:endParaRPr lang="en-US" sz="2800" dirty="0" smtClean="0"/>
          </a:p>
          <a:p>
            <a:pPr lvl="1"/>
            <a:r>
              <a:rPr lang="en-US" sz="2400" dirty="0" smtClean="0"/>
              <a:t>by CLI client</a:t>
            </a:r>
            <a:endParaRPr lang="en-US" sz="2400" dirty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err="1"/>
              <a:t>JobManager</a:t>
            </a:r>
            <a:r>
              <a:rPr lang="en-US" sz="2400" dirty="0"/>
              <a:t> web frontend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271" y="2936094"/>
            <a:ext cx="856832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Menlo Regular"/>
                <a:cs typeface="Menlo Regular"/>
              </a:rPr>
              <a:t>JobExecutionResult</a:t>
            </a:r>
            <a:r>
              <a:rPr lang="en-US" sz="2000" dirty="0">
                <a:latin typeface="Menlo Regular"/>
                <a:cs typeface="Menlo Regular"/>
              </a:rPr>
              <a:t> result = </a:t>
            </a:r>
            <a:r>
              <a:rPr lang="en-US" sz="2000" dirty="0" err="1">
                <a:latin typeface="Menlo Regular"/>
                <a:cs typeface="Menlo Regular"/>
              </a:rPr>
              <a:t>env.execute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 smtClean="0">
                <a:latin typeface="Menlo Regular"/>
                <a:cs typeface="Menlo Regular"/>
              </a:rPr>
              <a:t>WordCount</a:t>
            </a:r>
            <a:r>
              <a:rPr lang="en-US" sz="2000" dirty="0" smtClean="0">
                <a:latin typeface="Menlo Regular"/>
                <a:cs typeface="Menlo Regular"/>
              </a:rPr>
              <a:t>");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sz="2000" dirty="0" smtClean="0">
                <a:latin typeface="Menlo Regular"/>
                <a:cs typeface="Menlo Regular"/>
              </a:rPr>
              <a:t>long </a:t>
            </a:r>
            <a:r>
              <a:rPr lang="en-US" sz="2000" dirty="0" err="1">
                <a:latin typeface="Menlo Regular"/>
                <a:cs typeface="Menlo Regular"/>
              </a:rPr>
              <a:t>ec</a:t>
            </a:r>
            <a:r>
              <a:rPr lang="en-US" sz="2000" dirty="0">
                <a:latin typeface="Menlo Regular"/>
                <a:cs typeface="Menlo Regular"/>
              </a:rPr>
              <a:t> = </a:t>
            </a:r>
            <a:r>
              <a:rPr lang="en-US" sz="2000" dirty="0" err="1">
                <a:latin typeface="Menlo Regular"/>
                <a:cs typeface="Menlo Regular"/>
              </a:rPr>
              <a:t>result.getAccumulatorResult</a:t>
            </a:r>
            <a:r>
              <a:rPr lang="en-US" sz="2000" dirty="0">
                <a:latin typeface="Menlo Regular"/>
                <a:cs typeface="Menlo Regular"/>
              </a:rPr>
              <a:t>("</a:t>
            </a:r>
            <a:r>
              <a:rPr lang="en-US" sz="2000" dirty="0" err="1">
                <a:latin typeface="Menlo Regular"/>
                <a:cs typeface="Menlo Regular"/>
              </a:rPr>
              <a:t>elementCount</a:t>
            </a:r>
            <a:r>
              <a:rPr lang="en-US" sz="2000" dirty="0">
                <a:latin typeface="Menlo Regular"/>
                <a:cs typeface="Menlo Regular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easy</a:t>
            </a:r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Extracting Types from Programs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5019566"/>
            <a:ext cx="2476222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Type Extraction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Java Reflection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Scala Compiler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0075" y="5019566"/>
            <a:ext cx="3007837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the keys sortable?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Are join keys compatible?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5019566"/>
            <a:ext cx="2045256" cy="1370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Avenir Next Regular"/>
                <a:cs typeface="Avenir Next Regular"/>
              </a:rPr>
              <a:t>Generation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venir Next Regular"/>
                <a:cs typeface="Avenir Next Regular"/>
              </a:rPr>
              <a:t>Serializers</a:t>
            </a:r>
            <a:endParaRPr lang="en-US" dirty="0">
              <a:latin typeface="Avenir Next Regular"/>
              <a:cs typeface="Avenir Next Regula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Comparators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79909" y="2247644"/>
            <a:ext cx="1413482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r>
              <a:rPr lang="en-US" dirty="0" smtClean="0">
                <a:latin typeface="Avenir Next Regular"/>
                <a:cs typeface="Avenir Next Regular"/>
              </a:rPr>
              <a:t> Java Program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20" y="2247644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Scala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7919" y="3180038"/>
            <a:ext cx="854886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Python API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3396" y="2247644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Type Extraction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4152" y="2262301"/>
            <a:ext cx="12892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Next Regular"/>
                <a:cs typeface="Avenir Next Regular"/>
              </a:rPr>
              <a:t>Plan Translation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6784" y="2262301"/>
            <a:ext cx="1275438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Optimizer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3447" y="2262301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Plan Post-pass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Down Arrow 24"/>
          <p:cNvSpPr/>
          <p:nvPr/>
        </p:nvSpPr>
        <p:spPr>
          <a:xfrm rot="3635646">
            <a:off x="2709366" y="3376888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953926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7481318" y="3868706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94527" y="2851681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Cluster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6738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Programs are analyzed in “Preflight Phase”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data set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</a:t>
            </a:r>
            <a:r>
              <a:rPr lang="en-US" sz="2000" dirty="0" err="1" smtClean="0">
                <a:latin typeface="Menlo Regular"/>
                <a:cs typeface="Menlo Regular"/>
              </a:rPr>
              <a:t>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get a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convert data set to Table and give name to fields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tEnv.toTable</a:t>
            </a:r>
            <a:r>
              <a:rPr lang="en-US" sz="2000" dirty="0" smtClean="0">
                <a:latin typeface="Menlo Regular"/>
                <a:cs typeface="Menlo Regular"/>
              </a:rPr>
              <a:t>(ds).as(“name,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</a:t>
            </a:r>
            <a:r>
              <a:rPr lang="en-US" sz="3800" dirty="0" smtClean="0"/>
              <a:t>custom POJO </a:t>
            </a:r>
            <a:r>
              <a:rPr lang="en-US" sz="3800" dirty="0" smtClean="0"/>
              <a:t>data </a:t>
            </a:r>
            <a:r>
              <a:rPr lang="en-US" sz="3800" dirty="0" smtClean="0"/>
              <a:t>set</a:t>
            </a:r>
          </a:p>
          <a:p>
            <a:pPr lvl="1"/>
            <a:r>
              <a:rPr lang="en-US" sz="3400" dirty="0" err="1" smtClean="0"/>
              <a:t>Pojo</a:t>
            </a:r>
            <a:r>
              <a:rPr lang="en-US" sz="3400" dirty="0" smtClean="0"/>
              <a:t> fields must map to Table fields</a:t>
            </a:r>
            <a:endParaRPr lang="en-US" sz="34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</a:t>
            </a:r>
            <a:r>
              <a:rPr lang="en-US" sz="26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</a:t>
            </a:r>
            <a:r>
              <a:rPr lang="en-US" sz="26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</a:t>
            </a:r>
            <a:r>
              <a:rPr lang="en-US" dirty="0" err="1" smtClean="0"/>
              <a:t>DataSet</a:t>
            </a:r>
            <a:r>
              <a:rPr lang="en-US" dirty="0" smtClean="0"/>
              <a:t>&lt;Row&gt;</a:t>
            </a:r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dirty="0" smtClean="0"/>
              <a:t>Type Extraction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60" y="1535711"/>
            <a:ext cx="848378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enlo Regular"/>
                <a:cs typeface="Menlo Regular"/>
              </a:rPr>
              <a:t>DataSet</a:t>
            </a:r>
            <a:r>
              <a:rPr lang="en-US" sz="2200" dirty="0">
                <a:latin typeface="Menlo Regular"/>
                <a:cs typeface="Menlo Regular"/>
              </a:rPr>
              <a:t>&lt;</a:t>
            </a:r>
            <a:r>
              <a:rPr lang="en-US" sz="2200" b="1" dirty="0">
                <a:latin typeface="Menlo Regular"/>
                <a:cs typeface="Menlo Regular"/>
              </a:rPr>
              <a:t>Tuple3&lt;Integer, Long, String&gt;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countries; </a:t>
            </a:r>
            <a:br>
              <a:rPr lang="en-US" sz="2200" dirty="0" smtClean="0">
                <a:latin typeface="Menlo Regular"/>
                <a:cs typeface="Menlo Regular"/>
              </a:rPr>
            </a:br>
            <a:r>
              <a:rPr lang="en-US" sz="2200" dirty="0" err="1" smtClean="0">
                <a:latin typeface="Menlo Regular"/>
                <a:cs typeface="Menlo Regular"/>
              </a:rPr>
              <a:t>DataSet</a:t>
            </a:r>
            <a:r>
              <a:rPr lang="en-US" sz="2200" dirty="0" smtClean="0">
                <a:latin typeface="Menlo Regular"/>
                <a:cs typeface="Menlo Regular"/>
              </a:rPr>
              <a:t>&lt;</a:t>
            </a:r>
            <a:r>
              <a:rPr lang="en-US" sz="2200" b="1" dirty="0" smtClean="0">
                <a:latin typeface="Menlo Regular"/>
                <a:cs typeface="Menlo Regular"/>
              </a:rPr>
              <a:t>Tuple2&lt;Person, Integer&gt;</a:t>
            </a:r>
            <a:r>
              <a:rPr lang="en-US" sz="2200" dirty="0">
                <a:latin typeface="Menlo Regular"/>
                <a:cs typeface="Menlo Regular"/>
              </a:rPr>
              <a:t>&gt; </a:t>
            </a:r>
            <a:r>
              <a:rPr lang="en-US" sz="2200" dirty="0" smtClean="0">
                <a:latin typeface="Menlo Regular"/>
                <a:cs typeface="Menlo Regular"/>
              </a:rPr>
              <a:t>users;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580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countries: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&lt;Tuple3&gt;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&lt;Long&gt;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3373" y="3582244"/>
            <a:ext cx="4962516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users: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 </a:t>
            </a:r>
          </a:p>
          <a:p>
            <a:r>
              <a:rPr lang="en-US" sz="2400" dirty="0" err="1" smtClean="0">
                <a:latin typeface="Menlo Regular"/>
                <a:cs typeface="Menlo Regular"/>
              </a:rPr>
              <a:t>TupleType</a:t>
            </a:r>
            <a:r>
              <a:rPr lang="en-US" sz="2400" dirty="0" smtClean="0">
                <a:latin typeface="Menlo Regular"/>
                <a:cs typeface="Menlo Regular"/>
              </a:rPr>
              <a:t>&lt;Tuple2&gt;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PojoType</a:t>
            </a:r>
            <a:r>
              <a:rPr lang="en-US" sz="2400" dirty="0" smtClean="0">
                <a:latin typeface="Menlo Regular"/>
                <a:cs typeface="Menlo Regular"/>
              </a:rPr>
              <a:t>&lt;Person&gt;</a:t>
            </a:r>
          </a:p>
          <a:p>
            <a:r>
              <a:rPr lang="en-US" sz="2400" dirty="0" smtClean="0">
                <a:latin typeface="Menlo Regular"/>
                <a:cs typeface="Menlo Regular"/>
              </a:rPr>
              <a:t> 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&lt;Integer&gt;</a:t>
            </a:r>
          </a:p>
          <a:p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  </a:t>
            </a:r>
            <a:r>
              <a:rPr lang="en-US" sz="2400" dirty="0" err="1" smtClean="0"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latin typeface="Menlo Regular"/>
                <a:cs typeface="Menlo Regular"/>
              </a:rPr>
              <a:t>&lt;String&gt;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BasicType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cs typeface="Menlo Regular"/>
              </a:rPr>
              <a:t>&lt;Integer&gt;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457199" y="2893151"/>
            <a:ext cx="8443843" cy="82913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90870"/>
            <a:ext cx="4040188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Atomic Types:</a:t>
            </a:r>
          </a:p>
          <a:p>
            <a:r>
              <a:rPr lang="en-US" dirty="0" err="1" smtClean="0"/>
              <a:t>BasicType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</a:t>
            </a:r>
            <a:endParaRPr lang="en-US" dirty="0" smtClean="0"/>
          </a:p>
          <a:p>
            <a:pPr lvl="1"/>
            <a:r>
              <a:rPr lang="en-US" dirty="0" smtClean="0"/>
              <a:t>Primitives + Objects</a:t>
            </a:r>
          </a:p>
          <a:p>
            <a:r>
              <a:rPr lang="en-US" dirty="0" err="1" smtClean="0"/>
              <a:t>WritableType</a:t>
            </a:r>
            <a:endParaRPr lang="en-US" dirty="0" smtClean="0"/>
          </a:p>
          <a:p>
            <a:pPr lvl="1"/>
            <a:r>
              <a:rPr lang="en-US" dirty="0" smtClean="0"/>
              <a:t>Hadoop Interface</a:t>
            </a:r>
          </a:p>
          <a:p>
            <a:r>
              <a:rPr lang="en-US" dirty="0" err="1" smtClean="0"/>
              <a:t>GenericType</a:t>
            </a:r>
            <a:endParaRPr lang="en-US" dirty="0"/>
          </a:p>
          <a:p>
            <a:pPr lvl="1"/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06957" y="1490870"/>
            <a:ext cx="4605130" cy="463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Composite Types:</a:t>
            </a:r>
          </a:p>
          <a:p>
            <a:r>
              <a:rPr lang="en-US" dirty="0" smtClean="0"/>
              <a:t>Are composed of other types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Tuple1…Tuple25</a:t>
            </a:r>
          </a:p>
          <a:p>
            <a:r>
              <a:rPr lang="en-US" dirty="0" err="1" smtClean="0"/>
              <a:t>PojoType</a:t>
            </a:r>
            <a:endParaRPr lang="en-US" dirty="0"/>
          </a:p>
          <a:p>
            <a:pPr lvl="1"/>
            <a:r>
              <a:rPr lang="en-US" dirty="0" smtClean="0"/>
              <a:t>“Bean-style” Java objects</a:t>
            </a:r>
          </a:p>
          <a:p>
            <a:r>
              <a:rPr lang="en-US" dirty="0" err="1" smtClean="0"/>
              <a:t>CaseClassType</a:t>
            </a:r>
            <a:endParaRPr lang="en-US" dirty="0" smtClean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r>
              <a:rPr lang="en-US" dirty="0" smtClean="0"/>
              <a:t> incl. Tuples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29343"/>
              </p:ext>
            </p:extLst>
          </p:nvPr>
        </p:nvGraphicFramePr>
        <p:xfrm>
          <a:off x="210240" y="2041338"/>
          <a:ext cx="8686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88"/>
                <a:gridCol w="1164223"/>
                <a:gridCol w="1146583"/>
                <a:gridCol w="2628325"/>
                <a:gridCol w="2035181"/>
              </a:tblGrid>
              <a:tr h="370840">
                <a:tc>
                  <a:txBody>
                    <a:bodyPr/>
                    <a:lstStyle/>
                    <a:p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Basic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Array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Writable 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GenericType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Supported as Key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(Writable)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If type implements Comparable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Serializer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</a:t>
                      </a:r>
                      <a:r>
                        <a:rPr lang="en-US" sz="2000" b="0" i="0" baseline="0" dirty="0" smtClean="0">
                          <a:latin typeface="Avenir Next Regular"/>
                          <a:cs typeface="Avenir Next Regular"/>
                        </a:rPr>
                        <a:t>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Flink native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Writable’s</a:t>
                      </a:r>
                      <a:endParaRPr lang="en-US" sz="2000" b="0" i="0" dirty="0" smtClean="0">
                        <a:latin typeface="Avenir Next Regular"/>
                        <a:cs typeface="Avenir Next Regular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write()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readFields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()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err="1" smtClean="0">
                          <a:latin typeface="Avenir Next Regular"/>
                          <a:cs typeface="Avenir Next Regular"/>
                        </a:rPr>
                        <a:t>Kryo</a:t>
                      </a: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 or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Avro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Support for </a:t>
                      </a:r>
                      <a:b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</a:br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Binary Operations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Yes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latin typeface="Avenir Next Regular"/>
                          <a:cs typeface="Avenir Next Regular"/>
                        </a:rPr>
                        <a:t>No</a:t>
                      </a:r>
                      <a:endParaRPr lang="en-US" sz="2000" b="0" i="0" dirty="0">
                        <a:latin typeface="Avenir Next Regular"/>
                        <a:cs typeface="Avenir Next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Default constructor (no arguments)</a:t>
            </a:r>
          </a:p>
          <a:p>
            <a:endParaRPr lang="en-US" dirty="0" smtClean="0"/>
          </a:p>
          <a:p>
            <a:r>
              <a:rPr lang="en-US" dirty="0" smtClean="0"/>
              <a:t>All fields must be</a:t>
            </a:r>
          </a:p>
          <a:p>
            <a:pPr lvl="1"/>
            <a:r>
              <a:rPr lang="en-US" dirty="0" smtClean="0"/>
              <a:t>either public</a:t>
            </a:r>
          </a:p>
          <a:p>
            <a:pPr lvl="1"/>
            <a:r>
              <a:rPr lang="en-US" dirty="0" smtClean="0"/>
              <a:t>or accessible through getters &amp; setters</a:t>
            </a:r>
          </a:p>
          <a:p>
            <a:endParaRPr lang="en-US" dirty="0" smtClean="0"/>
          </a:p>
          <a:p>
            <a:r>
              <a:rPr lang="en-US" dirty="0" smtClean="0"/>
              <a:t>Turn 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69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2459</Words>
  <Application>Microsoft Macintosh PowerPoint</Application>
  <PresentationFormat>On-screen Show (4:3)</PresentationFormat>
  <Paragraphs>665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1_Office Theme</vt:lpstr>
      <vt:lpstr>Apache Flink® Training</vt:lpstr>
      <vt:lpstr>Agenda</vt:lpstr>
      <vt:lpstr>Apache Flink’s Type System</vt:lpstr>
      <vt:lpstr>Apache Flink’s Type System</vt:lpstr>
      <vt:lpstr>Extracting Types from Programs</vt:lpstr>
      <vt:lpstr>Type Extraction Example</vt:lpstr>
      <vt:lpstr>Supported Data Types</vt:lpstr>
      <vt:lpstr>Atomic Types</vt:lpstr>
      <vt:lpstr>Plain Old Java Objects (POJO)</vt:lpstr>
      <vt:lpstr>Composite Types</vt:lpstr>
      <vt:lpstr>Why should I care about that?</vt:lpstr>
      <vt:lpstr>Defining Keys</vt:lpstr>
      <vt:lpstr>Keyed Operations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Key Definition Examples</vt:lpstr>
      <vt:lpstr>Advanced Sources and Sinks</vt:lpstr>
      <vt:lpstr>Supported File Systems</vt:lpstr>
      <vt:lpstr>Input/Output Formats</vt:lpstr>
      <vt:lpstr>Hadoop Input/OutputFormats</vt:lpstr>
      <vt:lpstr>Using InputFormats</vt:lpstr>
      <vt:lpstr>Transformations &amp; Functions</vt:lpstr>
      <vt:lpstr>Transformations</vt:lpstr>
      <vt:lpstr>GroupReduce (Hadoop-style)</vt:lpstr>
      <vt:lpstr>Reduce (FP-style)</vt:lpstr>
      <vt:lpstr>Reduce (FP-style)</vt:lpstr>
      <vt:lpstr>CoGroup</vt:lpstr>
      <vt:lpstr>CoGroup</vt:lpstr>
      <vt:lpstr>Combiner</vt:lpstr>
      <vt:lpstr>Combiner WordCount Example</vt:lpstr>
      <vt:lpstr>Use a combiner</vt:lpstr>
      <vt:lpstr>GroupSort</vt:lpstr>
      <vt:lpstr>AllReduce / AllGroupReduce</vt:lpstr>
      <vt:lpstr>Union</vt:lpstr>
      <vt:lpstr>RichFunctions</vt:lpstr>
      <vt:lpstr>RichFunctions &amp; RuntimeContext</vt:lpstr>
      <vt:lpstr>Further API Concepts</vt:lpstr>
      <vt:lpstr>Broadcast Variables</vt:lpstr>
      <vt:lpstr>Broadcast variables</vt:lpstr>
      <vt:lpstr>Accumulators</vt:lpstr>
      <vt:lpstr>Accumulators</vt:lpstr>
      <vt:lpstr>Using Accumulators</vt:lpstr>
      <vt:lpstr>Get Accumulator Results</vt:lpstr>
      <vt:lpstr>Table API</vt:lpstr>
      <vt:lpstr>Table API Overview</vt:lpstr>
      <vt:lpstr>Table API Overview</vt:lpstr>
      <vt:lpstr>Table API Expressions</vt:lpstr>
      <vt:lpstr>DataSet to Table</vt:lpstr>
      <vt:lpstr>Table to DataSet</vt:lpstr>
      <vt:lpstr>Table to DataSet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357</cp:revision>
  <dcterms:created xsi:type="dcterms:W3CDTF">2015-01-22T00:00:06Z</dcterms:created>
  <dcterms:modified xsi:type="dcterms:W3CDTF">2015-06-02T15:43:10Z</dcterms:modified>
</cp:coreProperties>
</file>