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9"/>
  </p:notesMasterIdLst>
  <p:sldIdLst>
    <p:sldId id="258" r:id="rId2"/>
    <p:sldId id="271" r:id="rId3"/>
    <p:sldId id="264" r:id="rId4"/>
    <p:sldId id="272" r:id="rId5"/>
    <p:sldId id="291" r:id="rId6"/>
    <p:sldId id="292" r:id="rId7"/>
    <p:sldId id="289" r:id="rId8"/>
    <p:sldId id="290" r:id="rId9"/>
    <p:sldId id="295" r:id="rId10"/>
    <p:sldId id="293" r:id="rId11"/>
    <p:sldId id="294" r:id="rId12"/>
    <p:sldId id="273" r:id="rId13"/>
    <p:sldId id="298" r:id="rId14"/>
    <p:sldId id="297" r:id="rId15"/>
    <p:sldId id="299" r:id="rId16"/>
    <p:sldId id="274" r:id="rId17"/>
    <p:sldId id="300" r:id="rId18"/>
    <p:sldId id="301" r:id="rId19"/>
    <p:sldId id="302" r:id="rId20"/>
    <p:sldId id="266" r:id="rId21"/>
    <p:sldId id="278" r:id="rId22"/>
    <p:sldId id="279" r:id="rId23"/>
    <p:sldId id="275" r:id="rId24"/>
    <p:sldId id="276" r:id="rId25"/>
    <p:sldId id="277" r:id="rId26"/>
    <p:sldId id="280" r:id="rId27"/>
    <p:sldId id="281" r:id="rId28"/>
    <p:sldId id="303" r:id="rId29"/>
    <p:sldId id="282" r:id="rId30"/>
    <p:sldId id="283" r:id="rId31"/>
    <p:sldId id="286" r:id="rId32"/>
    <p:sldId id="305" r:id="rId33"/>
    <p:sldId id="285" r:id="rId34"/>
    <p:sldId id="287" r:id="rId35"/>
    <p:sldId id="288" r:id="rId36"/>
    <p:sldId id="269" r:id="rId37"/>
    <p:sldId id="270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D6D"/>
    <a:srgbClr val="34AD92"/>
    <a:srgbClr val="00001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141F9-3E73-7448-86C2-E96D93FE379F}" type="datetimeFigureOut">
              <a:rPr lang="en-US" smtClean="0"/>
              <a:t>02/06/15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DB97-28BA-544F-AA58-4DAFB8B1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2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60267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4088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5" name="Picture 4" descr="flink_squirrel_white_1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58" y="1305832"/>
            <a:ext cx="2439612" cy="2439612"/>
          </a:xfrm>
          <a:prstGeom prst="rect">
            <a:avLst/>
          </a:prstGeom>
        </p:spPr>
      </p:pic>
      <p:pic>
        <p:nvPicPr>
          <p:cNvPr id="6" name="Picture 5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719" y="331587"/>
            <a:ext cx="3695140" cy="57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2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7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4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4685" cy="898406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52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0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7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23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6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9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2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0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4376"/>
            <a:ext cx="8229600" cy="465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53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Flink®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DataSet</a:t>
            </a:r>
            <a:r>
              <a:rPr lang="en-US" dirty="0" smtClean="0"/>
              <a:t> API Basics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9004" y="6226328"/>
            <a:ext cx="1564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June 3rd, 2015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964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env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			    		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ExecutionEnvironment.</a:t>
            </a:r>
            <a:r>
              <a:rPr lang="en-US" sz="1600" i="1" dirty="0" err="1" smtClean="0">
                <a:solidFill>
                  <a:srgbClr val="000000"/>
                </a:solidFill>
                <a:latin typeface="Menlo"/>
              </a:rPr>
              <a:t>getExecutionEnvironment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get input data either from file or use example data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&lt;String&gt;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inputText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latin typeface="Menlo"/>
              </a:rPr>
              <a:t>env.readTextFile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&lt;Tuple2&lt;String, Integer&gt;&gt; counts =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split up the lines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in tuples containing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: (word,1)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inputText.flatMap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Tokenizer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group by the tuple field "0"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groupBy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//sum up tuple field "1"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reduceGroup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SumWords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emit result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counts.</a:t>
            </a:r>
            <a:r>
              <a:rPr lang="en-US" sz="1600" dirty="0" err="1" smtClean="0">
                <a:solidFill>
                  <a:srgbClr val="FF0000"/>
                </a:solidFill>
                <a:latin typeface="Menlo"/>
              </a:rPr>
              <a:t>writeAsCsv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\n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 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 execute program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env.execute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 Example"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757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env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			    		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ExecutionEnvironment.</a:t>
            </a:r>
            <a:r>
              <a:rPr lang="en-US" sz="1600" i="1" dirty="0" err="1" smtClean="0">
                <a:solidFill>
                  <a:srgbClr val="000000"/>
                </a:solidFill>
                <a:latin typeface="Menlo"/>
              </a:rPr>
              <a:t>getExecutionEnvironment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get input data either from file or use example data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&lt;String&gt;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inputText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latin typeface="Menlo"/>
              </a:rPr>
              <a:t>env.readTextFile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&lt;Tuple2&lt;String, Integer&gt;&gt; counts =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split up the lines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in tuples containing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: (word,1)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inputText.flatMap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Tokenizer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group by the tuple field "0"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groupBy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//sum up tuple field "1"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reduceGroup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SumWords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emit result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 smtClean="0">
                <a:latin typeface="Menlo"/>
              </a:rPr>
              <a:t>counts.writeAsCsv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\n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 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 execute program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env.</a:t>
            </a:r>
            <a:r>
              <a:rPr lang="en-US" sz="1600" dirty="0" err="1" smtClean="0">
                <a:solidFill>
                  <a:srgbClr val="FF0000"/>
                </a:solidFill>
                <a:latin typeface="Menlo"/>
              </a:rPr>
              <a:t>execute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 Example"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060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WordCount</a:t>
            </a:r>
            <a:r>
              <a:rPr lang="en-US" dirty="0" smtClean="0"/>
              <a:t>: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474374"/>
            <a:ext cx="9144000" cy="5383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static class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Tokenizer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FlatMapFunction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&lt;String, Tuple2&lt;String, Integer&gt;&gt;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800" dirty="0" smtClean="0">
                <a:solidFill>
                  <a:srgbClr val="808000"/>
                </a:solidFill>
                <a:latin typeface="Menlo"/>
              </a:rPr>
            </a:b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flatMap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(String value,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						  Collector&lt;Tuple2&lt;String, Integer&gt;&gt; out)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800" i="1" dirty="0" smtClean="0">
                <a:solidFill>
                  <a:srgbClr val="6D6D6D"/>
                </a:solidFill>
                <a:latin typeface="Menlo"/>
              </a:rPr>
              <a:t>normalize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and split the line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String[] tokens =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value.toLowerCase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().split(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\\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W+"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emit the pairs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for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(String token : tokens)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if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token.length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 &gt;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   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out.collect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     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Tuple2&lt;String, Integer&gt;(token,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));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030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WordCount</a:t>
            </a:r>
            <a:r>
              <a:rPr lang="en-US" dirty="0" smtClean="0"/>
              <a:t>: </a:t>
            </a:r>
            <a:r>
              <a:rPr lang="en-US" dirty="0" smtClean="0"/>
              <a:t>Map: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474374"/>
            <a:ext cx="9144000" cy="5383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static class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Tokenizer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800" dirty="0" err="1" smtClean="0">
                <a:solidFill>
                  <a:srgbClr val="FF0000"/>
                </a:solidFill>
                <a:latin typeface="Menlo"/>
              </a:rPr>
              <a:t>FlatMapFunction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&lt;String, Tuple2&lt;String, Integer&gt;&gt;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800" dirty="0" smtClean="0">
                <a:solidFill>
                  <a:srgbClr val="808000"/>
                </a:solidFill>
                <a:latin typeface="Menlo"/>
              </a:rPr>
            </a:b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flatMap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(String value,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						  Collector&lt;Tuple2&lt;String, Integer&gt;&gt; out)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800" i="1" dirty="0" smtClean="0">
                <a:solidFill>
                  <a:srgbClr val="6D6D6D"/>
                </a:solidFill>
                <a:latin typeface="Menlo"/>
              </a:rPr>
              <a:t>normalize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and split the line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String[] tokens =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value.toLowerCase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().split(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\\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W+"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emit the pairs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for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(String token : tokens)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if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token.length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 &gt;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   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out.collect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     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Tuple2&lt;String, Integer&gt;(token,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));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416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WordCount</a:t>
            </a:r>
            <a:r>
              <a:rPr lang="en-US" dirty="0" smtClean="0"/>
              <a:t>: </a:t>
            </a:r>
            <a:r>
              <a:rPr lang="en-US" dirty="0" smtClean="0"/>
              <a:t>Map: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474374"/>
            <a:ext cx="9144000" cy="5383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static class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Tokenizer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800" dirty="0" err="1" smtClean="0">
                <a:latin typeface="Menlo"/>
              </a:rPr>
              <a:t>FlatMapFunction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&lt;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String</a:t>
            </a:r>
            <a:r>
              <a:rPr lang="en-US" sz="1800" dirty="0" smtClean="0">
                <a:latin typeface="Menlo"/>
              </a:rPr>
              <a:t>,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 Tuple2&lt;String, Integer&gt;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&gt;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800" dirty="0" smtClean="0">
                <a:solidFill>
                  <a:srgbClr val="808000"/>
                </a:solidFill>
                <a:latin typeface="Menlo"/>
              </a:rPr>
            </a:b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flatMap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String</a:t>
            </a:r>
            <a:r>
              <a:rPr lang="en-US" sz="1800" dirty="0" smtClean="0">
                <a:solidFill>
                  <a:srgbClr val="3366FF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value,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						  Collector&lt;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Tuple2&lt;String, Integer&gt;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&gt; out)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800" i="1" dirty="0" smtClean="0">
                <a:solidFill>
                  <a:srgbClr val="6D6D6D"/>
                </a:solidFill>
                <a:latin typeface="Menlo"/>
              </a:rPr>
              <a:t>normalize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and split the line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String[] tokens =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value.toLowerCase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().split(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\\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W+"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emit the pairs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for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String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token : tokens)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if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token.length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 &gt;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   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out.collect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     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Tuple2&lt;String, Integer&gt;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(token,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));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153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WordCount</a:t>
            </a:r>
            <a:r>
              <a:rPr lang="en-US" dirty="0" smtClean="0"/>
              <a:t>: </a:t>
            </a:r>
            <a:r>
              <a:rPr lang="en-US" dirty="0" smtClean="0"/>
              <a:t>Map: Collector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474374"/>
            <a:ext cx="9144000" cy="5383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static class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Tokenizer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FlatMapFunction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&lt;String, Tuple2&lt;String, Integer&gt;&gt;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800" dirty="0" smtClean="0">
                <a:solidFill>
                  <a:srgbClr val="808000"/>
                </a:solidFill>
                <a:latin typeface="Menlo"/>
              </a:rPr>
            </a:b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flatMap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(String value,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						  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Collector&lt;Tuple2&lt;String, Integer&gt;&gt; out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800" i="1" dirty="0" smtClean="0">
                <a:solidFill>
                  <a:srgbClr val="6D6D6D"/>
                </a:solidFill>
                <a:latin typeface="Menlo"/>
              </a:rPr>
              <a:t>normalize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and split the line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String[] tokens =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value.toLowerCase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().split(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\\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W+"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emit the pairs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for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(String token : tokens)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if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token.length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 &gt;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    </a:t>
            </a:r>
            <a:r>
              <a:rPr lang="en-US" sz="1800" dirty="0" err="1" smtClean="0">
                <a:solidFill>
                  <a:srgbClr val="FF0000"/>
                </a:solidFill>
                <a:latin typeface="Menlo"/>
              </a:rPr>
              <a:t>out.collect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     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Tuple2&lt;String, Integer&gt;(token,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)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729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WordCount</a:t>
            </a:r>
            <a:r>
              <a:rPr lang="en-US" dirty="0" smtClean="0"/>
              <a:t>: </a:t>
            </a:r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8798"/>
            <a:ext cx="9144000" cy="55792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static class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SumWords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    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GroupReduceFunction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&lt;Tuple2&lt;String, Integer&gt;, </a:t>
            </a:r>
            <a:endParaRPr lang="en-US" sz="18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        Tuple2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&lt;String, Integer&gt;&gt; {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800" dirty="0">
                <a:solidFill>
                  <a:srgbClr val="808000"/>
                </a:solidFill>
                <a:latin typeface="Menlo"/>
              </a:rPr>
            </a:br>
            <a:r>
              <a:rPr lang="en-US" sz="1800" dirty="0">
                <a:solidFill>
                  <a:srgbClr val="808000"/>
                </a:solidFill>
                <a:latin typeface="Menlo"/>
              </a:rPr>
              <a:t>   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reduce(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Iterable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&lt;Tuple2&lt;String, Integer&gt;&gt; values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   Collector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&lt;Tuple2&lt;String, Integer&gt;&gt; out)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</a:t>
            </a:r>
            <a:r>
              <a:rPr lang="en-US" sz="1800" b="1" dirty="0" err="1">
                <a:solidFill>
                  <a:srgbClr val="000080"/>
                </a:solidFill>
                <a:latin typeface="Menlo"/>
              </a:rPr>
              <a:t>int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count = </a:t>
            </a:r>
            <a:r>
              <a:rPr lang="en-US" sz="18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String word =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for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(Tuple2&lt;String, Integer&gt; tuple : values) {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word = tuple.</a:t>
            </a:r>
            <a:r>
              <a:rPr lang="en-US" sz="1800" b="1" dirty="0">
                <a:solidFill>
                  <a:srgbClr val="660E7A"/>
                </a:solidFill>
                <a:latin typeface="Menlo"/>
              </a:rPr>
              <a:t>f0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count++;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}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out.collect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Tuple2&lt;String, Integer&gt;(word, count));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}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endParaRPr lang="en-US" sz="18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800" dirty="0">
              <a:solidFill>
                <a:srgbClr val="000000"/>
              </a:solidFill>
              <a:latin typeface="Menl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896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WordCount</a:t>
            </a:r>
            <a:r>
              <a:rPr lang="en-US" dirty="0" smtClean="0"/>
              <a:t>: </a:t>
            </a:r>
            <a:r>
              <a:rPr lang="en-US" dirty="0" smtClean="0"/>
              <a:t>Reduce: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8798"/>
            <a:ext cx="9144000" cy="55792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static class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SumWords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    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Menlo"/>
              </a:rPr>
              <a:t>GroupReduceFunction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&lt;Tuple2&lt;String, Integer&gt;, </a:t>
            </a:r>
            <a:endParaRPr lang="en-US" sz="18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        Tuple2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&lt;String, Integer&gt;&gt; {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800" dirty="0">
                <a:solidFill>
                  <a:srgbClr val="808000"/>
                </a:solidFill>
                <a:latin typeface="Menlo"/>
              </a:rPr>
            </a:br>
            <a:r>
              <a:rPr lang="en-US" sz="1800" dirty="0">
                <a:solidFill>
                  <a:srgbClr val="808000"/>
                </a:solidFill>
                <a:latin typeface="Menlo"/>
              </a:rPr>
              <a:t>   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reduce(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Iterable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&lt;Tuple2&lt;String, Integer&gt;&gt; values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   Collector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&lt;Tuple2&lt;String, Integer&gt;&gt; out)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</a:t>
            </a:r>
            <a:r>
              <a:rPr lang="en-US" sz="1800" b="1" dirty="0" err="1">
                <a:solidFill>
                  <a:srgbClr val="000080"/>
                </a:solidFill>
                <a:latin typeface="Menlo"/>
              </a:rPr>
              <a:t>int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count = </a:t>
            </a:r>
            <a:r>
              <a:rPr lang="en-US" sz="18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String word =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for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(Tuple2&lt;String, Integer&gt; tuple : values) {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word = tuple.</a:t>
            </a:r>
            <a:r>
              <a:rPr lang="en-US" sz="1800" b="1" dirty="0">
                <a:solidFill>
                  <a:srgbClr val="660E7A"/>
                </a:solidFill>
                <a:latin typeface="Menlo"/>
              </a:rPr>
              <a:t>f0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count++;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}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out.collect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Tuple2&lt;String, Integer&gt;(word, count));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}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endParaRPr lang="en-US" sz="18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800" dirty="0">
              <a:solidFill>
                <a:srgbClr val="000000"/>
              </a:solidFill>
              <a:latin typeface="Menl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138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WordCount</a:t>
            </a:r>
            <a:r>
              <a:rPr lang="en-US" dirty="0" smtClean="0"/>
              <a:t>: </a:t>
            </a:r>
            <a:r>
              <a:rPr lang="en-US" dirty="0" smtClean="0"/>
              <a:t>Reduce: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8798"/>
            <a:ext cx="9144000" cy="55792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static class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SumWords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    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800" dirty="0" err="1" smtClean="0">
                <a:latin typeface="Menlo"/>
              </a:rPr>
              <a:t>GroupReduceFunction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Menlo"/>
              </a:rPr>
              <a:t>Tuple2&lt;String, Integer&gt;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, </a:t>
            </a:r>
            <a:endParaRPr lang="en-US" sz="18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        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Tuple2</a:t>
            </a:r>
            <a:r>
              <a:rPr lang="en-US" sz="1800" dirty="0">
                <a:solidFill>
                  <a:srgbClr val="FF0000"/>
                </a:solidFill>
                <a:latin typeface="Menlo"/>
              </a:rPr>
              <a:t>&lt;String, Integer&gt;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&gt; {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800" dirty="0">
                <a:solidFill>
                  <a:srgbClr val="808000"/>
                </a:solidFill>
                <a:latin typeface="Menlo"/>
              </a:rPr>
            </a:br>
            <a:r>
              <a:rPr lang="en-US" sz="1800" dirty="0">
                <a:solidFill>
                  <a:srgbClr val="808000"/>
                </a:solidFill>
                <a:latin typeface="Menlo"/>
              </a:rPr>
              <a:t>   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reduce(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Iterable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Menlo"/>
              </a:rPr>
              <a:t>Tuple2&lt;String, Integer&gt;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&gt; values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					Collector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Menlo"/>
              </a:rPr>
              <a:t>Tuple2&lt;String, Integer&gt;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&gt; out)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</a:t>
            </a:r>
            <a:r>
              <a:rPr lang="en-US" sz="1800" b="1" dirty="0" err="1">
                <a:solidFill>
                  <a:srgbClr val="000080"/>
                </a:solidFill>
                <a:latin typeface="Menlo"/>
              </a:rPr>
              <a:t>int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count = </a:t>
            </a:r>
            <a:r>
              <a:rPr lang="en-US" sz="18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String word =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for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Menlo"/>
              </a:rPr>
              <a:t>Tuple2&lt;String, Integer&gt;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 tuple : values) {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word = tuple.</a:t>
            </a:r>
            <a:r>
              <a:rPr lang="en-US" sz="1800" b="1" dirty="0">
                <a:solidFill>
                  <a:srgbClr val="660E7A"/>
                </a:solidFill>
                <a:latin typeface="Menlo"/>
              </a:rPr>
              <a:t>f0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count++;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}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out.collect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800" dirty="0">
                <a:solidFill>
                  <a:srgbClr val="FF0000"/>
                </a:solidFill>
                <a:latin typeface="Menlo"/>
              </a:rPr>
              <a:t>Tuple2&lt;String, Integer&gt;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(word, count));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}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endParaRPr lang="en-US" sz="18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800" dirty="0">
              <a:solidFill>
                <a:srgbClr val="000000"/>
              </a:solidFill>
              <a:latin typeface="Menl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055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WordCount</a:t>
            </a:r>
            <a:r>
              <a:rPr lang="en-US" dirty="0" smtClean="0"/>
              <a:t>: </a:t>
            </a:r>
            <a:r>
              <a:rPr lang="en-US" dirty="0" smtClean="0"/>
              <a:t>Reduce: Collector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8798"/>
            <a:ext cx="9144000" cy="55792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static class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SumWords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    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GroupReduceFunction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&lt;Tuple2&lt;String, Integer&gt;, </a:t>
            </a:r>
            <a:endParaRPr lang="en-US" sz="18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        Tuple2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&lt;String, Integer&gt;&gt; {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800" dirty="0">
                <a:solidFill>
                  <a:srgbClr val="808000"/>
                </a:solidFill>
                <a:latin typeface="Menlo"/>
              </a:rPr>
            </a:br>
            <a:r>
              <a:rPr lang="en-US" sz="1800" dirty="0">
                <a:solidFill>
                  <a:srgbClr val="808000"/>
                </a:solidFill>
                <a:latin typeface="Menlo"/>
              </a:rPr>
              <a:t>   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reduce(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Iterable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&lt;Tuple2&lt;String, Integer&gt;&gt; values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   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Collector</a:t>
            </a:r>
            <a:r>
              <a:rPr lang="en-US" sz="1800" dirty="0">
                <a:solidFill>
                  <a:srgbClr val="FF0000"/>
                </a:solidFill>
                <a:latin typeface="Menlo"/>
              </a:rPr>
              <a:t>&lt;Tuple2&lt;String, Integer&gt;&gt; out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</a:t>
            </a:r>
            <a:r>
              <a:rPr lang="en-US" sz="1800" b="1" dirty="0" err="1">
                <a:solidFill>
                  <a:srgbClr val="000080"/>
                </a:solidFill>
                <a:latin typeface="Menlo"/>
              </a:rPr>
              <a:t>int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count = </a:t>
            </a:r>
            <a:r>
              <a:rPr lang="en-US" sz="18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String word =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for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(Tuple2&lt;String, Integer&gt; tuple : values) {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word = tuple.</a:t>
            </a:r>
            <a:r>
              <a:rPr lang="en-US" sz="1800" b="1" dirty="0">
                <a:solidFill>
                  <a:srgbClr val="660E7A"/>
                </a:solidFill>
                <a:latin typeface="Menlo"/>
              </a:rPr>
              <a:t>f0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count++;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}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dirty="0" err="1" smtClean="0">
                <a:solidFill>
                  <a:srgbClr val="FF0000"/>
                </a:solidFill>
                <a:latin typeface="Menlo"/>
              </a:rPr>
              <a:t>out.collect</a:t>
            </a:r>
            <a:r>
              <a:rPr lang="en-US" sz="1800" dirty="0">
                <a:solidFill>
                  <a:srgbClr val="FF0000"/>
                </a:solidFill>
                <a:latin typeface="Menlo"/>
              </a:rPr>
              <a:t>(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Tuple2&lt;String, Integer&gt;(word, count)</a:t>
            </a:r>
            <a:r>
              <a:rPr lang="en-US" sz="1800" dirty="0">
                <a:solidFill>
                  <a:srgbClr val="FF0000"/>
                </a:solidFill>
                <a:latin typeface="Menlo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}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endParaRPr lang="en-US" sz="18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800" dirty="0">
              <a:solidFill>
                <a:srgbClr val="000000"/>
              </a:solidFill>
              <a:latin typeface="Menl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098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DataSet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Batch Processing</a:t>
            </a:r>
          </a:p>
          <a:p>
            <a:r>
              <a:rPr lang="en-US" dirty="0" smtClean="0"/>
              <a:t>Java, </a:t>
            </a:r>
            <a:r>
              <a:rPr lang="en-US" dirty="0" err="1" smtClean="0"/>
              <a:t>Scala</a:t>
            </a:r>
            <a:r>
              <a:rPr lang="en-US" dirty="0" smtClean="0"/>
              <a:t>, and Python</a:t>
            </a:r>
          </a:p>
          <a:p>
            <a:r>
              <a:rPr lang="en-US" dirty="0" smtClean="0"/>
              <a:t>All examples here in Java</a:t>
            </a:r>
          </a:p>
          <a:p>
            <a:r>
              <a:rPr lang="en-US" dirty="0" smtClean="0"/>
              <a:t>Many concepts can be translated to the DataStream API</a:t>
            </a:r>
          </a:p>
          <a:p>
            <a:r>
              <a:rPr lang="en-US" dirty="0" smtClean="0"/>
              <a:t>Documentation available at </a:t>
            </a:r>
            <a:r>
              <a:rPr lang="en-US" dirty="0" err="1" smtClean="0"/>
              <a:t>flink.apache.org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147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DataSet</a:t>
            </a:r>
            <a:r>
              <a:rPr lang="en-US" dirty="0" smtClean="0"/>
              <a:t> API Concepts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769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Basic Java Types</a:t>
            </a:r>
          </a:p>
          <a:p>
            <a:pPr lvl="1"/>
            <a:r>
              <a:rPr lang="en-US" sz="2000" dirty="0" smtClean="0"/>
              <a:t>String, Long, Integer, Boolean,…</a:t>
            </a:r>
          </a:p>
          <a:p>
            <a:pPr lvl="1"/>
            <a:r>
              <a:rPr lang="en-US" sz="2000" dirty="0" smtClean="0"/>
              <a:t>Arrays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Composite Types</a:t>
            </a:r>
          </a:p>
          <a:p>
            <a:pPr lvl="1"/>
            <a:r>
              <a:rPr lang="en-US" sz="2000" dirty="0" smtClean="0"/>
              <a:t>Tuples</a:t>
            </a:r>
          </a:p>
          <a:p>
            <a:pPr lvl="1"/>
            <a:r>
              <a:rPr lang="en-US" sz="2000" dirty="0" smtClean="0"/>
              <a:t>Many more (covered in the advanced slides)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24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5"/>
            <a:ext cx="8229600" cy="5106107"/>
          </a:xfrm>
        </p:spPr>
        <p:txBody>
          <a:bodyPr>
            <a:normAutofit/>
          </a:bodyPr>
          <a:lstStyle/>
          <a:p>
            <a:r>
              <a:rPr lang="en-US" dirty="0" smtClean="0"/>
              <a:t>The easiest and most lightweight way of encapsulating data in </a:t>
            </a:r>
            <a:r>
              <a:rPr lang="en-US" dirty="0" err="1" smtClean="0"/>
              <a:t>Flink</a:t>
            </a:r>
            <a:endParaRPr lang="en-US" dirty="0" smtClean="0"/>
          </a:p>
          <a:p>
            <a:r>
              <a:rPr lang="en-US" dirty="0" smtClean="0"/>
              <a:t>Tuple1 up to Tuple25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lv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Menlo"/>
              </a:rPr>
              <a:t>Tuple2&lt;</a:t>
            </a:r>
            <a:r>
              <a:rPr lang="en-US" sz="1300" dirty="0">
                <a:solidFill>
                  <a:prstClr val="black"/>
                </a:solidFill>
                <a:latin typeface="Menlo"/>
              </a:rPr>
              <a:t>String, </a:t>
            </a:r>
            <a:r>
              <a:rPr lang="en-US" sz="1300" dirty="0" smtClean="0">
                <a:solidFill>
                  <a:prstClr val="black"/>
                </a:solidFill>
                <a:latin typeface="Menlo"/>
              </a:rPr>
              <a:t>String&gt; </a:t>
            </a:r>
            <a:r>
              <a:rPr lang="en-US" sz="1300" dirty="0">
                <a:solidFill>
                  <a:prstClr val="black"/>
                </a:solidFill>
                <a:latin typeface="Menlo"/>
              </a:rPr>
              <a:t>person = </a:t>
            </a:r>
          </a:p>
          <a:p>
            <a:pPr marL="0" lvl="0" indent="0">
              <a:buNone/>
            </a:pP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  new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Tuple2&lt;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String,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String&gt;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"Max"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300" b="1" dirty="0" err="1" smtClean="0">
                <a:solidFill>
                  <a:srgbClr val="008000"/>
                </a:solidFill>
                <a:latin typeface="Menlo"/>
              </a:rPr>
              <a:t>Mustermann</a:t>
            </a:r>
            <a:r>
              <a:rPr lang="en-US" sz="1300" b="1" dirty="0" smtClean="0">
                <a:solidFill>
                  <a:srgbClr val="008000"/>
                </a:solidFill>
                <a:latin typeface="Menlo"/>
              </a:rPr>
              <a:t>”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0" lvl="0" indent="0">
              <a:buNone/>
            </a:pPr>
            <a:endParaRPr lang="en-US" sz="1300" dirty="0" smtClean="0"/>
          </a:p>
          <a:p>
            <a:pPr marL="0" indent="0">
              <a:buNone/>
            </a:pPr>
            <a:r>
              <a:rPr lang="en-US" sz="1300" dirty="0" smtClean="0">
                <a:latin typeface="Menlo"/>
              </a:rPr>
              <a:t>Tuple3</a:t>
            </a:r>
            <a:r>
              <a:rPr lang="en-US" sz="1300" dirty="0">
                <a:latin typeface="Menlo"/>
              </a:rPr>
              <a:t>&lt;String, String, Integer&gt; person = </a:t>
            </a:r>
            <a:endParaRPr lang="en-US" sz="1300" dirty="0" smtClean="0">
              <a:latin typeface="Menlo"/>
            </a:endParaRPr>
          </a:p>
          <a:p>
            <a:pPr marL="0" indent="0">
              <a:buNone/>
            </a:pP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  new 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Tuple3&lt;String, String, Integer&gt;(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"Max"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300" b="1" dirty="0" err="1" smtClean="0">
                <a:solidFill>
                  <a:srgbClr val="008000"/>
                </a:solidFill>
                <a:latin typeface="Menlo"/>
              </a:rPr>
              <a:t>Mustermann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300" dirty="0">
                <a:solidFill>
                  <a:srgbClr val="0000FF"/>
                </a:solidFill>
                <a:latin typeface="Menlo"/>
              </a:rPr>
              <a:t>42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endParaRPr lang="en-US" sz="13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300" dirty="0" smtClean="0">
                <a:latin typeface="Menlo"/>
              </a:rPr>
              <a:t>Tuple4&lt;</a:t>
            </a:r>
            <a:r>
              <a:rPr lang="en-US" sz="1300" dirty="0">
                <a:latin typeface="Menlo"/>
              </a:rPr>
              <a:t>String, String, </a:t>
            </a:r>
            <a:r>
              <a:rPr lang="en-US" sz="1300" dirty="0" smtClean="0">
                <a:latin typeface="Menlo"/>
              </a:rPr>
              <a:t>Integer, Boolean&gt; </a:t>
            </a:r>
            <a:r>
              <a:rPr lang="en-US" sz="1300" dirty="0">
                <a:latin typeface="Menlo"/>
              </a:rPr>
              <a:t>person = </a:t>
            </a:r>
          </a:p>
          <a:p>
            <a:pPr marL="0" indent="0">
              <a:buNone/>
            </a:pP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  new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Tuple4&lt;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String, String,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Integer, Boolean&gt;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"Max"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300" b="1" dirty="0" err="1">
                <a:solidFill>
                  <a:srgbClr val="008000"/>
                </a:solidFill>
                <a:latin typeface="Menlo"/>
              </a:rPr>
              <a:t>Mustermann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300" dirty="0" smtClean="0">
                <a:solidFill>
                  <a:srgbClr val="0000FF"/>
                </a:solidFill>
                <a:latin typeface="Menlo"/>
              </a:rPr>
              <a:t>42, true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);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300" dirty="0">
                <a:solidFill>
                  <a:srgbClr val="000000"/>
                </a:solidFill>
                <a:latin typeface="Menlo"/>
              </a:rPr>
            </a:br>
            <a:endParaRPr lang="en-US" sz="13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srgbClr val="6D6D6D"/>
                </a:solidFill>
                <a:latin typeface="Menlo"/>
              </a:rPr>
              <a:t>// zero based index!</a:t>
            </a:r>
          </a:p>
          <a:p>
            <a:pPr marL="0" indent="0">
              <a:buNone/>
            </a:pPr>
            <a:r>
              <a:rPr lang="en-US" sz="1300" dirty="0">
                <a:latin typeface="Menlo"/>
              </a:rPr>
              <a:t>String </a:t>
            </a:r>
            <a:r>
              <a:rPr lang="en-US" sz="1300" dirty="0" err="1">
                <a:latin typeface="Menlo"/>
              </a:rPr>
              <a:t>firstName</a:t>
            </a:r>
            <a:r>
              <a:rPr lang="en-US" sz="1300" dirty="0">
                <a:latin typeface="Menlo"/>
              </a:rPr>
              <a:t> = person.</a:t>
            </a:r>
            <a:r>
              <a:rPr lang="en-US" sz="1300" b="1" dirty="0">
                <a:solidFill>
                  <a:srgbClr val="660E7A"/>
                </a:solidFill>
                <a:latin typeface="Menlo"/>
              </a:rPr>
              <a:t>f0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300" dirty="0">
                <a:solidFill>
                  <a:srgbClr val="000000"/>
                </a:solidFill>
                <a:latin typeface="Menlo"/>
              </a:rPr>
            </a:br>
            <a:r>
              <a:rPr lang="en-US" sz="1300" dirty="0">
                <a:solidFill>
                  <a:srgbClr val="000000"/>
                </a:solidFill>
                <a:latin typeface="Menlo"/>
              </a:rPr>
              <a:t>String </a:t>
            </a:r>
            <a:r>
              <a:rPr lang="en-US" sz="1300" dirty="0" err="1">
                <a:solidFill>
                  <a:srgbClr val="000000"/>
                </a:solidFill>
                <a:latin typeface="Menlo"/>
              </a:rPr>
              <a:t>secondName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 = person.</a:t>
            </a:r>
            <a:r>
              <a:rPr lang="en-US" sz="1300" b="1" dirty="0">
                <a:solidFill>
                  <a:srgbClr val="660E7A"/>
                </a:solidFill>
                <a:latin typeface="Menlo"/>
              </a:rPr>
              <a:t>f1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Integer age 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=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person.</a:t>
            </a:r>
            <a:r>
              <a:rPr lang="en-US" sz="1300" b="1" dirty="0" smtClean="0">
                <a:solidFill>
                  <a:srgbClr val="660E7A"/>
                </a:solidFill>
                <a:latin typeface="Menlo"/>
              </a:rPr>
              <a:t>f2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Boolean fired = person.</a:t>
            </a:r>
            <a:r>
              <a:rPr lang="en-US" sz="1300" b="1" dirty="0" smtClean="0">
                <a:solidFill>
                  <a:srgbClr val="660E7A"/>
                </a:solidFill>
                <a:latin typeface="Menlo"/>
              </a:rPr>
              <a:t>f3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;</a:t>
            </a:r>
            <a:endParaRPr lang="en-US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067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Transformations: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2157"/>
            <a:ext cx="8229600" cy="5298632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Menlo"/>
              </a:rPr>
              <a:t>DataSet</a:t>
            </a:r>
            <a:r>
              <a:rPr lang="en-US" dirty="0">
                <a:latin typeface="Menlo"/>
              </a:rPr>
              <a:t>&lt;Integer&gt; integers = </a:t>
            </a:r>
            <a:r>
              <a:rPr lang="en-US" dirty="0" err="1">
                <a:latin typeface="Menlo"/>
              </a:rPr>
              <a:t>env.fromElements</a:t>
            </a:r>
            <a:r>
              <a:rPr lang="en-US" dirty="0"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3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4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6D6D6D"/>
                </a:solidFill>
                <a:latin typeface="Courier"/>
                <a:cs typeface="Courier"/>
              </a:rPr>
              <a:t>// Regular Map - </a:t>
            </a:r>
            <a:r>
              <a:rPr lang="de-DE" altLang="de-DE" dirty="0">
                <a:solidFill>
                  <a:srgbClr val="6D6D6D"/>
                </a:solidFill>
                <a:latin typeface="Courier"/>
                <a:cs typeface="Courier"/>
              </a:rPr>
              <a:t>Takes </a:t>
            </a:r>
            <a:r>
              <a:rPr lang="de-DE" altLang="de-DE" dirty="0" err="1">
                <a:solidFill>
                  <a:srgbClr val="6D6D6D"/>
                </a:solidFill>
                <a:latin typeface="Courier"/>
                <a:cs typeface="Courier"/>
              </a:rPr>
              <a:t>one</a:t>
            </a:r>
            <a:r>
              <a:rPr lang="de-DE" altLang="de-DE" dirty="0">
                <a:solidFill>
                  <a:srgbClr val="6D6D6D"/>
                </a:solidFill>
                <a:latin typeface="Courier"/>
                <a:cs typeface="Courier"/>
              </a:rPr>
              <a:t> </a:t>
            </a:r>
            <a:r>
              <a:rPr lang="de-DE" altLang="de-DE" dirty="0" err="1">
                <a:solidFill>
                  <a:srgbClr val="6D6D6D"/>
                </a:solidFill>
                <a:latin typeface="Courier"/>
                <a:cs typeface="Courier"/>
              </a:rPr>
              <a:t>element</a:t>
            </a:r>
            <a:r>
              <a:rPr lang="de-DE" altLang="de-DE" dirty="0">
                <a:solidFill>
                  <a:srgbClr val="6D6D6D"/>
                </a:solidFill>
                <a:latin typeface="Courier"/>
                <a:cs typeface="Courier"/>
              </a:rPr>
              <a:t> </a:t>
            </a:r>
            <a:r>
              <a:rPr lang="de-DE" altLang="de-DE" dirty="0" err="1">
                <a:solidFill>
                  <a:srgbClr val="6D6D6D"/>
                </a:solidFill>
                <a:latin typeface="Courier"/>
                <a:cs typeface="Courier"/>
              </a:rPr>
              <a:t>and</a:t>
            </a:r>
            <a:r>
              <a:rPr lang="de-DE" altLang="de-DE" dirty="0">
                <a:solidFill>
                  <a:srgbClr val="6D6D6D"/>
                </a:solidFill>
                <a:latin typeface="Courier"/>
                <a:cs typeface="Courier"/>
              </a:rPr>
              <a:t> </a:t>
            </a:r>
            <a:r>
              <a:rPr lang="de-DE" altLang="de-DE" dirty="0" err="1">
                <a:solidFill>
                  <a:srgbClr val="6D6D6D"/>
                </a:solidFill>
                <a:latin typeface="Courier"/>
                <a:cs typeface="Courier"/>
              </a:rPr>
              <a:t>produces</a:t>
            </a:r>
            <a:r>
              <a:rPr lang="de-DE" altLang="de-DE" dirty="0">
                <a:solidFill>
                  <a:srgbClr val="6D6D6D"/>
                </a:solidFill>
                <a:latin typeface="Courier"/>
                <a:cs typeface="Courier"/>
              </a:rPr>
              <a:t> </a:t>
            </a:r>
            <a:r>
              <a:rPr lang="de-DE" altLang="de-DE" dirty="0" err="1">
                <a:solidFill>
                  <a:srgbClr val="6D6D6D"/>
                </a:solidFill>
                <a:latin typeface="Courier"/>
                <a:cs typeface="Courier"/>
              </a:rPr>
              <a:t>one</a:t>
            </a:r>
            <a:r>
              <a:rPr lang="de-DE" altLang="de-DE" dirty="0">
                <a:solidFill>
                  <a:srgbClr val="6D6D6D"/>
                </a:solidFill>
                <a:latin typeface="Courier"/>
                <a:cs typeface="Courier"/>
              </a:rPr>
              <a:t> </a:t>
            </a:r>
            <a:r>
              <a:rPr lang="de-DE" altLang="de-DE" dirty="0" err="1">
                <a:solidFill>
                  <a:srgbClr val="6D6D6D"/>
                </a:solidFill>
                <a:latin typeface="Courier"/>
                <a:cs typeface="Courier"/>
              </a:rPr>
              <a:t>element</a:t>
            </a:r>
            <a:endParaRPr lang="en-US" dirty="0" smtClean="0">
              <a:solidFill>
                <a:srgbClr val="6D6D6D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Menlo"/>
              </a:rPr>
              <a:t>DataSet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&lt;Integer&gt;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doubleIntegers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Menlo"/>
              </a:rPr>
              <a:t>integers.map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dirty="0" err="1">
                <a:solidFill>
                  <a:srgbClr val="FF0000"/>
                </a:solidFill>
                <a:latin typeface="Menlo"/>
              </a:rPr>
              <a:t>MapFunction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&lt;Integer, Integer&gt;() {</a:t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dirty="0" smtClean="0">
                <a:solidFill>
                  <a:srgbClr val="808000"/>
                </a:solidFill>
                <a:latin typeface="Menlo"/>
              </a:rPr>
              <a:t>@</a:t>
            </a:r>
            <a:r>
              <a:rPr lang="en-US" dirty="0">
                <a:solidFill>
                  <a:srgbClr val="808000"/>
                </a:solidFill>
                <a:latin typeface="Menlo"/>
              </a:rPr>
              <a:t>Override</a:t>
            </a:r>
            <a:br>
              <a:rPr lang="en-US" dirty="0">
                <a:solidFill>
                  <a:srgbClr val="808000"/>
                </a:solidFill>
                <a:latin typeface="Menlo"/>
              </a:rPr>
            </a:br>
            <a:r>
              <a:rPr lang="en-US" dirty="0">
                <a:solidFill>
                  <a:srgbClr val="808000"/>
                </a:solidFill>
                <a:latin typeface="Menlo"/>
              </a:rPr>
              <a:t>  </a:t>
            </a:r>
            <a:r>
              <a:rPr lang="en-US" dirty="0" smtClean="0">
                <a:solidFill>
                  <a:srgbClr val="808000"/>
                </a:solidFill>
                <a:latin typeface="Menlo"/>
              </a:rPr>
              <a:t>	    </a:t>
            </a:r>
            <a:r>
              <a:rPr lang="en-US" b="1" dirty="0" smtClean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Integer 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map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(Integer value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) {</a:t>
            </a:r>
            <a:r>
              <a:rPr lang="en-US" dirty="0">
                <a:solidFill>
                  <a:srgbClr val="000000"/>
                </a:solidFill>
                <a:latin typeface="Menlo"/>
              </a:rPr>
              <a:t/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 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return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value *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   }</a:t>
            </a:r>
            <a:endParaRPr lang="en-US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  }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Menlo"/>
              </a:rPr>
              <a:t>doubleInteger</a:t>
            </a:r>
            <a:r>
              <a:rPr lang="en-US" dirty="0" err="1" smtClean="0">
                <a:solidFill>
                  <a:srgbClr val="000000"/>
                </a:solidFill>
                <a:latin typeface="Menlo"/>
              </a:rPr>
              <a:t>s.print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enlo"/>
              </a:rPr>
              <a:t>&gt; 2, 4, 6, 8</a:t>
            </a: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6D6D6D"/>
                </a:solidFill>
                <a:latin typeface="Menlo"/>
              </a:rPr>
              <a:t>// </a:t>
            </a:r>
            <a:r>
              <a:rPr lang="en-US" dirty="0">
                <a:solidFill>
                  <a:srgbClr val="6D6D6D"/>
                </a:solidFill>
                <a:latin typeface="Menlo"/>
              </a:rPr>
              <a:t>Flat Map - Takes one element and produces zero, one, or more elements.</a:t>
            </a:r>
            <a:endParaRPr lang="en-US" dirty="0" smtClean="0">
              <a:solidFill>
                <a:srgbClr val="6D6D6D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err="1">
                <a:latin typeface="Menlo"/>
              </a:rPr>
              <a:t>DataSet</a:t>
            </a:r>
            <a:r>
              <a:rPr lang="en-US" dirty="0">
                <a:latin typeface="Menlo"/>
              </a:rPr>
              <a:t>&lt;Integer&gt; doubleIntegers2 = </a:t>
            </a:r>
            <a:endParaRPr lang="en-US" dirty="0" smtClean="0">
              <a:latin typeface="Menlo"/>
            </a:endParaRPr>
          </a:p>
          <a:p>
            <a:pPr marL="0" indent="0">
              <a:buNone/>
            </a:pPr>
            <a:endParaRPr lang="en-US" dirty="0"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latin typeface="Menlo"/>
              </a:rPr>
              <a:t>	</a:t>
            </a:r>
            <a:r>
              <a:rPr lang="en-US" dirty="0" err="1" smtClean="0">
                <a:latin typeface="Menlo"/>
              </a:rPr>
              <a:t>integers.flatMap</a:t>
            </a:r>
            <a:r>
              <a:rPr lang="en-US" dirty="0">
                <a:latin typeface="Menlo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dirty="0" err="1">
                <a:solidFill>
                  <a:srgbClr val="FF0000"/>
                </a:solidFill>
                <a:latin typeface="Menlo"/>
              </a:rPr>
              <a:t>FlatMapFunction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&lt;Integer, Integer&gt;() {</a:t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dirty="0" smtClean="0">
                <a:solidFill>
                  <a:srgbClr val="808000"/>
                </a:solidFill>
                <a:latin typeface="Menlo"/>
              </a:rPr>
              <a:t>@</a:t>
            </a:r>
            <a:r>
              <a:rPr lang="en-US" dirty="0">
                <a:solidFill>
                  <a:srgbClr val="808000"/>
                </a:solidFill>
                <a:latin typeface="Menlo"/>
              </a:rPr>
              <a:t>Override</a:t>
            </a:r>
            <a:br>
              <a:rPr lang="en-US" dirty="0">
                <a:solidFill>
                  <a:srgbClr val="808000"/>
                </a:solidFill>
                <a:latin typeface="Menlo"/>
              </a:rPr>
            </a:br>
            <a:r>
              <a:rPr lang="en-US" dirty="0">
                <a:solidFill>
                  <a:srgbClr val="808000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808000"/>
                </a:solidFill>
                <a:latin typeface="Menlo"/>
              </a:rPr>
              <a:t>	</a:t>
            </a:r>
            <a:r>
              <a:rPr lang="en-US" dirty="0" smtClean="0">
                <a:solidFill>
                  <a:srgbClr val="808000"/>
                </a:solidFill>
                <a:latin typeface="Menlo"/>
              </a:rPr>
              <a:t>	</a:t>
            </a:r>
            <a:r>
              <a:rPr lang="en-US" b="1" dirty="0" smtClean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void </a:t>
            </a:r>
            <a:r>
              <a:rPr lang="en-US" dirty="0" err="1">
                <a:solidFill>
                  <a:srgbClr val="FF0000"/>
                </a:solidFill>
                <a:latin typeface="Menlo"/>
              </a:rPr>
              <a:t>flatMap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(Integer value, Collector&lt;Integer&gt; out)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{</a:t>
            </a:r>
            <a:r>
              <a:rPr lang="en-US" dirty="0">
                <a:solidFill>
                  <a:srgbClr val="000000"/>
                </a:solidFill>
                <a:latin typeface="Menlo"/>
              </a:rPr>
              <a:t/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  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	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Menlo"/>
              </a:rPr>
              <a:t>out.collect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(value *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	}</a:t>
            </a: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enlo"/>
              </a:rPr>
              <a:t>	}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enlo"/>
              </a:rPr>
              <a:t>doubleIntegers2.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print();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enlo"/>
              </a:rPr>
              <a:t>&gt; 2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4, 6,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8</a:t>
            </a: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02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Transformations: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171"/>
            <a:ext cx="8032943" cy="4985254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// The </a:t>
            </a:r>
            <a:r>
              <a:rPr lang="en-US" sz="1800" dirty="0" err="1" smtClean="0">
                <a:solidFill>
                  <a:srgbClr val="6D6D6D"/>
                </a:solidFill>
                <a:latin typeface="Menlo"/>
              </a:rPr>
              <a:t>DataSet</a:t>
            </a:r>
            <a:endParaRPr lang="en-US" sz="1800" dirty="0" smtClean="0">
              <a:solidFill>
                <a:srgbClr val="6D6D6D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Menlo"/>
              </a:rPr>
              <a:t>DataSet</a:t>
            </a:r>
            <a:r>
              <a:rPr lang="en-US" sz="1800" dirty="0">
                <a:latin typeface="Menlo"/>
              </a:rPr>
              <a:t>&lt;Integer&gt; integers = </a:t>
            </a:r>
            <a:r>
              <a:rPr lang="en-US" sz="1800" dirty="0" err="1">
                <a:latin typeface="Menlo"/>
              </a:rPr>
              <a:t>env.fromElements</a:t>
            </a:r>
            <a:r>
              <a:rPr lang="en-US" sz="1800" dirty="0">
                <a:latin typeface="Menlo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Menlo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Menlo"/>
              </a:rPr>
              <a:t>4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endParaRPr lang="en-US" sz="18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Menlo"/>
              </a:rPr>
              <a:t>DataSet</a:t>
            </a:r>
            <a:r>
              <a:rPr lang="en-US" sz="1800" dirty="0" smtClean="0">
                <a:latin typeface="Menlo"/>
              </a:rPr>
              <a:t>&lt;Integer&gt; filtered = </a:t>
            </a:r>
          </a:p>
          <a:p>
            <a:pPr marL="0" indent="0">
              <a:buNone/>
            </a:pPr>
            <a:endParaRPr lang="en-US" sz="1800" dirty="0" smtClean="0">
              <a:latin typeface="Menlo"/>
            </a:endParaRPr>
          </a:p>
          <a:p>
            <a:pPr marL="0" indent="0">
              <a:buNone/>
            </a:pPr>
            <a:r>
              <a:rPr lang="en-US" sz="1800" dirty="0" smtClean="0">
                <a:latin typeface="Menlo"/>
              </a:rPr>
              <a:t>	</a:t>
            </a:r>
            <a:r>
              <a:rPr lang="en-US" sz="1800" dirty="0" err="1" smtClean="0">
                <a:latin typeface="Menlo"/>
              </a:rPr>
              <a:t>integers.filter</a:t>
            </a:r>
            <a:r>
              <a:rPr lang="en-US" sz="1800" dirty="0">
                <a:latin typeface="Menlo"/>
              </a:rPr>
              <a:t>(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800" dirty="0" err="1">
                <a:solidFill>
                  <a:srgbClr val="FF0000"/>
                </a:solidFill>
                <a:latin typeface="Menlo"/>
              </a:rPr>
              <a:t>FilterFunction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&lt;Integer&gt;() {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		 </a:t>
            </a:r>
            <a:r>
              <a:rPr lang="en-US" sz="1800" dirty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800" dirty="0">
                <a:solidFill>
                  <a:srgbClr val="808000"/>
                </a:solidFill>
                <a:latin typeface="Menlo"/>
              </a:rPr>
            </a:br>
            <a:r>
              <a:rPr lang="en-US" sz="1800" dirty="0">
                <a:solidFill>
                  <a:srgbClr val="808000"/>
                </a:solidFill>
                <a:latin typeface="Menlo"/>
              </a:rPr>
              <a:t>  </a:t>
            </a: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	   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sz="1800" b="1" dirty="0" err="1">
                <a:solidFill>
                  <a:srgbClr val="000080"/>
                </a:solidFill>
                <a:latin typeface="Menlo"/>
              </a:rPr>
              <a:t>boolean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Menlo"/>
              </a:rPr>
              <a:t>filter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(Integer value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return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value != </a:t>
            </a:r>
            <a:r>
              <a:rPr lang="en-US" sz="1800" dirty="0">
                <a:solidFill>
                  <a:srgbClr val="0000FF"/>
                </a:solidFill>
                <a:latin typeface="Menlo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}</a:t>
            </a:r>
            <a:endParaRPr lang="en-US" sz="18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}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integers.print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&gt; 1, 2, 4</a:t>
            </a:r>
            <a:endParaRPr lang="en-US" sz="18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80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Groupings and 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811" y="3334786"/>
            <a:ext cx="8229600" cy="26177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/</a:t>
            </a: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/ (name, age) of employees</a:t>
            </a:r>
          </a:p>
          <a:p>
            <a:pPr marL="0" indent="0">
              <a:buNone/>
            </a:pPr>
            <a:r>
              <a:rPr lang="en-US" sz="1800" dirty="0" err="1" smtClean="0">
                <a:latin typeface="Menlo"/>
              </a:rPr>
              <a:t>DataSet</a:t>
            </a:r>
            <a:r>
              <a:rPr lang="en-US" sz="1800" dirty="0" smtClean="0">
                <a:latin typeface="Menlo"/>
              </a:rPr>
              <a:t>&lt;Tuple2&lt;String, Integer&gt;&gt; employees = </a:t>
            </a:r>
            <a:r>
              <a:rPr lang="en-US" sz="1800" dirty="0" smtClean="0">
                <a:latin typeface="Menlo"/>
              </a:rPr>
              <a:t>…</a:t>
            </a:r>
          </a:p>
          <a:p>
            <a:pPr marL="0" indent="0">
              <a:buNone/>
            </a:pPr>
            <a:endParaRPr lang="en-US" sz="1800" dirty="0" smtClean="0">
              <a:latin typeface="Menlo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// group by second field (age)</a:t>
            </a:r>
          </a:p>
          <a:p>
            <a:pPr marL="0" indent="0">
              <a:buNone/>
            </a:pPr>
            <a:r>
              <a:rPr lang="en-US" sz="1800" dirty="0" err="1" smtClean="0">
                <a:latin typeface="Menlo"/>
              </a:rPr>
              <a:t>DataSet</a:t>
            </a:r>
            <a:r>
              <a:rPr lang="en-US" sz="1800" dirty="0" smtClean="0">
                <a:latin typeface="Menlo"/>
              </a:rPr>
              <a:t>&lt;Integer, Integer</a:t>
            </a:r>
            <a:r>
              <a:rPr lang="en-US" sz="1800" dirty="0" smtClean="0">
                <a:latin typeface="Menlo"/>
              </a:rPr>
              <a:t>&gt; grouped </a:t>
            </a:r>
            <a:r>
              <a:rPr lang="en-US" sz="1800" dirty="0" smtClean="0">
                <a:latin typeface="Menlo"/>
              </a:rPr>
              <a:t>= </a:t>
            </a:r>
            <a:r>
              <a:rPr lang="en-US" sz="1800" dirty="0" err="1" smtClean="0">
                <a:latin typeface="Menlo"/>
              </a:rPr>
              <a:t>employees.</a:t>
            </a:r>
            <a:r>
              <a:rPr lang="en-US" sz="1800" dirty="0" err="1" smtClean="0">
                <a:solidFill>
                  <a:srgbClr val="FF0000"/>
                </a:solidFill>
                <a:latin typeface="Menlo"/>
              </a:rPr>
              <a:t>groupBy</a:t>
            </a:r>
            <a:r>
              <a:rPr lang="en-US" sz="1800" dirty="0">
                <a:latin typeface="Menlo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// return a list of age groups with its counts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.</a:t>
            </a:r>
            <a:r>
              <a:rPr lang="en-US" sz="1800" dirty="0" err="1" smtClean="0">
                <a:solidFill>
                  <a:srgbClr val="FF0000"/>
                </a:solidFill>
                <a:latin typeface="Menlo"/>
              </a:rPr>
              <a:t>reduceGroup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(new </a:t>
            </a:r>
            <a:r>
              <a:rPr lang="en-US" sz="1800" dirty="0" err="1" smtClean="0">
                <a:solidFill>
                  <a:srgbClr val="FF0000"/>
                </a:solidFill>
                <a:latin typeface="Menlo"/>
              </a:rPr>
              <a:t>CountSameAge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())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479857"/>
              </p:ext>
            </p:extLst>
          </p:nvPr>
        </p:nvGraphicFramePr>
        <p:xfrm>
          <a:off x="6421510" y="1461550"/>
          <a:ext cx="2121722" cy="2240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861"/>
                <a:gridCol w="1060861"/>
              </a:tblGrid>
              <a:tr h="411635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83189">
                <a:tc>
                  <a:txBody>
                    <a:bodyPr/>
                    <a:lstStyle/>
                    <a:p>
                      <a:r>
                        <a:rPr lang="en-US" dirty="0" smtClean="0"/>
                        <a:t>Stephan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83189">
                <a:tc>
                  <a:txBody>
                    <a:bodyPr/>
                    <a:lstStyle/>
                    <a:p>
                      <a:r>
                        <a:rPr lang="en-US" dirty="0" smtClean="0"/>
                        <a:t>Fabian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83189">
                <a:tc>
                  <a:txBody>
                    <a:bodyPr/>
                    <a:lstStyle/>
                    <a:p>
                      <a:r>
                        <a:rPr lang="en-US" dirty="0" smtClean="0"/>
                        <a:t>Julia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83189">
                <a:tc>
                  <a:txBody>
                    <a:bodyPr/>
                    <a:lstStyle/>
                    <a:p>
                      <a:r>
                        <a:rPr lang="en-US" dirty="0" smtClean="0"/>
                        <a:t>Romeo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83189">
                <a:tc>
                  <a:txBody>
                    <a:bodyPr/>
                    <a:lstStyle/>
                    <a:p>
                      <a:r>
                        <a:rPr lang="en-US" dirty="0" smtClean="0"/>
                        <a:t>Anna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61550"/>
            <a:ext cx="5746923" cy="138900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dirty="0" err="1">
                <a:latin typeface="Avenir Book"/>
                <a:cs typeface="Avenir Book"/>
              </a:rPr>
              <a:t>DataSets</a:t>
            </a:r>
            <a:r>
              <a:rPr lang="en-US" dirty="0">
                <a:latin typeface="Avenir Book"/>
                <a:cs typeface="Avenir Book"/>
              </a:rPr>
              <a:t> can be split into groups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Avenir Book"/>
                <a:cs typeface="Avenir Book"/>
              </a:rPr>
              <a:t>Groups are defined using a common key</a:t>
            </a:r>
            <a:endParaRPr lang="en-US" sz="1800" dirty="0">
              <a:latin typeface="Avenir Book"/>
              <a:cs typeface="Avenir Book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136701"/>
              </p:ext>
            </p:extLst>
          </p:nvPr>
        </p:nvGraphicFramePr>
        <p:xfrm>
          <a:off x="6953259" y="5212560"/>
          <a:ext cx="2121722" cy="1508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596"/>
                <a:gridCol w="941126"/>
              </a:tblGrid>
              <a:tr h="41163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AgeGroup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83189"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83189"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83189"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141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GroupReduce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>
                <a:solidFill>
                  <a:srgbClr val="000080"/>
                </a:solidFill>
                <a:latin typeface="Menlo"/>
              </a:rPr>
              <a:t>public static class 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CountSameAge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500" dirty="0" err="1" smtClean="0">
                <a:solidFill>
                  <a:srgbClr val="FF0000"/>
                </a:solidFill>
                <a:latin typeface="Menlo"/>
              </a:rPr>
              <a:t>GroupReduceFunction</a:t>
            </a:r>
            <a:r>
              <a:rPr lang="en-US" sz="1500" dirty="0" smtClean="0">
                <a:solidFill>
                  <a:srgbClr val="FF0000"/>
                </a:solidFill>
                <a:latin typeface="Menlo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&lt;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Tuple2&lt;String, Integer&gt;, Tuple2&lt;Integer, Integer&gt;&gt; {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dirty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500" dirty="0">
                <a:solidFill>
                  <a:srgbClr val="808000"/>
                </a:solidFill>
                <a:latin typeface="Menlo"/>
              </a:rPr>
            </a:br>
            <a:r>
              <a:rPr lang="en-US" sz="1500" dirty="0">
                <a:solidFill>
                  <a:srgbClr val="808000"/>
                </a:solidFill>
                <a:latin typeface="Menlo"/>
              </a:rPr>
              <a:t>	</a:t>
            </a:r>
            <a:r>
              <a:rPr lang="en-US" sz="1500" b="1" dirty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500" dirty="0">
                <a:solidFill>
                  <a:srgbClr val="FF0000"/>
                </a:solidFill>
                <a:latin typeface="Menlo"/>
              </a:rPr>
              <a:t>reduce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Iterable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&lt;Tuple2&lt;String, Integer&gt;&gt; values, 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			       		   Collector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&lt;Tuple2&lt;Integer, Integer&gt;&gt; out) 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{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endParaRPr lang="en-US" sz="15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>		Integer 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ageGroup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5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	Integer 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countsInGroup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5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endParaRPr lang="en-US" sz="15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500" b="1" dirty="0">
                <a:solidFill>
                  <a:srgbClr val="000080"/>
                </a:solidFill>
                <a:latin typeface="Menlo"/>
              </a:rPr>
              <a:t>for 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(Tuple2&lt;String, Integer&gt; person : values) {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		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ageGroup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 = person.</a:t>
            </a:r>
            <a:r>
              <a:rPr lang="en-US" sz="1500" b="1" dirty="0">
                <a:solidFill>
                  <a:srgbClr val="660E7A"/>
                </a:solidFill>
                <a:latin typeface="Menlo"/>
              </a:rPr>
              <a:t>f1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		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countsInGroup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++;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	}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endParaRPr lang="en-US" sz="15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500" dirty="0" err="1">
                <a:solidFill>
                  <a:srgbClr val="FF0000"/>
                </a:solidFill>
                <a:latin typeface="Menlo"/>
              </a:rPr>
              <a:t>out.collect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5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Tuple2&lt;Integer, Integer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&gt;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										(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ageGroup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countsInGroup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));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}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813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two </a:t>
            </a:r>
            <a:r>
              <a:rPr lang="en-US" dirty="0" err="1" smtClean="0"/>
              <a:t>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49667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600" i="1" dirty="0">
                <a:solidFill>
                  <a:srgbClr val="808080"/>
                </a:solidFill>
                <a:latin typeface="Menlo"/>
              </a:rPr>
              <a:t>// authors (id, name, email)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&lt;Tuple3&lt;Integer, String, String&gt;&gt; authors = ..;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// posts (title, content, </a:t>
            </a:r>
            <a:r>
              <a:rPr lang="en-US" sz="1600" i="1" dirty="0" err="1" smtClean="0">
                <a:solidFill>
                  <a:srgbClr val="808080"/>
                </a:solidFill>
                <a:latin typeface="Menlo"/>
              </a:rPr>
              <a:t>author_id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)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&lt;Tuple3&lt;String, String, Integer&gt;&gt; posts = ..;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&lt;Tuple2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&lt;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		Tuple3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&lt;Integer, String, String&gt;, </a:t>
            </a:r>
            <a:endParaRPr lang="en-US" sz="16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		Tuple3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&lt;String, String, Integer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	&gt;&gt;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archive 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=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authors.</a:t>
            </a:r>
            <a:r>
              <a:rPr lang="en-US" sz="1600" dirty="0" err="1" smtClean="0">
                <a:solidFill>
                  <a:srgbClr val="FF0000"/>
                </a:solidFill>
                <a:latin typeface="Menlo"/>
              </a:rPr>
              <a:t>join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(posts).</a:t>
            </a:r>
            <a:r>
              <a:rPr lang="en-US" sz="1600" dirty="0">
                <a:solidFill>
                  <a:srgbClr val="FF0000"/>
                </a:solidFill>
                <a:latin typeface="Menlo"/>
              </a:rPr>
              <a:t>where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600" dirty="0" err="1">
                <a:solidFill>
                  <a:srgbClr val="FF0000"/>
                </a:solidFill>
                <a:latin typeface="Menlo"/>
              </a:rPr>
              <a:t>equalTo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919756"/>
              </p:ext>
            </p:extLst>
          </p:nvPr>
        </p:nvGraphicFramePr>
        <p:xfrm>
          <a:off x="968879" y="1352184"/>
          <a:ext cx="3280236" cy="2257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412"/>
                <a:gridCol w="1093412"/>
                <a:gridCol w="1093412"/>
              </a:tblGrid>
              <a:tr h="271305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Authors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1305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42875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Fabian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fabian</a:t>
                      </a:r>
                      <a:r>
                        <a:rPr lang="en-US" dirty="0" smtClean="0"/>
                        <a:t>@..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1305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Julia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julia</a:t>
                      </a:r>
                      <a:r>
                        <a:rPr lang="en-US" dirty="0" smtClean="0"/>
                        <a:t>@...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1305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max@...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1305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Romeo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romeo</a:t>
                      </a:r>
                      <a:r>
                        <a:rPr lang="en-US" dirty="0" smtClean="0"/>
                        <a:t>@.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2301"/>
              </p:ext>
            </p:extLst>
          </p:nvPr>
        </p:nvGraphicFramePr>
        <p:xfrm>
          <a:off x="5141511" y="1352184"/>
          <a:ext cx="2698162" cy="2623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15"/>
                <a:gridCol w="931989"/>
                <a:gridCol w="1096458"/>
              </a:tblGrid>
              <a:tr h="1595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Posts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159540"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Content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r>
                        <a:rPr lang="en-US" baseline="0" dirty="0" smtClean="0"/>
                        <a:t> id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428759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1305"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1305"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1305"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1305"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1194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two </a:t>
            </a:r>
            <a:r>
              <a:rPr lang="en-US" dirty="0" err="1" smtClean="0"/>
              <a:t>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2664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 authors (id, name, email)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&lt;Tuple3&lt;Integer, String, String&gt;&gt; authors = ..;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// posts (title, content, </a:t>
            </a:r>
            <a:r>
              <a:rPr lang="en-US" sz="1600" i="1" dirty="0" err="1" smtClean="0">
                <a:solidFill>
                  <a:srgbClr val="808080"/>
                </a:solidFill>
                <a:latin typeface="Menlo"/>
              </a:rPr>
              <a:t>author_id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)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&lt;Tuple3&lt;String, String, Integer&gt;&gt; posts = ..;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&lt;Tuple2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&lt;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		Tuple3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&lt;Integer, String, String&gt;, </a:t>
            </a:r>
            <a:endParaRPr lang="en-US" sz="16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		Tuple3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&lt;String, String, Integer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	&gt;&gt;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archive 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=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authors.</a:t>
            </a:r>
            <a:r>
              <a:rPr lang="en-US" sz="1600" dirty="0" err="1" smtClean="0">
                <a:solidFill>
                  <a:srgbClr val="FF0000"/>
                </a:solidFill>
                <a:latin typeface="Menlo"/>
              </a:rPr>
              <a:t>join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(posts).</a:t>
            </a:r>
            <a:r>
              <a:rPr lang="en-US" sz="1600" dirty="0">
                <a:solidFill>
                  <a:srgbClr val="FF0000"/>
                </a:solidFill>
                <a:latin typeface="Menlo"/>
              </a:rPr>
              <a:t>where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600" dirty="0" err="1">
                <a:solidFill>
                  <a:srgbClr val="FF0000"/>
                </a:solidFill>
                <a:latin typeface="Menlo"/>
              </a:rPr>
              <a:t>equalTo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145815"/>
              </p:ext>
            </p:extLst>
          </p:nvPr>
        </p:nvGraphicFramePr>
        <p:xfrm>
          <a:off x="696953" y="4035157"/>
          <a:ext cx="7234932" cy="2686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822"/>
                <a:gridCol w="1205822"/>
                <a:gridCol w="1205822"/>
                <a:gridCol w="1205822"/>
                <a:gridCol w="1205822"/>
                <a:gridCol w="1205822"/>
              </a:tblGrid>
              <a:tr h="271305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Archive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1305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Content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r>
                        <a:rPr lang="en-US" baseline="0" dirty="0" smtClean="0"/>
                        <a:t> id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42875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Fabian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fabian</a:t>
                      </a:r>
                      <a:r>
                        <a:rPr lang="en-US" dirty="0" smtClean="0"/>
                        <a:t>@..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428759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Julia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julia</a:t>
                      </a:r>
                      <a:r>
                        <a:rPr lang="en-US" dirty="0" smtClean="0"/>
                        <a:t>@...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1305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Julia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julia</a:t>
                      </a:r>
                      <a:r>
                        <a:rPr lang="en-US" dirty="0" smtClean="0"/>
                        <a:t>@...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1305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Romeo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romeo</a:t>
                      </a:r>
                      <a:r>
                        <a:rPr lang="en-US" dirty="0" smtClean="0"/>
                        <a:t>@...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1305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Romeo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romeo</a:t>
                      </a:r>
                      <a:r>
                        <a:rPr lang="en-US" dirty="0" smtClean="0"/>
                        <a:t>@.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0676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with join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006"/>
            <a:ext cx="8229600" cy="5157056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1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2100" i="1" dirty="0">
                <a:solidFill>
                  <a:srgbClr val="808080"/>
                </a:solidFill>
                <a:latin typeface="Menlo"/>
              </a:rPr>
              <a:t>/ authors (id, name, email)</a:t>
            </a:r>
            <a:br>
              <a:rPr lang="en-US" sz="2100" i="1" dirty="0">
                <a:solidFill>
                  <a:srgbClr val="808080"/>
                </a:solidFill>
                <a:latin typeface="Menlo"/>
              </a:rPr>
            </a:br>
            <a:r>
              <a:rPr lang="en-US" sz="21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&lt;Tuple3&lt;Integer, String, String&gt;&gt; authors = ..;</a:t>
            </a:r>
            <a:br>
              <a:rPr lang="en-US" sz="2100" dirty="0">
                <a:solidFill>
                  <a:srgbClr val="000000"/>
                </a:solidFill>
                <a:latin typeface="Menlo"/>
              </a:rPr>
            </a:br>
            <a:r>
              <a:rPr lang="en-US" sz="2100" i="1" dirty="0">
                <a:solidFill>
                  <a:srgbClr val="808080"/>
                </a:solidFill>
                <a:latin typeface="Menlo"/>
              </a:rPr>
              <a:t>// posts (title, content, </a:t>
            </a:r>
            <a:r>
              <a:rPr lang="en-US" sz="2100" i="1" dirty="0" err="1" smtClean="0">
                <a:solidFill>
                  <a:srgbClr val="808080"/>
                </a:solidFill>
                <a:latin typeface="Menlo"/>
              </a:rPr>
              <a:t>author_id</a:t>
            </a:r>
            <a:r>
              <a:rPr lang="en-US" sz="2100" i="1" dirty="0" smtClean="0">
                <a:solidFill>
                  <a:srgbClr val="808080"/>
                </a:solidFill>
                <a:latin typeface="Menlo"/>
              </a:rPr>
              <a:t>)</a:t>
            </a:r>
            <a:r>
              <a:rPr lang="en-US" sz="2100" i="1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2100" i="1" dirty="0">
                <a:solidFill>
                  <a:srgbClr val="808080"/>
                </a:solidFill>
                <a:latin typeface="Menlo"/>
              </a:rPr>
            </a:br>
            <a:r>
              <a:rPr lang="en-US" sz="21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&lt;Tuple3&lt;String, String, Integer&gt;&gt; posts = ..;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endParaRPr lang="en-US" sz="16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100" i="1" dirty="0">
                <a:solidFill>
                  <a:srgbClr val="808080"/>
                </a:solidFill>
                <a:latin typeface="Menlo"/>
              </a:rPr>
              <a:t>// (title, author name)</a:t>
            </a:r>
            <a:r>
              <a:rPr lang="en-US" sz="2100" i="1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2100" i="1" dirty="0">
                <a:solidFill>
                  <a:srgbClr val="808080"/>
                </a:solidFill>
                <a:latin typeface="Menlo"/>
              </a:rPr>
            </a:br>
            <a:r>
              <a:rPr lang="en-US" sz="21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&lt;Tuple2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&lt;String, String&gt;&gt; 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archive 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= 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2100" dirty="0" err="1" smtClean="0">
                <a:solidFill>
                  <a:srgbClr val="000000"/>
                </a:solidFill>
                <a:latin typeface="Menlo"/>
              </a:rPr>
              <a:t>authors.</a:t>
            </a:r>
            <a:r>
              <a:rPr lang="en-US" sz="2100" dirty="0" err="1" smtClean="0">
                <a:solidFill>
                  <a:srgbClr val="FF0000"/>
                </a:solidFill>
                <a:latin typeface="Menlo"/>
              </a:rPr>
              <a:t>join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(posts).where(</a:t>
            </a:r>
            <a:r>
              <a:rPr lang="en-US" sz="21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21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2100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with(new </a:t>
            </a:r>
            <a:r>
              <a:rPr lang="en-US" sz="2100" dirty="0" err="1" smtClean="0">
                <a:solidFill>
                  <a:srgbClr val="000000"/>
                </a:solidFill>
                <a:latin typeface="Menlo"/>
              </a:rPr>
              <a:t>PostsByUser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());</a:t>
            </a:r>
            <a:endParaRPr lang="en-US" sz="2100" dirty="0">
              <a:solidFill>
                <a:srgbClr val="000000"/>
              </a:solidFill>
              <a:latin typeface="Menlo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100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sz="2100" b="1" dirty="0">
                <a:solidFill>
                  <a:srgbClr val="000080"/>
                </a:solidFill>
                <a:latin typeface="Menlo"/>
              </a:rPr>
              <a:t>public static class </a:t>
            </a:r>
            <a:r>
              <a:rPr lang="en-US" sz="2100" dirty="0" err="1">
                <a:solidFill>
                  <a:srgbClr val="000000"/>
                </a:solidFill>
                <a:latin typeface="Menlo"/>
              </a:rPr>
              <a:t>PostsByUser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2100" b="1" dirty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2100" b="1" dirty="0" smtClean="0">
                <a:solidFill>
                  <a:srgbClr val="000080"/>
                </a:solidFill>
                <a:latin typeface="Menlo"/>
              </a:rPr>
              <a:t>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1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2100" b="1" dirty="0" smtClean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2100" dirty="0" err="1" smtClean="0">
                <a:solidFill>
                  <a:srgbClr val="FF0000"/>
                </a:solidFill>
                <a:latin typeface="Menlo"/>
              </a:rPr>
              <a:t>JoinFunction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&lt;Tuple3&lt;Integer, String, String&gt;, 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			   Tuple3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&lt;String, String, Integer&gt;, </a:t>
            </a:r>
            <a:endParaRPr lang="en-US" sz="21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			   Tuple2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&lt;String, String&gt;&gt; {</a:t>
            </a:r>
            <a:br>
              <a:rPr lang="en-US" sz="2100" dirty="0">
                <a:solidFill>
                  <a:srgbClr val="000000"/>
                </a:solidFill>
                <a:latin typeface="Menlo"/>
              </a:rPr>
            </a:br>
            <a:r>
              <a:rPr lang="en-US" sz="21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2100" dirty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2100" dirty="0">
                <a:solidFill>
                  <a:srgbClr val="808000"/>
                </a:solidFill>
                <a:latin typeface="Menlo"/>
              </a:rPr>
            </a:br>
            <a:r>
              <a:rPr lang="en-US" sz="2100" dirty="0">
                <a:solidFill>
                  <a:srgbClr val="808000"/>
                </a:solidFill>
                <a:latin typeface="Menlo"/>
              </a:rPr>
              <a:t>	</a:t>
            </a:r>
            <a:r>
              <a:rPr lang="en-US" sz="2100" b="1" dirty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Tuple2&lt;String, String&gt; </a:t>
            </a:r>
            <a:r>
              <a:rPr lang="en-US" sz="2100" dirty="0">
                <a:solidFill>
                  <a:srgbClr val="FF0000"/>
                </a:solidFill>
                <a:latin typeface="Menlo"/>
              </a:rPr>
              <a:t>join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(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     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	Tuple3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&lt;Integer, String, String&gt; left, </a:t>
            </a:r>
            <a:endParaRPr lang="en-US" sz="21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	Tuple3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&lt;String, String, Integer&gt; right) 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2100" b="1" dirty="0" smtClean="0">
                <a:solidFill>
                  <a:srgbClr val="000080"/>
                </a:solidFill>
                <a:latin typeface="Menlo"/>
              </a:rPr>
              <a:t>return </a:t>
            </a:r>
            <a:r>
              <a:rPr lang="en-US" sz="21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Tuple2&lt;String, String&gt;(left.</a:t>
            </a:r>
            <a:r>
              <a:rPr lang="en-US" sz="2100" b="1" dirty="0">
                <a:solidFill>
                  <a:srgbClr val="660E7A"/>
                </a:solidFill>
                <a:latin typeface="Menlo"/>
              </a:rPr>
              <a:t>f1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, right.</a:t>
            </a:r>
            <a:r>
              <a:rPr lang="en-US" sz="2100" b="1" dirty="0">
                <a:solidFill>
                  <a:srgbClr val="660E7A"/>
                </a:solidFill>
                <a:latin typeface="Menlo"/>
              </a:rPr>
              <a:t>f0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2100" dirty="0">
                <a:solidFill>
                  <a:srgbClr val="000000"/>
                </a:solidFill>
                <a:latin typeface="Menlo"/>
              </a:rPr>
            </a:br>
            <a:r>
              <a:rPr lang="en-US" sz="2100" dirty="0">
                <a:solidFill>
                  <a:srgbClr val="000000"/>
                </a:solidFill>
                <a:latin typeface="Menlo"/>
              </a:rPr>
              <a:t>	}</a:t>
            </a:r>
            <a:br>
              <a:rPr lang="en-US" sz="2100" dirty="0">
                <a:solidFill>
                  <a:srgbClr val="000000"/>
                </a:solidFill>
                <a:latin typeface="Menlo"/>
              </a:rPr>
            </a:br>
            <a:r>
              <a:rPr lang="en-US" sz="21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916376"/>
              </p:ext>
            </p:extLst>
          </p:nvPr>
        </p:nvGraphicFramePr>
        <p:xfrm>
          <a:off x="6390419" y="2577008"/>
          <a:ext cx="2411644" cy="2686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822"/>
                <a:gridCol w="1205822"/>
              </a:tblGrid>
              <a:tr h="271305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Archive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1305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428759">
                <a:tc>
                  <a:txBody>
                    <a:bodyPr/>
                    <a:lstStyle/>
                    <a:p>
                      <a:r>
                        <a:rPr lang="en-US" dirty="0" smtClean="0"/>
                        <a:t>Fabian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428759">
                <a:tc>
                  <a:txBody>
                    <a:bodyPr/>
                    <a:lstStyle/>
                    <a:p>
                      <a:r>
                        <a:rPr lang="en-US" dirty="0" smtClean="0"/>
                        <a:t>Julia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1305">
                <a:tc>
                  <a:txBody>
                    <a:bodyPr/>
                    <a:lstStyle/>
                    <a:p>
                      <a:r>
                        <a:rPr lang="en-US" dirty="0" smtClean="0"/>
                        <a:t>Julia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1305">
                <a:tc>
                  <a:txBody>
                    <a:bodyPr/>
                    <a:lstStyle/>
                    <a:p>
                      <a:r>
                        <a:rPr lang="en-US" dirty="0" smtClean="0"/>
                        <a:t>Romeo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1305">
                <a:tc>
                  <a:txBody>
                    <a:bodyPr/>
                    <a:lstStyle/>
                    <a:p>
                      <a:r>
                        <a:rPr lang="en-US" dirty="0" smtClean="0"/>
                        <a:t>Romeo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271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DataSet</a:t>
            </a:r>
            <a:r>
              <a:rPr lang="en-US" dirty="0" smtClean="0"/>
              <a:t> API by Example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111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Avenir Book"/>
                <a:cs typeface="Avenir Book"/>
              </a:rPr>
              <a:t>Text</a:t>
            </a:r>
          </a:p>
          <a:p>
            <a:r>
              <a:rPr lang="en-US" dirty="0" err="1" smtClean="0">
                <a:latin typeface="Menlo Regular"/>
                <a:cs typeface="Menlo Regular"/>
              </a:rPr>
              <a:t>readTextFile</a:t>
            </a:r>
            <a:r>
              <a:rPr lang="en-US" dirty="0">
                <a:latin typeface="Menlo Regular"/>
                <a:cs typeface="Menlo Regular"/>
              </a:rPr>
              <a:t>(“/path/to/file”</a:t>
            </a:r>
            <a:r>
              <a:rPr lang="en-US" dirty="0" smtClean="0">
                <a:latin typeface="Menlo Regular"/>
                <a:cs typeface="Menlo Regular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Avenir Book"/>
                <a:cs typeface="Avenir Book"/>
              </a:rPr>
              <a:t>CSV</a:t>
            </a:r>
          </a:p>
          <a:p>
            <a:r>
              <a:rPr lang="en-US" dirty="0" err="1" smtClean="0">
                <a:latin typeface="Menlo Regular"/>
                <a:cs typeface="Menlo Regular"/>
              </a:rPr>
              <a:t>readCsvFile</a:t>
            </a:r>
            <a:r>
              <a:rPr lang="en-US" dirty="0" smtClean="0">
                <a:latin typeface="Menlo Regular"/>
                <a:cs typeface="Menlo Regular"/>
              </a:rPr>
              <a:t>(“/path/to/file”)</a:t>
            </a:r>
          </a:p>
          <a:p>
            <a:pPr marL="0" indent="0">
              <a:buNone/>
            </a:pPr>
            <a:r>
              <a:rPr lang="en-US" b="1" dirty="0">
                <a:latin typeface="Avenir Book"/>
                <a:cs typeface="Avenir Book"/>
              </a:rPr>
              <a:t>Collection</a:t>
            </a:r>
          </a:p>
          <a:p>
            <a:r>
              <a:rPr lang="en-US" dirty="0" err="1" smtClean="0">
                <a:latin typeface="Menlo Regular"/>
                <a:cs typeface="Menlo Regular"/>
              </a:rPr>
              <a:t>fromCollection</a:t>
            </a:r>
            <a:r>
              <a:rPr lang="en-US" dirty="0" smtClean="0">
                <a:latin typeface="Menlo Regular"/>
                <a:cs typeface="Menlo Regular"/>
              </a:rPr>
              <a:t>(collection)</a:t>
            </a:r>
          </a:p>
          <a:p>
            <a:r>
              <a:rPr lang="en-US" dirty="0" err="1" smtClean="0">
                <a:latin typeface="Menlo Regular"/>
                <a:cs typeface="Menlo Regular"/>
              </a:rPr>
              <a:t>fromElements</a:t>
            </a:r>
            <a:r>
              <a:rPr lang="en-US" dirty="0" smtClean="0">
                <a:latin typeface="Menlo Regular"/>
                <a:cs typeface="Menlo Regular"/>
              </a:rPr>
              <a:t>(</a:t>
            </a:r>
            <a:r>
              <a:rPr lang="en-US" dirty="0" smtClean="0">
                <a:latin typeface="Menlo Regular"/>
                <a:cs typeface="Menlo Regular"/>
              </a:rPr>
              <a:t>1,2,3,4,5</a:t>
            </a:r>
            <a:r>
              <a:rPr lang="en-US" dirty="0" smtClean="0">
                <a:latin typeface="Menlo Regular"/>
                <a:cs typeface="Menlo Regular"/>
              </a:rPr>
              <a:t>)</a:t>
            </a:r>
            <a:endParaRPr lang="en-US" dirty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75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smtClean="0"/>
              <a:t>Sources: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679"/>
            <a:ext cx="8229600" cy="48519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Menlo"/>
              </a:rPr>
              <a:t>ExecutionEnvironment</a:t>
            </a:r>
            <a:r>
              <a:rPr lang="en-US" sz="1600" dirty="0">
                <a:latin typeface="Menlo"/>
              </a:rPr>
              <a:t> </a:t>
            </a:r>
            <a:r>
              <a:rPr lang="en-US" sz="1600" dirty="0" err="1" smtClean="0">
                <a:latin typeface="Menlo"/>
              </a:rPr>
              <a:t>env</a:t>
            </a:r>
            <a:r>
              <a:rPr lang="en-US" sz="1600" dirty="0" smtClean="0">
                <a:latin typeface="Menlo"/>
              </a:rPr>
              <a:t> </a:t>
            </a:r>
            <a:r>
              <a:rPr lang="en-US" sz="1600" dirty="0">
                <a:latin typeface="Menlo"/>
              </a:rPr>
              <a:t>= </a:t>
            </a:r>
            <a:r>
              <a:rPr lang="en-US" sz="1600" dirty="0" smtClean="0">
                <a:latin typeface="Menlo"/>
              </a:rPr>
              <a:t>	</a:t>
            </a:r>
            <a:r>
              <a:rPr lang="en-US" sz="1600" dirty="0" err="1" smtClean="0">
                <a:latin typeface="Menlo"/>
              </a:rPr>
              <a:t>ExecutionEnvironment.</a:t>
            </a:r>
            <a:r>
              <a:rPr lang="en-US" sz="1600" i="1" dirty="0" err="1" smtClean="0">
                <a:latin typeface="Menlo"/>
              </a:rPr>
              <a:t>getExecutionEnvironment</a:t>
            </a:r>
            <a:r>
              <a:rPr lang="en-US" sz="1600" dirty="0">
                <a:latin typeface="Menlo"/>
              </a:rPr>
              <a:t>();</a:t>
            </a:r>
            <a:br>
              <a:rPr lang="en-US" sz="1600" dirty="0">
                <a:latin typeface="Menlo"/>
              </a:rPr>
            </a:br>
            <a:endParaRPr lang="en-US" sz="1600" dirty="0" smtClean="0">
              <a:latin typeface="Menlo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6D6D6D"/>
                </a:solidFill>
                <a:latin typeface="Menlo"/>
              </a:rPr>
              <a:t>// read from elements</a:t>
            </a:r>
          </a:p>
          <a:p>
            <a:pPr marL="0" indent="0">
              <a:buNone/>
            </a:pPr>
            <a:r>
              <a:rPr lang="en-US" sz="1600" dirty="0" err="1" smtClean="0">
                <a:latin typeface="Menlo"/>
              </a:rPr>
              <a:t>DataSet</a:t>
            </a:r>
            <a:r>
              <a:rPr lang="en-US" sz="1600" dirty="0" smtClean="0">
                <a:latin typeface="Menlo"/>
              </a:rPr>
              <a:t>&lt;String&gt; names = </a:t>
            </a:r>
            <a:r>
              <a:rPr lang="en-US" sz="1600" dirty="0" err="1" smtClean="0">
                <a:solidFill>
                  <a:srgbClr val="FF0000"/>
                </a:solidFill>
                <a:latin typeface="Menlo"/>
              </a:rPr>
              <a:t>env.fromElements</a:t>
            </a:r>
            <a:r>
              <a:rPr lang="en-US" sz="1600" dirty="0" smtClean="0">
                <a:latin typeface="Menlo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“Some”</a:t>
            </a:r>
            <a:r>
              <a:rPr lang="en-US" sz="1600" dirty="0" smtClean="0">
                <a:latin typeface="Menlo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“Example”</a:t>
            </a:r>
            <a:r>
              <a:rPr lang="en-US" sz="1600" dirty="0" smtClean="0">
                <a:latin typeface="Menlo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“Strings”</a:t>
            </a:r>
            <a:r>
              <a:rPr lang="en-US" sz="1600" dirty="0" smtClean="0">
                <a:latin typeface="Menlo"/>
              </a:rPr>
              <a:t>);</a:t>
            </a:r>
          </a:p>
          <a:p>
            <a:pPr marL="0" indent="0">
              <a:buNone/>
            </a:pPr>
            <a:endParaRPr lang="en-US" sz="1600" dirty="0">
              <a:latin typeface="Menl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6D6D6D"/>
                </a:solidFill>
                <a:latin typeface="Menlo"/>
              </a:rPr>
              <a:t>// read from Java </a:t>
            </a:r>
            <a:r>
              <a:rPr lang="en-US" sz="1600" dirty="0" smtClean="0">
                <a:solidFill>
                  <a:srgbClr val="6D6D6D"/>
                </a:solidFill>
                <a:latin typeface="Menlo"/>
              </a:rPr>
              <a:t>collection</a:t>
            </a:r>
          </a:p>
          <a:p>
            <a:pPr marL="0" indent="0">
              <a:buNone/>
            </a:pPr>
            <a:r>
              <a:rPr lang="en-US" sz="1600" dirty="0" smtClean="0">
                <a:latin typeface="Menlo"/>
              </a:rPr>
              <a:t>List&lt;String&gt; list = new </a:t>
            </a:r>
            <a:r>
              <a:rPr lang="en-US" sz="1600" dirty="0" err="1" smtClean="0">
                <a:latin typeface="Menlo"/>
              </a:rPr>
              <a:t>ArrayList</a:t>
            </a:r>
            <a:r>
              <a:rPr lang="en-US" sz="1600" dirty="0" smtClean="0">
                <a:latin typeface="Menlo"/>
              </a:rPr>
              <a:t>&lt;String&gt;(</a:t>
            </a:r>
            <a:r>
              <a:rPr lang="en-US" sz="1600" dirty="0" smtClean="0">
                <a:latin typeface="Menlo"/>
              </a:rPr>
              <a:t>); </a:t>
            </a:r>
          </a:p>
          <a:p>
            <a:pPr marL="0" indent="0">
              <a:buNone/>
            </a:pPr>
            <a:r>
              <a:rPr lang="en-US" sz="1600" dirty="0" err="1" smtClean="0">
                <a:latin typeface="Menlo"/>
              </a:rPr>
              <a:t>list.add</a:t>
            </a:r>
            <a:r>
              <a:rPr lang="en-US" sz="1600" dirty="0" smtClean="0">
                <a:latin typeface="Menlo"/>
              </a:rPr>
              <a:t>(“Some”); </a:t>
            </a:r>
            <a:endParaRPr lang="en-US" sz="1600" dirty="0" smtClean="0">
              <a:latin typeface="Menlo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Menlo"/>
              </a:rPr>
              <a:t>list.add</a:t>
            </a:r>
            <a:r>
              <a:rPr lang="en-US" sz="1600" dirty="0" smtClean="0">
                <a:latin typeface="Menlo"/>
              </a:rPr>
              <a:t>(“Example”); </a:t>
            </a:r>
            <a:endParaRPr lang="en-US" sz="1600" dirty="0" smtClean="0">
              <a:latin typeface="Menlo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Menlo"/>
              </a:rPr>
              <a:t>list.add</a:t>
            </a:r>
            <a:r>
              <a:rPr lang="en-US" sz="1600" dirty="0" smtClean="0">
                <a:latin typeface="Menlo"/>
              </a:rPr>
              <a:t>(“Strings”)</a:t>
            </a:r>
            <a:r>
              <a:rPr lang="en-US" sz="1600" dirty="0" smtClean="0">
                <a:latin typeface="Menlo"/>
              </a:rPr>
              <a:t>;</a:t>
            </a:r>
          </a:p>
          <a:p>
            <a:pPr marL="0" indent="0">
              <a:buNone/>
            </a:pPr>
            <a:endParaRPr lang="en-US" sz="1600" dirty="0">
              <a:latin typeface="Menlo"/>
            </a:endParaRPr>
          </a:p>
          <a:p>
            <a:pPr marL="0" indent="0">
              <a:buNone/>
            </a:pPr>
            <a:r>
              <a:rPr lang="en-US" sz="1600" dirty="0" err="1">
                <a:latin typeface="Menlo"/>
              </a:rPr>
              <a:t>DataSet</a:t>
            </a:r>
            <a:r>
              <a:rPr lang="en-US" sz="1600" dirty="0">
                <a:latin typeface="Menlo"/>
              </a:rPr>
              <a:t>&lt;String&gt; names = </a:t>
            </a:r>
            <a:r>
              <a:rPr lang="en-US" sz="1600" dirty="0" err="1" smtClean="0">
                <a:solidFill>
                  <a:srgbClr val="FF0000"/>
                </a:solidFill>
                <a:latin typeface="Menlo"/>
              </a:rPr>
              <a:t>env.fromCollection</a:t>
            </a:r>
            <a:r>
              <a:rPr lang="en-US" sz="1600" dirty="0" smtClean="0">
                <a:latin typeface="Menlo"/>
              </a:rPr>
              <a:t>(list)</a:t>
            </a:r>
            <a:r>
              <a:rPr lang="en-US" sz="1600" dirty="0" smtClean="0">
                <a:latin typeface="Menlo"/>
              </a:rPr>
              <a:t>;</a:t>
            </a:r>
            <a:endParaRPr lang="en-US" sz="1600" dirty="0" smtClean="0">
              <a:latin typeface="Menl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67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smtClean="0"/>
              <a:t>Sources: File-Based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678"/>
            <a:ext cx="8229600" cy="4888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 smtClean="0">
                <a:latin typeface="Menlo"/>
              </a:rPr>
              <a:t>ExecutionEnvironment</a:t>
            </a:r>
            <a:r>
              <a:rPr lang="en-US" sz="1400" dirty="0">
                <a:latin typeface="Menlo"/>
              </a:rPr>
              <a:t> </a:t>
            </a:r>
            <a:r>
              <a:rPr lang="en-US" sz="1400" dirty="0" err="1" smtClean="0">
                <a:latin typeface="Menlo"/>
              </a:rPr>
              <a:t>env</a:t>
            </a:r>
            <a:r>
              <a:rPr lang="en-US" sz="1400" dirty="0" smtClean="0">
                <a:latin typeface="Menlo"/>
              </a:rPr>
              <a:t> </a:t>
            </a:r>
            <a:r>
              <a:rPr lang="en-US" sz="1400" dirty="0">
                <a:latin typeface="Menlo"/>
              </a:rPr>
              <a:t>= </a:t>
            </a:r>
            <a:r>
              <a:rPr lang="en-US" sz="1400" dirty="0" err="1" smtClean="0">
                <a:latin typeface="Menlo"/>
              </a:rPr>
              <a:t>ExecutionEnvironment.</a:t>
            </a:r>
            <a:r>
              <a:rPr lang="en-US" sz="1400" i="1" dirty="0" err="1" smtClean="0">
                <a:latin typeface="Menlo"/>
              </a:rPr>
              <a:t>getExecutionEnvironment</a:t>
            </a:r>
            <a:r>
              <a:rPr lang="en-US" sz="1400" dirty="0">
                <a:latin typeface="Menlo"/>
              </a:rPr>
              <a:t>();</a:t>
            </a:r>
            <a:br>
              <a:rPr lang="en-US" sz="1400" dirty="0">
                <a:latin typeface="Menlo"/>
              </a:rPr>
            </a:br>
            <a:endParaRPr lang="en-US" sz="1400" dirty="0" smtClean="0">
              <a:latin typeface="Menlo"/>
            </a:endParaRPr>
          </a:p>
          <a:p>
            <a:pPr marL="0" indent="0">
              <a:buNone/>
            </a:pPr>
            <a:endParaRPr lang="en-US" sz="1400" dirty="0">
              <a:latin typeface="Menlo"/>
            </a:endParaRPr>
          </a:p>
          <a:p>
            <a:pPr marL="0" indent="0">
              <a:buNone/>
            </a:pPr>
            <a:r>
              <a:rPr lang="en-US" sz="1400" i="1" dirty="0">
                <a:solidFill>
                  <a:srgbClr val="808080"/>
                </a:solidFill>
                <a:latin typeface="Menlo"/>
              </a:rPr>
              <a:t>// read text file from local or distributed file system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&lt;String&gt;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localLines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env.</a:t>
            </a:r>
            <a:r>
              <a:rPr lang="en-US" sz="1400" dirty="0" err="1">
                <a:solidFill>
                  <a:srgbClr val="FF0000"/>
                </a:solidFill>
                <a:latin typeface="Menlo"/>
              </a:rPr>
              <a:t>readTextFile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”/path/to/my/</a:t>
            </a:r>
            <a:r>
              <a:rPr lang="en-US" sz="1400" b="1" dirty="0" err="1">
                <a:solidFill>
                  <a:srgbClr val="008000"/>
                </a:solidFill>
                <a:latin typeface="Menlo"/>
              </a:rPr>
              <a:t>textfile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endParaRPr lang="en-US" sz="14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 read a CSV file with three fields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&lt;Tuple3&lt;Integer, String, Double&gt;&gt;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csvInput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			     </a:t>
            </a:r>
            <a:r>
              <a:rPr lang="en-US" sz="1400" dirty="0" err="1">
                <a:solidFill>
                  <a:srgbClr val="FF0000"/>
                </a:solidFill>
                <a:latin typeface="Menlo"/>
              </a:rPr>
              <a:t>env.readCsvFile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“/the/CSV/file"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				.</a:t>
            </a:r>
            <a:r>
              <a:rPr lang="en-US" sz="1400" dirty="0">
                <a:solidFill>
                  <a:srgbClr val="FF0000"/>
                </a:solidFill>
                <a:latin typeface="Menlo"/>
              </a:rPr>
              <a:t>types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Integer.</a:t>
            </a:r>
            <a:r>
              <a:rPr lang="en-US" sz="14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String.</a:t>
            </a:r>
            <a:r>
              <a:rPr lang="en-US" sz="14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Double.</a:t>
            </a:r>
            <a:r>
              <a:rPr lang="en-US" sz="14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endParaRPr lang="en-US" sz="14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 read a CSV file with five fields, taking only two of them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&lt;Tuple2&lt;String, Double&gt;&gt;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csvInput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				</a:t>
            </a:r>
            <a:r>
              <a:rPr lang="en-US" sz="1400" dirty="0" err="1">
                <a:solidFill>
                  <a:srgbClr val="FF0000"/>
                </a:solidFill>
                <a:latin typeface="Menlo"/>
              </a:rPr>
              <a:t>env.readCsvFile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“/the/CSV/file"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     // take the first and the fourth field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				.</a:t>
            </a:r>
            <a:r>
              <a:rPr lang="en-US" sz="1400" dirty="0" err="1">
                <a:solidFill>
                  <a:srgbClr val="FF0000"/>
                </a:solidFill>
                <a:latin typeface="Menlo"/>
              </a:rPr>
              <a:t>includeFields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"10010"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				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>
                <a:solidFill>
                  <a:srgbClr val="FF0000"/>
                </a:solidFill>
                <a:latin typeface="Menlo"/>
              </a:rPr>
              <a:t>types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String.</a:t>
            </a:r>
            <a:r>
              <a:rPr lang="en-US" sz="14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Double.</a:t>
            </a:r>
            <a:r>
              <a:rPr lang="en-US" sz="14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08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Avenir Book"/>
                <a:cs typeface="Avenir Book"/>
              </a:rPr>
              <a:t>Text</a:t>
            </a:r>
          </a:p>
          <a:p>
            <a:r>
              <a:rPr lang="en-US" dirty="0" err="1">
                <a:latin typeface="Menlo Regular"/>
                <a:cs typeface="Menlo Regular"/>
              </a:rPr>
              <a:t>writeAsText</a:t>
            </a:r>
            <a:r>
              <a:rPr lang="en-US" dirty="0">
                <a:latin typeface="Menlo Regular"/>
                <a:cs typeface="Menlo Regular"/>
              </a:rPr>
              <a:t>(“/path/to/file”</a:t>
            </a:r>
            <a:r>
              <a:rPr lang="en-US" dirty="0" smtClean="0">
                <a:latin typeface="Menlo Regular"/>
                <a:cs typeface="Menlo Regular"/>
              </a:rPr>
              <a:t>)</a:t>
            </a:r>
          </a:p>
          <a:p>
            <a:r>
              <a:rPr lang="en-US" dirty="0" err="1" smtClean="0">
                <a:latin typeface="Menlo Regular"/>
                <a:cs typeface="Menlo Regular"/>
              </a:rPr>
              <a:t>writeAsFormattedText</a:t>
            </a:r>
            <a:r>
              <a:rPr lang="en-US" dirty="0">
                <a:latin typeface="Menlo Regular"/>
                <a:cs typeface="Menlo Regular"/>
              </a:rPr>
              <a:t>(“/path/to/file</a:t>
            </a:r>
            <a:r>
              <a:rPr lang="en-US" dirty="0" smtClean="0">
                <a:latin typeface="Menlo Regular"/>
                <a:cs typeface="Menlo Regular"/>
              </a:rPr>
              <a:t>”, </a:t>
            </a:r>
            <a:r>
              <a:rPr lang="en-US" dirty="0" err="1" smtClean="0">
                <a:latin typeface="Menlo Regular"/>
                <a:cs typeface="Menlo Regular"/>
              </a:rPr>
              <a:t>formatFunction</a:t>
            </a:r>
            <a:r>
              <a:rPr lang="en-US" dirty="0" smtClean="0">
                <a:latin typeface="Menlo Regular"/>
                <a:cs typeface="Menlo Regular"/>
              </a:rPr>
              <a:t>)</a:t>
            </a:r>
          </a:p>
          <a:p>
            <a:endParaRPr lang="en-US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b="1" dirty="0">
                <a:latin typeface="Avenir Book"/>
                <a:cs typeface="Avenir Book"/>
              </a:rPr>
              <a:t>CSV</a:t>
            </a:r>
          </a:p>
          <a:p>
            <a:r>
              <a:rPr lang="en-US" dirty="0" err="1">
                <a:latin typeface="Menlo Regular"/>
                <a:cs typeface="Menlo Regular"/>
              </a:rPr>
              <a:t>writeAsCsv</a:t>
            </a:r>
            <a:r>
              <a:rPr lang="en-US" dirty="0">
                <a:latin typeface="Menlo Regular"/>
                <a:cs typeface="Menlo Regular"/>
              </a:rPr>
              <a:t>(</a:t>
            </a:r>
            <a:r>
              <a:rPr lang="en-US" dirty="0" smtClean="0">
                <a:latin typeface="Menlo Regular"/>
                <a:cs typeface="Menlo Regular"/>
              </a:rPr>
              <a:t>“/path/to/file”)</a:t>
            </a:r>
          </a:p>
          <a:p>
            <a:endParaRPr lang="en-US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b="1" dirty="0">
                <a:latin typeface="Avenir Book"/>
                <a:cs typeface="Avenir Book"/>
              </a:rPr>
              <a:t>Return data to the Client</a:t>
            </a:r>
          </a:p>
          <a:p>
            <a:r>
              <a:rPr lang="en-US" dirty="0">
                <a:latin typeface="Menlo Regular"/>
                <a:cs typeface="Menlo Regular"/>
              </a:rPr>
              <a:t>Print()</a:t>
            </a:r>
          </a:p>
          <a:p>
            <a:r>
              <a:rPr lang="en-US" dirty="0">
                <a:latin typeface="Menlo Regular"/>
                <a:cs typeface="Menlo Regular"/>
              </a:rPr>
              <a:t>Collect()</a:t>
            </a:r>
          </a:p>
          <a:p>
            <a:r>
              <a:rPr lang="en-US" dirty="0">
                <a:latin typeface="Menlo Regular"/>
                <a:cs typeface="Menlo Regular"/>
              </a:rPr>
              <a:t>Count()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46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593" y="1474376"/>
            <a:ext cx="8445740" cy="4881974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smtClean="0">
                <a:solidFill>
                  <a:srgbClr val="000000"/>
                </a:solidFill>
                <a:latin typeface="Avenir Book"/>
                <a:cs typeface="Avenir Book"/>
              </a:rPr>
              <a:t>Lazily executed</a:t>
            </a:r>
            <a:endParaRPr lang="en-US" sz="2600" dirty="0">
              <a:solidFill>
                <a:srgbClr val="000000"/>
              </a:solidFill>
              <a:latin typeface="Avenir Book"/>
              <a:cs typeface="Avenir Book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&lt;…&gt; result;</a:t>
            </a:r>
          </a:p>
          <a:p>
            <a:pPr marL="0" indent="0">
              <a:buNone/>
            </a:pPr>
            <a:endParaRPr lang="en-US" sz="1600" i="1" dirty="0" smtClean="0">
              <a:solidFill>
                <a:srgbClr val="80808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 write </a:t>
            </a:r>
            <a:r>
              <a:rPr lang="en-US" sz="1600" i="1" dirty="0" err="1">
                <a:solidFill>
                  <a:srgbClr val="808080"/>
                </a:solidFill>
                <a:latin typeface="Menlo"/>
              </a:rPr>
              <a:t>DataSet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 to a file on the local file system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result.</a:t>
            </a:r>
            <a:r>
              <a:rPr lang="en-US" sz="1600" dirty="0" err="1" smtClean="0">
                <a:solidFill>
                  <a:srgbClr val="FF0000"/>
                </a:solidFill>
                <a:latin typeface="Menlo"/>
              </a:rPr>
              <a:t>writeAsText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 smtClean="0">
                <a:solidFill>
                  <a:srgbClr val="008000"/>
                </a:solidFill>
                <a:latin typeface="Menlo"/>
              </a:rPr>
              <a:t>“/path/to/file"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// write </a:t>
            </a:r>
            <a:r>
              <a:rPr lang="en-US" sz="1600" i="1" dirty="0" err="1">
                <a:solidFill>
                  <a:srgbClr val="808080"/>
                </a:solidFill>
                <a:latin typeface="Menlo"/>
              </a:rPr>
              <a:t>DataSet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 to a file and overwrite the file if it exists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err="1">
                <a:solidFill>
                  <a:srgbClr val="000000"/>
                </a:solidFill>
                <a:latin typeface="Menlo"/>
              </a:rPr>
              <a:t>result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 smtClean="0">
                <a:solidFill>
                  <a:srgbClr val="FF0000"/>
                </a:solidFill>
                <a:latin typeface="Menlo"/>
              </a:rPr>
              <a:t>writeAsText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/path/to/</a:t>
            </a:r>
            <a:r>
              <a:rPr lang="en-US" sz="1600" b="1" dirty="0" smtClean="0">
                <a:solidFill>
                  <a:srgbClr val="008000"/>
                </a:solidFill>
                <a:latin typeface="Menlo"/>
              </a:rPr>
              <a:t>file”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,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FileSystem.WriteMode.</a:t>
            </a:r>
            <a:r>
              <a:rPr lang="en-US" sz="1600" b="1" i="1" dirty="0" err="1" smtClean="0">
                <a:solidFill>
                  <a:srgbClr val="660E7A"/>
                </a:solidFill>
                <a:latin typeface="Menlo"/>
              </a:rPr>
              <a:t>OVERWRITE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0" indent="0">
              <a:buNone/>
            </a:pPr>
            <a:endParaRPr lang="en-US" sz="16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600" i="1" dirty="0">
                <a:solidFill>
                  <a:srgbClr val="808080"/>
                </a:solidFill>
                <a:latin typeface="Menlo"/>
              </a:rPr>
              <a:t>// tuples as lines with pipe as the separator "</a:t>
            </a:r>
            <a:r>
              <a:rPr lang="en-US" sz="1600" i="1" dirty="0" err="1">
                <a:solidFill>
                  <a:srgbClr val="808080"/>
                </a:solidFill>
                <a:latin typeface="Menlo"/>
              </a:rPr>
              <a:t>a|b|</a:t>
            </a:r>
            <a:r>
              <a:rPr lang="en-US" sz="1600" i="1" dirty="0" err="1" smtClean="0">
                <a:solidFill>
                  <a:srgbClr val="808080"/>
                </a:solidFill>
                <a:latin typeface="Menlo"/>
              </a:rPr>
              <a:t>c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”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result.</a:t>
            </a:r>
            <a:r>
              <a:rPr lang="en-US" sz="1600" dirty="0" err="1" smtClean="0">
                <a:solidFill>
                  <a:srgbClr val="FF0000"/>
                </a:solidFill>
                <a:latin typeface="Menlo"/>
              </a:rPr>
              <a:t>writeAsCsv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/path/to/file</a:t>
            </a:r>
            <a:r>
              <a:rPr lang="en-US" sz="16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\n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"|"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0" indent="0">
              <a:buNone/>
            </a:pPr>
            <a:endParaRPr lang="en-US" sz="16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600" i="1" dirty="0">
                <a:solidFill>
                  <a:srgbClr val="808080"/>
                </a:solidFill>
                <a:latin typeface="Menlo"/>
              </a:rPr>
              <a:t>// this </a:t>
            </a:r>
            <a:r>
              <a:rPr lang="en-US" sz="1600" i="1" dirty="0" err="1">
                <a:solidFill>
                  <a:srgbClr val="808080"/>
                </a:solidFill>
                <a:latin typeface="Menlo"/>
              </a:rPr>
              <a:t>wites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 values as strings using a user-defined </a:t>
            </a:r>
            <a:r>
              <a:rPr lang="en-US" sz="1600" i="1" dirty="0" err="1">
                <a:solidFill>
                  <a:srgbClr val="808080"/>
                </a:solidFill>
                <a:latin typeface="Menlo"/>
              </a:rPr>
              <a:t>TextFormatter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 object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err="1">
                <a:solidFill>
                  <a:srgbClr val="000000"/>
                </a:solidFill>
                <a:latin typeface="Menlo"/>
              </a:rPr>
              <a:t>result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 smtClean="0">
                <a:solidFill>
                  <a:srgbClr val="FF0000"/>
                </a:solidFill>
                <a:latin typeface="Menlo"/>
              </a:rPr>
              <a:t>writeAsFormattedText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/path/to/file</a:t>
            </a:r>
            <a:r>
              <a:rPr lang="en-US" sz="16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TextFormatter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&lt;Tuple2&lt;Integer, Integer&gt;&gt;() {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			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String format (Tuple2&lt;Integer, Integer&gt; value) {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				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return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value.</a:t>
            </a:r>
            <a:r>
              <a:rPr lang="en-US" sz="1600" b="1" dirty="0">
                <a:solidFill>
                  <a:srgbClr val="660E7A"/>
                </a:solidFill>
                <a:latin typeface="Menlo"/>
              </a:rPr>
              <a:t>f1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+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 - "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+ value.</a:t>
            </a:r>
            <a:r>
              <a:rPr lang="en-US" sz="1600" b="1" dirty="0">
                <a:solidFill>
                  <a:srgbClr val="660E7A"/>
                </a:solidFill>
                <a:latin typeface="Menlo"/>
              </a:rPr>
              <a:t>f0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			}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		}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;</a:t>
            </a:r>
            <a:endParaRPr lang="en-US" sz="1600" dirty="0" smtClean="0">
              <a:solidFill>
                <a:srgbClr val="000000"/>
              </a:solidFill>
              <a:latin typeface="Menl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62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592" y="1474376"/>
            <a:ext cx="8524551" cy="4651788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Avenir Book"/>
                <a:cs typeface="Avenir Book"/>
              </a:rPr>
              <a:t>Eagerly executed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&lt;Tuple2&lt;String, Integer&gt;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result;</a:t>
            </a:r>
          </a:p>
          <a:p>
            <a:pPr marL="0" indent="0">
              <a:buNone/>
            </a:pPr>
            <a:endParaRPr lang="en-US" sz="1600" i="1" dirty="0" smtClean="0">
              <a:solidFill>
                <a:srgbClr val="808080"/>
              </a:solidFill>
              <a:latin typeface="Menlo"/>
            </a:endParaRPr>
          </a:p>
          <a:p>
            <a:pPr marL="0" indent="0">
              <a:buNone/>
            </a:pPr>
            <a:endParaRPr lang="en-US" sz="1600" i="1" dirty="0" smtClean="0">
              <a:solidFill>
                <a:srgbClr val="80808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i="1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print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Menlo"/>
              </a:rPr>
              <a:t>r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esult.</a:t>
            </a:r>
            <a:r>
              <a:rPr lang="en-US" sz="1600" dirty="0" err="1" smtClean="0">
                <a:solidFill>
                  <a:srgbClr val="FF0000"/>
                </a:solidFill>
                <a:latin typeface="Menlo"/>
              </a:rPr>
              <a:t>print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  <a:endParaRPr lang="en-US" sz="1600" i="1" dirty="0" smtClean="0">
              <a:solidFill>
                <a:srgbClr val="808080"/>
              </a:solidFill>
              <a:latin typeface="Menlo"/>
            </a:endParaRPr>
          </a:p>
          <a:p>
            <a:pPr marL="0" indent="0">
              <a:buNone/>
            </a:pPr>
            <a:endParaRPr lang="en-US" sz="1600" i="1" dirty="0" smtClean="0">
              <a:solidFill>
                <a:srgbClr val="80808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// count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000080"/>
                </a:solidFill>
                <a:latin typeface="Menlo"/>
              </a:rPr>
              <a:t>int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numberOfElements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result.</a:t>
            </a:r>
            <a:r>
              <a:rPr lang="en-US" sz="1600" dirty="0" err="1">
                <a:solidFill>
                  <a:srgbClr val="FF0000"/>
                </a:solidFill>
                <a:latin typeface="Menlo"/>
              </a:rPr>
              <a:t>count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endParaRPr lang="en-US" sz="16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600" i="1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collect</a:t>
            </a:r>
            <a:endParaRPr lang="en-US" sz="1600" i="1" dirty="0">
              <a:solidFill>
                <a:srgbClr val="80808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dirty="0" smtClean="0">
                <a:latin typeface="Menlo Regular"/>
                <a:cs typeface="Menlo Regular"/>
              </a:rPr>
              <a:t>List&lt;Tuple2&lt;String, Integer&gt; </a:t>
            </a:r>
            <a:r>
              <a:rPr lang="en-US" sz="1600" dirty="0" err="1" smtClean="0">
                <a:latin typeface="Menlo Regular"/>
                <a:cs typeface="Menlo Regular"/>
              </a:rPr>
              <a:t>materializedResults</a:t>
            </a:r>
            <a:r>
              <a:rPr lang="en-US" sz="1600" dirty="0" smtClean="0">
                <a:latin typeface="Menlo Regular"/>
                <a:cs typeface="Menlo Regular"/>
              </a:rPr>
              <a:t> = </a:t>
            </a:r>
            <a:r>
              <a:rPr lang="en-US" sz="1600" dirty="0" err="1" smtClean="0">
                <a:latin typeface="Menlo Regular"/>
                <a:cs typeface="Menlo Regular"/>
              </a:rPr>
              <a:t>result.</a:t>
            </a:r>
            <a:r>
              <a:rPr lang="en-US" sz="1600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collect</a:t>
            </a:r>
            <a:r>
              <a:rPr lang="en-US" sz="1600" dirty="0" smtClean="0">
                <a:latin typeface="Menlo Regular"/>
                <a:cs typeface="Menlo Regular"/>
              </a:rPr>
              <a:t>();</a:t>
            </a:r>
            <a:endParaRPr lang="en-US" sz="1600" dirty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41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63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advice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sz="2400" dirty="0" err="1">
                <a:latin typeface="Menlo Regular"/>
                <a:cs typeface="Menlo Regular"/>
              </a:rPr>
              <a:t>env.fromElements</a:t>
            </a:r>
            <a:r>
              <a:rPr lang="en-US" sz="2400" dirty="0">
                <a:latin typeface="Menlo Regular"/>
                <a:cs typeface="Menlo Regular"/>
              </a:rPr>
              <a:t>(..)</a:t>
            </a:r>
            <a:r>
              <a:rPr lang="en-US" dirty="0" smtClean="0"/>
              <a:t> or </a:t>
            </a:r>
            <a:r>
              <a:rPr lang="en-US" sz="2400" dirty="0" err="1">
                <a:latin typeface="Menlo Regular"/>
                <a:cs typeface="Menlo Regular"/>
              </a:rPr>
              <a:t>env.fromCollection</a:t>
            </a:r>
            <a:r>
              <a:rPr lang="en-US" sz="2400" dirty="0">
                <a:latin typeface="Menlo Regular"/>
                <a:cs typeface="Menlo Regular"/>
              </a:rPr>
              <a:t>(..)</a:t>
            </a:r>
            <a:r>
              <a:rPr lang="en-US" dirty="0" smtClean="0"/>
              <a:t> to quickly get a </a:t>
            </a:r>
            <a:r>
              <a:rPr lang="en-US" dirty="0" err="1" smtClean="0"/>
              <a:t>DataSet</a:t>
            </a:r>
            <a:r>
              <a:rPr lang="en-US" dirty="0" smtClean="0"/>
              <a:t> to experiment with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sz="2400" dirty="0" smtClean="0">
                <a:latin typeface="Menlo Regular"/>
                <a:cs typeface="Menlo Regular"/>
              </a:rPr>
              <a:t>p</a:t>
            </a:r>
            <a:r>
              <a:rPr lang="en-US" sz="2400" dirty="0" smtClean="0">
                <a:latin typeface="Menlo Regular"/>
                <a:cs typeface="Menlo Regular"/>
              </a:rPr>
              <a:t>rint</a:t>
            </a:r>
            <a:r>
              <a:rPr lang="en-US" sz="2400" dirty="0" smtClean="0">
                <a:latin typeface="Menlo Regular"/>
                <a:cs typeface="Menlo Regular"/>
              </a:rPr>
              <a:t>(</a:t>
            </a:r>
            <a:r>
              <a:rPr lang="en-US" sz="2400" dirty="0" smtClean="0">
                <a:latin typeface="Menlo Regular"/>
                <a:cs typeface="Menlo Regular"/>
              </a:rPr>
              <a:t>)</a:t>
            </a:r>
            <a:r>
              <a:rPr lang="en-US" dirty="0" smtClean="0"/>
              <a:t> to quickly output a </a:t>
            </a:r>
            <a:r>
              <a:rPr lang="en-US" dirty="0" err="1" smtClean="0"/>
              <a:t>DataSet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</a:t>
            </a:r>
            <a:r>
              <a:rPr lang="en-US" sz="2400" dirty="0" smtClean="0">
                <a:latin typeface="Menlo Regular"/>
                <a:cs typeface="Menlo Regular"/>
              </a:rPr>
              <a:t>name</a:t>
            </a:r>
            <a:r>
              <a:rPr lang="en-US" sz="2400" dirty="0" smtClean="0">
                <a:latin typeface="Menlo Regular"/>
                <a:cs typeface="Menlo Regular"/>
              </a:rPr>
              <a:t>(</a:t>
            </a:r>
            <a:r>
              <a:rPr lang="en-US" sz="2400" dirty="0" smtClean="0">
                <a:latin typeface="Menlo Regular"/>
                <a:cs typeface="Menlo Regular"/>
              </a:rPr>
              <a:t>)</a:t>
            </a:r>
            <a:r>
              <a:rPr lang="en-US" dirty="0" smtClean="0">
                <a:latin typeface="+mn-lt"/>
                <a:cs typeface="Menlo Regular"/>
              </a:rPr>
              <a:t> </a:t>
            </a:r>
            <a:r>
              <a:rPr lang="en-US" dirty="0" smtClean="0">
                <a:latin typeface="Avenir Book"/>
                <a:cs typeface="Avenir Book"/>
              </a:rPr>
              <a:t>on an Operator to identify it later on</a:t>
            </a:r>
            <a:endParaRPr lang="en-US" dirty="0" smtClean="0">
              <a:latin typeface="Avenir Book"/>
              <a:cs typeface="Avenir Book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23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WordCount</a:t>
            </a:r>
            <a:r>
              <a:rPr lang="en-US" dirty="0" smtClean="0"/>
              <a:t>: main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env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			    		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ExecutionEnvironment.</a:t>
            </a:r>
            <a:r>
              <a:rPr lang="en-US" sz="1600" i="1" dirty="0" err="1" smtClean="0">
                <a:solidFill>
                  <a:srgbClr val="000000"/>
                </a:solidFill>
                <a:latin typeface="Menlo"/>
              </a:rPr>
              <a:t>getExecutionEnvironment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get input data either from file or use example data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&lt;String&gt;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inputText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env.readTextFile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&lt;Tuple2&lt;String, Integer&gt;&gt; counts =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split up the lines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in tuples containing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: (word,1)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inputText.flatMap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Tokenizer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group by the tuple field "0"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groupBy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//sum up tuple field "1"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reduceGroup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SumWords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emit result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counts.writeAsCsv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\n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 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 execute program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env.execute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 Example"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670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Execution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600" dirty="0" err="1">
                <a:solidFill>
                  <a:srgbClr val="FF0000"/>
                </a:solidFill>
                <a:latin typeface="Menlo"/>
              </a:rPr>
              <a:t>ExecutionEnvironment</a:t>
            </a:r>
            <a:r>
              <a:rPr lang="en-US" sz="1600" dirty="0">
                <a:solidFill>
                  <a:srgbClr val="FF000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Menlo"/>
              </a:rPr>
              <a:t>env</a:t>
            </a:r>
            <a:r>
              <a:rPr lang="en-US" sz="1600" dirty="0">
                <a:solidFill>
                  <a:srgbClr val="FF0000"/>
                </a:solidFill>
                <a:latin typeface="Menlo"/>
              </a:rPr>
              <a:t> = </a:t>
            </a:r>
            <a:r>
              <a:rPr lang="en-US" sz="1600" dirty="0" smtClean="0">
                <a:solidFill>
                  <a:srgbClr val="FF0000"/>
                </a:solidFill>
                <a:latin typeface="Menlo"/>
              </a:rPr>
              <a:t>				    		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Menlo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latin typeface="Menlo"/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  <a:latin typeface="Menlo"/>
              </a:rPr>
              <a:t>ExecutionEnvironment.</a:t>
            </a:r>
            <a:r>
              <a:rPr lang="en-US" sz="1600" i="1" dirty="0" err="1" smtClean="0">
                <a:solidFill>
                  <a:srgbClr val="FF0000"/>
                </a:solidFill>
                <a:latin typeface="Menlo"/>
              </a:rPr>
              <a:t>getExecutionEnvironment</a:t>
            </a:r>
            <a:r>
              <a:rPr lang="en-US" sz="1600" dirty="0">
                <a:solidFill>
                  <a:srgbClr val="FF0000"/>
                </a:solidFill>
                <a:latin typeface="Menlo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get input data either from file or use example data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&lt;String&gt;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inputText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solidFill>
                  <a:srgbClr val="FF0000"/>
                </a:solidFill>
                <a:latin typeface="Menlo"/>
              </a:rPr>
              <a:t>env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.readTextFile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&lt;Tuple2&lt;String, Integer&gt;&gt; counts =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split up the lines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in tuples containing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: (word,1)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inputText.flatMap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Tokenizer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group by the tuple field "0"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groupBy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//sum up tuple field "1"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reduceGroup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SumWords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emit result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counts.writeAsCsv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\n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 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 execute program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FF0000"/>
                </a:solidFill>
                <a:latin typeface="Menlo"/>
              </a:rPr>
              <a:t>env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.execute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 Example"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133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env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			    		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ExecutionEnvironment.</a:t>
            </a:r>
            <a:r>
              <a:rPr lang="en-US" sz="1600" i="1" dirty="0" err="1" smtClean="0">
                <a:solidFill>
                  <a:srgbClr val="000000"/>
                </a:solidFill>
                <a:latin typeface="Menlo"/>
              </a:rPr>
              <a:t>getExecutionEnvironment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get input data either from file or use example data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&lt;String&gt;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inputText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env.</a:t>
            </a:r>
            <a:r>
              <a:rPr lang="en-US" sz="1600" dirty="0" err="1">
                <a:solidFill>
                  <a:srgbClr val="FF0000"/>
                </a:solidFill>
                <a:latin typeface="Menlo"/>
              </a:rPr>
              <a:t>readTextFile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&lt;Tuple2&lt;String, Integer&gt;&gt; counts =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split up the lines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in tuples containing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: (word,1)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inputText.flatMap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Tokenizer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group by the tuple field "0"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groupBy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//sum up tuple field "1"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reduceGroup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SumWords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emit result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counts.writeAsCsv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\n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 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 execute program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env.execute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 Example"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133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env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			    		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ExecutionEnvironment.</a:t>
            </a:r>
            <a:r>
              <a:rPr lang="en-US" sz="1600" i="1" dirty="0" err="1" smtClean="0">
                <a:solidFill>
                  <a:srgbClr val="000000"/>
                </a:solidFill>
                <a:latin typeface="Menlo"/>
              </a:rPr>
              <a:t>getExecutionEnvironment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get input data either from file or use example data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</a:t>
            </a:r>
            <a:r>
              <a:rPr lang="en-US" sz="1600" dirty="0">
                <a:solidFill>
                  <a:srgbClr val="FF0000"/>
                </a:solidFill>
                <a:latin typeface="Menlo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&gt;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inputText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env.readTextFile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</a:t>
            </a:r>
            <a:r>
              <a:rPr lang="en-US" sz="1600" dirty="0">
                <a:solidFill>
                  <a:srgbClr val="FF0000"/>
                </a:solidFill>
                <a:latin typeface="Menlo"/>
              </a:rPr>
              <a:t>Tuple2&lt;String, Integer&gt;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&gt; counts =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split up the lines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in tuples containing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: (word,1)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inputText.flatMap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Tokenizer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group by the tuple field "0"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groupBy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//sum up tuple field "1"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reduceGroup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SumWords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emit result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counts.writeAsCsv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\n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 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 execute program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env.execute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 Example"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27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env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			    		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ExecutionEnvironment.</a:t>
            </a:r>
            <a:r>
              <a:rPr lang="en-US" sz="1600" i="1" dirty="0" err="1" smtClean="0">
                <a:solidFill>
                  <a:srgbClr val="000000"/>
                </a:solidFill>
                <a:latin typeface="Menlo"/>
              </a:rPr>
              <a:t>getExecutionEnvironment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get input data either from file or use example data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&lt;String&gt;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inputText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env.readTextFile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&lt;Tuple2&lt;String, Integer&gt;&gt; counts =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split up the lines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in tuples containing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: (word,1)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inputText.</a:t>
            </a:r>
            <a:r>
              <a:rPr lang="en-US" sz="1600" dirty="0" err="1">
                <a:solidFill>
                  <a:srgbClr val="FF0000"/>
                </a:solidFill>
                <a:latin typeface="Menlo"/>
              </a:rPr>
              <a:t>flatMap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Tokenizer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group by the tuple field "0"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FF0000"/>
                </a:solidFill>
                <a:latin typeface="Menlo"/>
              </a:rPr>
              <a:t>groupBy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//sum up tuple field "1"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FF0000"/>
                </a:solidFill>
                <a:latin typeface="Menlo"/>
              </a:rPr>
              <a:t>reduceGroup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SumWords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emit result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counts.writeAsCsv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\n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 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 execute program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env.execute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 Example"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133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env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			    		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ExecutionEnvironment.</a:t>
            </a:r>
            <a:r>
              <a:rPr lang="en-US" sz="1600" i="1" dirty="0" err="1" smtClean="0">
                <a:solidFill>
                  <a:srgbClr val="000000"/>
                </a:solidFill>
                <a:latin typeface="Menlo"/>
              </a:rPr>
              <a:t>getExecutionEnvironment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get input data either from file or use example data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&lt;String&gt;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inputText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env.readTextFile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&lt;Tuple2&lt;String, Integer&gt;&gt; counts =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split up the lines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in tuples containing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: (word,1)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inputText.</a:t>
            </a:r>
            <a:r>
              <a:rPr lang="en-US" sz="1600" dirty="0" err="1">
                <a:latin typeface="Menlo"/>
              </a:rPr>
              <a:t>flatMap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FF0000"/>
                </a:solidFill>
                <a:latin typeface="Menlo"/>
              </a:rPr>
              <a:t>Tokenizer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group by the tuple field "0"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groupBy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//sum up tuple field "1"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reduceGroup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FF0000"/>
                </a:solidFill>
                <a:latin typeface="Menlo"/>
              </a:rPr>
              <a:t>SumWords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emit result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counts.writeAsCsv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\n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 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 execute program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env.execute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 Example"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417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5653</TotalTime>
  <Words>1115</Words>
  <Application>Microsoft Macintosh PowerPoint</Application>
  <PresentationFormat>On-screen Show (4:3)</PresentationFormat>
  <Paragraphs>406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1_Office Theme</vt:lpstr>
      <vt:lpstr>Apache Flink® Training</vt:lpstr>
      <vt:lpstr>DataSet API</vt:lpstr>
      <vt:lpstr>DataSet API by Example</vt:lpstr>
      <vt:lpstr>WordCount: main method</vt:lpstr>
      <vt:lpstr>Execution Environment</vt:lpstr>
      <vt:lpstr>Data Sources</vt:lpstr>
      <vt:lpstr>Data types</vt:lpstr>
      <vt:lpstr>Transformations</vt:lpstr>
      <vt:lpstr>User functions</vt:lpstr>
      <vt:lpstr>DataSinks</vt:lpstr>
      <vt:lpstr>Execute!</vt:lpstr>
      <vt:lpstr>WordCount: Map</vt:lpstr>
      <vt:lpstr>WordCount: Map: Interface</vt:lpstr>
      <vt:lpstr>WordCount: Map: Types</vt:lpstr>
      <vt:lpstr>WordCount: Map: Collector</vt:lpstr>
      <vt:lpstr>WordCount: Reduce</vt:lpstr>
      <vt:lpstr>WordCount: Reduce: Interface</vt:lpstr>
      <vt:lpstr>WordCount: Reduce: Types</vt:lpstr>
      <vt:lpstr>WordCount: Reduce: Collector</vt:lpstr>
      <vt:lpstr>DataSet API Concepts</vt:lpstr>
      <vt:lpstr>Data Types</vt:lpstr>
      <vt:lpstr>Tuples</vt:lpstr>
      <vt:lpstr>Transformations: Map</vt:lpstr>
      <vt:lpstr>Transformations: Filter</vt:lpstr>
      <vt:lpstr>Groupings and Reduce</vt:lpstr>
      <vt:lpstr>GroupReduce</vt:lpstr>
      <vt:lpstr>Joining two DataSets</vt:lpstr>
      <vt:lpstr>Joining two DataSets</vt:lpstr>
      <vt:lpstr>Join with join function</vt:lpstr>
      <vt:lpstr>Data Sources</vt:lpstr>
      <vt:lpstr>Data Sources: Collections</vt:lpstr>
      <vt:lpstr>Data Sources: File-Based</vt:lpstr>
      <vt:lpstr>Data Sinks</vt:lpstr>
      <vt:lpstr>Data Sinks</vt:lpstr>
      <vt:lpstr>Data Sinks</vt:lpstr>
      <vt:lpstr>Best Practices</vt:lpstr>
      <vt:lpstr>Some advice</vt:lpstr>
    </vt:vector>
  </TitlesOfParts>
  <Company>data Artisans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Kostas Tzoumas</dc:creator>
  <cp:lastModifiedBy>Max</cp:lastModifiedBy>
  <cp:revision>304</cp:revision>
  <dcterms:created xsi:type="dcterms:W3CDTF">2015-01-22T00:00:06Z</dcterms:created>
  <dcterms:modified xsi:type="dcterms:W3CDTF">2015-06-02T15:35:22Z</dcterms:modified>
</cp:coreProperties>
</file>