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6" r:id="rId8"/>
    <p:sldId id="261" r:id="rId9"/>
    <p:sldId id="262" r:id="rId10"/>
    <p:sldId id="265" r:id="rId11"/>
    <p:sldId id="267" r:id="rId12"/>
  </p:sldIdLst>
  <p:sldSz cx="12801600" cy="12601575"/>
  <p:notesSz cx="9144000" cy="6858000"/>
  <p:defaultTextStyle>
    <a:defPPr>
      <a:defRPr lang="fr-FR"/>
    </a:defPPr>
    <a:lvl1pPr marL="0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275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54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82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7099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6374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64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923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4198" algn="l" defTabSz="137854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848" y="-72"/>
      </p:cViewPr>
      <p:guideLst>
        <p:guide orient="horz" pos="3969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0120" y="3914659"/>
            <a:ext cx="10881360" cy="270117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0240" y="7140892"/>
            <a:ext cx="8961120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7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4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1160" y="420053"/>
            <a:ext cx="2880360" cy="896112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40080" y="420053"/>
            <a:ext cx="8427720" cy="896112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239" y="8097681"/>
            <a:ext cx="10881360" cy="2502814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11239" y="5341086"/>
            <a:ext cx="10881360" cy="275659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27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5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82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70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63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6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41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0080" y="2450306"/>
            <a:ext cx="5654040" cy="6930866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07480" y="2450306"/>
            <a:ext cx="5654040" cy="6930866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0" y="504647"/>
            <a:ext cx="11521440" cy="210026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1" y="2820772"/>
            <a:ext cx="5656263" cy="117556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081" y="3996333"/>
            <a:ext cx="5656263" cy="72604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03038" y="2820772"/>
            <a:ext cx="5658485" cy="117556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275" indent="0">
              <a:buNone/>
              <a:defRPr sz="3000" b="1"/>
            </a:lvl2pPr>
            <a:lvl3pPr marL="1378549" indent="0">
              <a:buNone/>
              <a:defRPr sz="2700" b="1"/>
            </a:lvl3pPr>
            <a:lvl4pPr marL="2067824" indent="0">
              <a:buNone/>
              <a:defRPr sz="2400" b="1"/>
            </a:lvl4pPr>
            <a:lvl5pPr marL="2757099" indent="0">
              <a:buNone/>
              <a:defRPr sz="2400" b="1"/>
            </a:lvl5pPr>
            <a:lvl6pPr marL="3446374" indent="0">
              <a:buNone/>
              <a:defRPr sz="2400" b="1"/>
            </a:lvl6pPr>
            <a:lvl7pPr marL="4135648" indent="0">
              <a:buNone/>
              <a:defRPr sz="2400" b="1"/>
            </a:lvl7pPr>
            <a:lvl8pPr marL="4824923" indent="0">
              <a:buNone/>
              <a:defRPr sz="2400" b="1"/>
            </a:lvl8pPr>
            <a:lvl9pPr marL="5514198" indent="0">
              <a:buNone/>
              <a:defRPr sz="2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3038" y="3996333"/>
            <a:ext cx="5658485" cy="72604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0082" y="501731"/>
            <a:ext cx="4211639" cy="2135267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5069" y="501731"/>
            <a:ext cx="7156451" cy="1075509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0082" y="2636999"/>
            <a:ext cx="4211639" cy="8619828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9203" y="8821103"/>
            <a:ext cx="7680960" cy="104138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509203" y="1125974"/>
            <a:ext cx="7680960" cy="7560945"/>
          </a:xfrm>
        </p:spPr>
        <p:txBody>
          <a:bodyPr/>
          <a:lstStyle>
            <a:lvl1pPr marL="0" indent="0">
              <a:buNone/>
              <a:defRPr sz="4800"/>
            </a:lvl1pPr>
            <a:lvl2pPr marL="689275" indent="0">
              <a:buNone/>
              <a:defRPr sz="4200"/>
            </a:lvl2pPr>
            <a:lvl3pPr marL="1378549" indent="0">
              <a:buNone/>
              <a:defRPr sz="3600"/>
            </a:lvl3pPr>
            <a:lvl4pPr marL="2067824" indent="0">
              <a:buNone/>
              <a:defRPr sz="3000"/>
            </a:lvl4pPr>
            <a:lvl5pPr marL="2757099" indent="0">
              <a:buNone/>
              <a:defRPr sz="3000"/>
            </a:lvl5pPr>
            <a:lvl6pPr marL="3446374" indent="0">
              <a:buNone/>
              <a:defRPr sz="3000"/>
            </a:lvl6pPr>
            <a:lvl7pPr marL="4135648" indent="0">
              <a:buNone/>
              <a:defRPr sz="3000"/>
            </a:lvl7pPr>
            <a:lvl8pPr marL="4824923" indent="0">
              <a:buNone/>
              <a:defRPr sz="3000"/>
            </a:lvl8pPr>
            <a:lvl9pPr marL="5514198" indent="0">
              <a:buNone/>
              <a:defRPr sz="3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09203" y="9862485"/>
            <a:ext cx="7680960" cy="1478933"/>
          </a:xfrm>
        </p:spPr>
        <p:txBody>
          <a:bodyPr/>
          <a:lstStyle>
            <a:lvl1pPr marL="0" indent="0">
              <a:buNone/>
              <a:defRPr sz="2100"/>
            </a:lvl1pPr>
            <a:lvl2pPr marL="689275" indent="0">
              <a:buNone/>
              <a:defRPr sz="1800"/>
            </a:lvl2pPr>
            <a:lvl3pPr marL="1378549" indent="0">
              <a:buNone/>
              <a:defRPr sz="1500"/>
            </a:lvl3pPr>
            <a:lvl4pPr marL="2067824" indent="0">
              <a:buNone/>
              <a:defRPr sz="1400"/>
            </a:lvl4pPr>
            <a:lvl5pPr marL="2757099" indent="0">
              <a:buNone/>
              <a:defRPr sz="1400"/>
            </a:lvl5pPr>
            <a:lvl6pPr marL="3446374" indent="0">
              <a:buNone/>
              <a:defRPr sz="1400"/>
            </a:lvl6pPr>
            <a:lvl7pPr marL="4135648" indent="0">
              <a:buNone/>
              <a:defRPr sz="1400"/>
            </a:lvl7pPr>
            <a:lvl8pPr marL="4824923" indent="0">
              <a:buNone/>
              <a:defRPr sz="1400"/>
            </a:lvl8pPr>
            <a:lvl9pPr marL="5514198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0080" y="504647"/>
            <a:ext cx="11521440" cy="2100263"/>
          </a:xfrm>
          <a:prstGeom prst="rect">
            <a:avLst/>
          </a:prstGeom>
        </p:spPr>
        <p:txBody>
          <a:bodyPr vert="horz" lIns="137855" tIns="68927" rIns="137855" bIns="68927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0080" y="2940368"/>
            <a:ext cx="11521440" cy="8316458"/>
          </a:xfrm>
          <a:prstGeom prst="rect">
            <a:avLst/>
          </a:prstGeom>
        </p:spPr>
        <p:txBody>
          <a:bodyPr vert="horz" lIns="137855" tIns="68927" rIns="137855" bIns="6892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0080" y="11679796"/>
            <a:ext cx="2987040" cy="670918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7A36-6CBD-4EFB-ABB8-7BA5E2105A5A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73880" y="11679796"/>
            <a:ext cx="4053840" cy="670918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74480" y="11679796"/>
            <a:ext cx="2987040" cy="670918"/>
          </a:xfrm>
          <a:prstGeom prst="rect">
            <a:avLst/>
          </a:prstGeom>
        </p:spPr>
        <p:txBody>
          <a:bodyPr vert="horz" lIns="137855" tIns="68927" rIns="137855" bIns="68927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3BA0-675F-4BC3-AA4F-B9DA15EAD0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854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956" indent="-516956" algn="l" defTabSz="137854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20071" indent="-430797" algn="l" defTabSz="137854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3187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462" indent="-344637" algn="l" defTabSz="137854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736" indent="-344637" algn="l" defTabSz="1378549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1011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80286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9560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835" indent="-344637" algn="l" defTabSz="137854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275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54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82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7099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6374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64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923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4198" algn="l" defTabSz="137854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atistiqu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pic>
        <p:nvPicPr>
          <p:cNvPr id="8" name="Image 7" descr="UH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570" y="371433"/>
            <a:ext cx="2171525" cy="1909849"/>
          </a:xfrm>
          <a:prstGeom prst="rect">
            <a:avLst/>
          </a:prstGeom>
        </p:spPr>
      </p:pic>
      <p:pic>
        <p:nvPicPr>
          <p:cNvPr id="9" name="Image 8" descr="fsts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28" y="1"/>
            <a:ext cx="2062162" cy="25500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8570" y="2300259"/>
            <a:ext cx="5697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pinnaker" pitchFamily="34" charset="0"/>
              </a:rPr>
              <a:t>Université Hassan 1</a:t>
            </a:r>
          </a:p>
          <a:p>
            <a:r>
              <a:rPr lang="fr-FR" sz="2000" dirty="0" smtClean="0">
                <a:latin typeface="Spinnaker" pitchFamily="34" charset="0"/>
              </a:rPr>
              <a:t>Faculté des Sciences  et Techniques SETTAT</a:t>
            </a:r>
          </a:p>
          <a:p>
            <a:r>
              <a:rPr lang="fr-FR" sz="2000" dirty="0" smtClean="0">
                <a:latin typeface="Spinnaker" pitchFamily="34" charset="0"/>
              </a:rPr>
              <a:t>Année Universitaire 2018/2019</a:t>
            </a:r>
            <a:endParaRPr lang="fr-FR" sz="2000" dirty="0">
              <a:latin typeface="Spinnaker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57264" y="4514837"/>
            <a:ext cx="1036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Spinnaker" pitchFamily="34" charset="0"/>
              </a:rPr>
              <a:t>HADOOP STREAMING with R Language</a:t>
            </a:r>
            <a:endParaRPr lang="fr-FR" sz="4000" dirty="0">
              <a:latin typeface="Spinnaker" pitchFamily="34" charset="0"/>
            </a:endParaRPr>
          </a:p>
        </p:txBody>
      </p:sp>
      <p:pic>
        <p:nvPicPr>
          <p:cNvPr id="12" name="Image 11" descr="apache-hadoop-logo-361D6613CB-seeklogo.co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50" y="6015035"/>
            <a:ext cx="3244203" cy="2357454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186486" y="11015695"/>
            <a:ext cx="6017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Encadré par : Pr Ezzati</a:t>
            </a:r>
          </a:p>
          <a:p>
            <a:r>
              <a:rPr lang="fr-FR" dirty="0" smtClean="0">
                <a:latin typeface="Spinnaker" pitchFamily="34" charset="0"/>
              </a:rPr>
              <a:t>Réalisé par :Dahmamou Mohamed</a:t>
            </a:r>
            <a:endParaRPr lang="fr-FR" dirty="0">
              <a:latin typeface="Spinnaker" pitchFamily="34" charset="0"/>
            </a:endParaRPr>
          </a:p>
        </p:txBody>
      </p:sp>
      <p:pic>
        <p:nvPicPr>
          <p:cNvPr id="15" name="Image 14" descr="c839dc03e5d17d3cd61dbf23ae3ca88b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43742" y="5586407"/>
            <a:ext cx="64294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1512" y="871499"/>
            <a:ext cx="47436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3</a:t>
            </a:r>
            <a:r>
              <a:rPr lang="fr-FR" smtClean="0">
                <a:solidFill>
                  <a:srgbClr val="FF0000"/>
                </a:solidFill>
                <a:latin typeface="Spinnaker" pitchFamily="34" charset="0"/>
              </a:rPr>
              <a:t>-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Instalation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 de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RHadoop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:</a:t>
            </a:r>
            <a:endParaRPr lang="fr-FR" dirty="0">
              <a:solidFill>
                <a:srgbClr val="FF0000"/>
              </a:solidFill>
              <a:latin typeface="Spinnaker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71512" y="4792824"/>
            <a:ext cx="50313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2- Les variables d’environnements: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512" y="5427859"/>
            <a:ext cx="1143008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500" dirty="0" smtClean="0">
                <a:latin typeface="Spinnaker" pitchFamily="34" charset="0"/>
              </a:rPr>
              <a:t>export</a:t>
            </a:r>
            <a:r>
              <a:rPr lang="fr-FR" sz="2500" dirty="0" smtClean="0">
                <a:solidFill>
                  <a:srgbClr val="FFC000"/>
                </a:solidFill>
                <a:latin typeface="Spinnaker" pitchFamily="34" charset="0"/>
              </a:rPr>
              <a:t> </a:t>
            </a:r>
            <a:r>
              <a:rPr lang="fr-FR" sz="2500" b="1" dirty="0" smtClean="0">
                <a:solidFill>
                  <a:schemeClr val="accent2">
                    <a:lumMod val="75000"/>
                  </a:schemeClr>
                </a:solidFill>
                <a:latin typeface="Spinnaker" pitchFamily="34" charset="0"/>
              </a:rPr>
              <a:t>HADOOP_HOME</a:t>
            </a:r>
            <a:r>
              <a:rPr lang="fr-FR" sz="2500" dirty="0" smtClean="0">
                <a:latin typeface="Spinnaker" pitchFamily="34" charset="0"/>
              </a:rPr>
              <a:t>=/</a:t>
            </a:r>
            <a:r>
              <a:rPr lang="fr-FR" sz="2500" dirty="0" err="1" smtClean="0">
                <a:latin typeface="Spinnaker" pitchFamily="34" charset="0"/>
              </a:rPr>
              <a:t>usr</a:t>
            </a:r>
            <a:r>
              <a:rPr lang="fr-FR" sz="2500" dirty="0" smtClean="0">
                <a:latin typeface="Spinnaker" pitchFamily="34" charset="0"/>
              </a:rPr>
              <a:t>/lib/</a:t>
            </a:r>
            <a:r>
              <a:rPr lang="fr-FR" sz="2500" dirty="0" err="1" smtClean="0">
                <a:latin typeface="Spinnaker" pitchFamily="34" charset="0"/>
              </a:rPr>
              <a:t>hadoop</a:t>
            </a:r>
            <a:r>
              <a:rPr lang="fr-FR" sz="2500" dirty="0" smtClean="0">
                <a:latin typeface="Spinnaker" pitchFamily="34" charset="0"/>
              </a:rPr>
              <a:t>-0.20-</a:t>
            </a:r>
            <a:r>
              <a:rPr lang="fr-FR" sz="2500" dirty="0" err="1" smtClean="0">
                <a:latin typeface="Spinnaker" pitchFamily="34" charset="0"/>
              </a:rPr>
              <a:t>mapreduce</a:t>
            </a:r>
            <a:r>
              <a:rPr lang="fr-FR" sz="2500" dirty="0" smtClean="0">
                <a:latin typeface="Spinnaker" pitchFamily="34" charset="0"/>
              </a:rPr>
              <a:t/>
            </a:r>
            <a:br>
              <a:rPr lang="fr-FR" sz="2500" dirty="0" smtClean="0">
                <a:latin typeface="Spinnaker" pitchFamily="34" charset="0"/>
              </a:rPr>
            </a:br>
            <a:r>
              <a:rPr lang="fr-FR" sz="2500" dirty="0" smtClean="0">
                <a:latin typeface="Spinnaker" pitchFamily="34" charset="0"/>
              </a:rPr>
              <a:t>export </a:t>
            </a:r>
            <a:r>
              <a:rPr lang="fr-FR" sz="2500" b="1" dirty="0" smtClean="0">
                <a:solidFill>
                  <a:schemeClr val="accent2">
                    <a:lumMod val="75000"/>
                  </a:schemeClr>
                </a:solidFill>
                <a:latin typeface="Spinnaker" pitchFamily="34" charset="0"/>
              </a:rPr>
              <a:t>HADOOP_CMD</a:t>
            </a:r>
            <a:r>
              <a:rPr lang="fr-FR" sz="2500" dirty="0" smtClean="0">
                <a:latin typeface="Spinnaker" pitchFamily="34" charset="0"/>
              </a:rPr>
              <a:t>=/</a:t>
            </a:r>
            <a:r>
              <a:rPr lang="fr-FR" sz="2500" dirty="0" err="1" smtClean="0">
                <a:latin typeface="Spinnaker" pitchFamily="34" charset="0"/>
              </a:rPr>
              <a:t>usr</a:t>
            </a:r>
            <a:r>
              <a:rPr lang="fr-FR" sz="2500" dirty="0" smtClean="0">
                <a:latin typeface="Spinnaker" pitchFamily="34" charset="0"/>
              </a:rPr>
              <a:t>/</a:t>
            </a:r>
            <a:r>
              <a:rPr lang="fr-FR" sz="2500" dirty="0" err="1" smtClean="0">
                <a:latin typeface="Spinnaker" pitchFamily="34" charset="0"/>
              </a:rPr>
              <a:t>bin</a:t>
            </a:r>
            <a:r>
              <a:rPr lang="fr-FR" sz="2500" dirty="0" smtClean="0">
                <a:latin typeface="Spinnaker" pitchFamily="34" charset="0"/>
              </a:rPr>
              <a:t>/</a:t>
            </a:r>
            <a:r>
              <a:rPr lang="fr-FR" sz="2500" dirty="0" err="1" smtClean="0">
                <a:latin typeface="Spinnaker" pitchFamily="34" charset="0"/>
              </a:rPr>
              <a:t>hadoop</a:t>
            </a:r>
            <a:r>
              <a:rPr lang="fr-FR" sz="2500" dirty="0" smtClean="0">
                <a:latin typeface="Spinnaker" pitchFamily="34" charset="0"/>
              </a:rPr>
              <a:t/>
            </a:r>
            <a:br>
              <a:rPr lang="fr-FR" sz="2500" dirty="0" smtClean="0">
                <a:latin typeface="Spinnaker" pitchFamily="34" charset="0"/>
              </a:rPr>
            </a:br>
            <a:r>
              <a:rPr lang="fr-FR" sz="2500" dirty="0" smtClean="0">
                <a:latin typeface="Spinnaker" pitchFamily="34" charset="0"/>
              </a:rPr>
              <a:t>export </a:t>
            </a:r>
            <a:r>
              <a:rPr lang="fr-FR" sz="2500" b="1" dirty="0" smtClean="0">
                <a:solidFill>
                  <a:schemeClr val="accent2">
                    <a:lumMod val="75000"/>
                  </a:schemeClr>
                </a:solidFill>
                <a:latin typeface="Spinnaker" pitchFamily="34" charset="0"/>
              </a:rPr>
              <a:t>HADOOP_STREAMING</a:t>
            </a:r>
            <a:r>
              <a:rPr lang="fr-FR" sz="2500" dirty="0" smtClean="0">
                <a:latin typeface="Spinnaker" pitchFamily="34" charset="0"/>
              </a:rPr>
              <a:t>=/</a:t>
            </a:r>
            <a:r>
              <a:rPr lang="fr-FR" sz="2500" dirty="0" err="1" smtClean="0">
                <a:latin typeface="Spinnaker" pitchFamily="34" charset="0"/>
              </a:rPr>
              <a:t>usr</a:t>
            </a:r>
            <a:r>
              <a:rPr lang="fr-FR" sz="2500" dirty="0" smtClean="0">
                <a:latin typeface="Spinnaker" pitchFamily="34" charset="0"/>
              </a:rPr>
              <a:t>/lib/</a:t>
            </a:r>
            <a:r>
              <a:rPr lang="fr-FR" sz="2500" dirty="0" err="1" smtClean="0">
                <a:latin typeface="Spinnaker" pitchFamily="34" charset="0"/>
              </a:rPr>
              <a:t>hadoop</a:t>
            </a:r>
            <a:r>
              <a:rPr lang="fr-FR" sz="2500" dirty="0" smtClean="0">
                <a:latin typeface="Spinnaker" pitchFamily="34" charset="0"/>
              </a:rPr>
              <a:t>-0.20-</a:t>
            </a:r>
            <a:r>
              <a:rPr lang="fr-FR" sz="2500" dirty="0" err="1" smtClean="0">
                <a:latin typeface="Spinnaker" pitchFamily="34" charset="0"/>
              </a:rPr>
              <a:t>mapreduce</a:t>
            </a:r>
            <a:r>
              <a:rPr lang="fr-FR" sz="2500" dirty="0" smtClean="0">
                <a:latin typeface="Spinnaker" pitchFamily="34" charset="0"/>
              </a:rPr>
              <a:t>/</a:t>
            </a:r>
            <a:r>
              <a:rPr lang="fr-FR" sz="2500" dirty="0" err="1" smtClean="0">
                <a:latin typeface="Spinnaker" pitchFamily="34" charset="0"/>
              </a:rPr>
              <a:t>contrib</a:t>
            </a:r>
            <a:r>
              <a:rPr lang="fr-FR" sz="2500" dirty="0" smtClean="0">
                <a:latin typeface="Spinnaker" pitchFamily="34" charset="0"/>
              </a:rPr>
              <a:t>/streaming/</a:t>
            </a:r>
            <a:r>
              <a:rPr lang="fr-FR" sz="2500" dirty="0" err="1" smtClean="0">
                <a:latin typeface="Spinnaker" pitchFamily="34" charset="0"/>
              </a:rPr>
              <a:t>hadoop</a:t>
            </a:r>
            <a:r>
              <a:rPr lang="fr-FR" sz="2500" dirty="0" smtClean="0">
                <a:latin typeface="Spinnaker" pitchFamily="34" charset="0"/>
              </a:rPr>
              <a:t>-streaming-2.6.0-mr1-cdh5.12.0.jar</a:t>
            </a:r>
            <a:endParaRPr lang="fr-FR" sz="2500" dirty="0">
              <a:latin typeface="Spinnaker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71512" y="7793220"/>
            <a:ext cx="42767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3-Chargement des packages :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0132" y="8372489"/>
            <a:ext cx="64008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600" dirty="0" err="1" smtClean="0">
                <a:latin typeface="Spinnaker" pitchFamily="34" charset="0"/>
              </a:rPr>
              <a:t>library</a:t>
            </a:r>
            <a:r>
              <a:rPr lang="fr-FR" sz="2600" dirty="0" smtClean="0">
                <a:latin typeface="Spinnaker" pitchFamily="34" charset="0"/>
              </a:rPr>
              <a:t>(rmr2)</a:t>
            </a:r>
            <a:br>
              <a:rPr lang="fr-FR" sz="2600" dirty="0" smtClean="0">
                <a:latin typeface="Spinnaker" pitchFamily="34" charset="0"/>
              </a:rPr>
            </a:br>
            <a:r>
              <a:rPr lang="fr-FR" sz="2600" dirty="0" err="1" smtClean="0">
                <a:latin typeface="Spinnaker" pitchFamily="34" charset="0"/>
              </a:rPr>
              <a:t>library</a:t>
            </a:r>
            <a:r>
              <a:rPr lang="fr-FR" sz="2600" dirty="0" smtClean="0">
                <a:latin typeface="Spinnaker" pitchFamily="34" charset="0"/>
              </a:rPr>
              <a:t>(</a:t>
            </a:r>
            <a:r>
              <a:rPr lang="fr-FR" sz="2600" dirty="0" err="1" smtClean="0">
                <a:latin typeface="Spinnaker" pitchFamily="34" charset="0"/>
              </a:rPr>
              <a:t>rJava</a:t>
            </a:r>
            <a:r>
              <a:rPr lang="fr-FR" sz="2600" dirty="0" smtClean="0">
                <a:latin typeface="Spinnaker" pitchFamily="34" charset="0"/>
              </a:rPr>
              <a:t>)</a:t>
            </a:r>
            <a:br>
              <a:rPr lang="fr-FR" sz="2600" dirty="0" smtClean="0">
                <a:latin typeface="Spinnaker" pitchFamily="34" charset="0"/>
              </a:rPr>
            </a:br>
            <a:r>
              <a:rPr lang="fr-FR" sz="2600" dirty="0" err="1" smtClean="0">
                <a:latin typeface="Spinnaker" pitchFamily="34" charset="0"/>
              </a:rPr>
              <a:t>library</a:t>
            </a:r>
            <a:r>
              <a:rPr lang="fr-FR" sz="2600" dirty="0" smtClean="0">
                <a:latin typeface="Spinnaker" pitchFamily="34" charset="0"/>
              </a:rPr>
              <a:t>(</a:t>
            </a:r>
            <a:r>
              <a:rPr lang="fr-FR" sz="2600" dirty="0" err="1" smtClean="0">
                <a:latin typeface="Spinnaker" pitchFamily="34" charset="0"/>
              </a:rPr>
              <a:t>rhdfs</a:t>
            </a:r>
            <a:r>
              <a:rPr lang="fr-FR" sz="2600" dirty="0" smtClean="0">
                <a:latin typeface="Spinnaker" pitchFamily="34" charset="0"/>
              </a:rPr>
              <a:t>)</a:t>
            </a:r>
            <a:endParaRPr lang="fr-FR" sz="2600" dirty="0">
              <a:latin typeface="Spinnaker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42950" y="9872687"/>
            <a:ext cx="3557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4- Initialisation du </a:t>
            </a:r>
            <a:r>
              <a:rPr lang="fr-FR" dirty="0" err="1" smtClean="0">
                <a:solidFill>
                  <a:srgbClr val="00B050"/>
                </a:solidFill>
              </a:rPr>
              <a:t>hdfs</a:t>
            </a:r>
            <a:r>
              <a:rPr lang="fr-FR" dirty="0" smtClean="0">
                <a:solidFill>
                  <a:srgbClr val="00B050"/>
                </a:solidFill>
              </a:rPr>
              <a:t> :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2950" y="10587067"/>
            <a:ext cx="1536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hdfs.init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900074" y="1935304"/>
            <a:ext cx="40197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1-Installation de s packages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512" y="2157383"/>
            <a:ext cx="112157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install.packages</a:t>
            </a:r>
            <a:r>
              <a:rPr lang="fr-FR" dirty="0" smtClean="0"/>
              <a:t>(“/home/</a:t>
            </a:r>
            <a:r>
              <a:rPr lang="fr-FR" dirty="0" err="1" smtClean="0"/>
              <a:t>cloudera</a:t>
            </a:r>
            <a:r>
              <a:rPr lang="fr-FR" dirty="0" smtClean="0"/>
              <a:t>/</a:t>
            </a:r>
            <a:r>
              <a:rPr lang="fr-FR" dirty="0" err="1" smtClean="0"/>
              <a:t>Downloads</a:t>
            </a:r>
            <a:r>
              <a:rPr lang="fr-FR" dirty="0" smtClean="0"/>
              <a:t>/rhdfs_1.0.8.</a:t>
            </a:r>
            <a:r>
              <a:rPr lang="fr-FR" dirty="0" err="1" smtClean="0"/>
              <a:t>tar.gz</a:t>
            </a:r>
            <a:r>
              <a:rPr lang="fr-FR" dirty="0" smtClean="0"/>
              <a:t>”, repos = NULL, type=”source”)</a:t>
            </a:r>
            <a:br>
              <a:rPr lang="fr-FR" dirty="0" smtClean="0"/>
            </a:br>
            <a:r>
              <a:rPr lang="fr-FR" dirty="0" err="1" smtClean="0"/>
              <a:t>install.packages</a:t>
            </a:r>
            <a:r>
              <a:rPr lang="fr-FR" dirty="0" smtClean="0"/>
              <a:t>(“/home/</a:t>
            </a:r>
            <a:r>
              <a:rPr lang="fr-FR" dirty="0" err="1" smtClean="0"/>
              <a:t>cloudera</a:t>
            </a:r>
            <a:r>
              <a:rPr lang="fr-FR" dirty="0" smtClean="0"/>
              <a:t>/</a:t>
            </a:r>
            <a:r>
              <a:rPr lang="fr-FR" dirty="0" err="1" smtClean="0"/>
              <a:t>Downloads</a:t>
            </a:r>
            <a:r>
              <a:rPr lang="fr-FR" dirty="0" smtClean="0"/>
              <a:t>/rmr2_2.3.0.</a:t>
            </a:r>
            <a:r>
              <a:rPr lang="fr-FR" dirty="0" err="1" smtClean="0"/>
              <a:t>tar.gz</a:t>
            </a:r>
            <a:r>
              <a:rPr lang="fr-FR" dirty="0" smtClean="0"/>
              <a:t>”, repos = NULL, type=”source”)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85810" y="3657581"/>
            <a:ext cx="13758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dirty="0" smtClean="0">
                <a:solidFill>
                  <a:srgbClr val="FF0000"/>
                </a:solidFill>
                <a:latin typeface="Spinnaker" pitchFamily="34" charset="0"/>
              </a:rPr>
              <a:t>Simulation </a:t>
            </a:r>
          </a:p>
          <a:p>
            <a:pPr algn="ctr"/>
            <a:r>
              <a:rPr lang="fr-FR" sz="6600" dirty="0" smtClean="0">
                <a:latin typeface="Spinnaker" pitchFamily="34" charset="0"/>
              </a:rPr>
              <a:t>(Manipulation R dans Hadoop streaming)</a:t>
            </a:r>
            <a:endParaRPr lang="fr-FR" sz="6600" dirty="0"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86354" y="1585879"/>
            <a:ext cx="247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latin typeface="Spinnaker" pitchFamily="34" charset="0"/>
              </a:rPr>
              <a:t>Plan:</a:t>
            </a:r>
            <a:endParaRPr lang="fr-FR" sz="7200" dirty="0">
              <a:latin typeface="Spinnaker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57198" y="4086209"/>
            <a:ext cx="28648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1- Introduction. </a:t>
            </a:r>
            <a:endParaRPr lang="fr-FR" dirty="0">
              <a:latin typeface="Spinnaker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7198" y="5014903"/>
            <a:ext cx="581120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2- Hadoop et Hadoop Streaming.</a:t>
            </a:r>
            <a:endParaRPr lang="fr-FR" dirty="0">
              <a:latin typeface="Spinnaker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7198" y="6015035"/>
            <a:ext cx="66271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3- Langage R avec Hadoop streaming.</a:t>
            </a:r>
            <a:endParaRPr lang="fr-FR" dirty="0">
              <a:latin typeface="Spinnaker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57198" y="7015167"/>
            <a:ext cx="65133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4- Installation R ,</a:t>
            </a:r>
            <a:r>
              <a:rPr lang="fr-FR" dirty="0" err="1" smtClean="0">
                <a:latin typeface="Spinnaker" pitchFamily="34" charset="0"/>
              </a:rPr>
              <a:t>Rstudio</a:t>
            </a:r>
            <a:r>
              <a:rPr lang="fr-FR" dirty="0" smtClean="0">
                <a:latin typeface="Spinnaker" pitchFamily="34" charset="0"/>
              </a:rPr>
              <a:t> et </a:t>
            </a:r>
            <a:r>
              <a:rPr lang="fr-FR" dirty="0" err="1" smtClean="0">
                <a:latin typeface="Spinnaker" pitchFamily="34" charset="0"/>
              </a:rPr>
              <a:t>RHadoop</a:t>
            </a:r>
            <a:endParaRPr lang="fr-FR" dirty="0">
              <a:latin typeface="Spinnaker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57198" y="8086737"/>
            <a:ext cx="98539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5-Simulation (Manipulation R dans Hadoop streaming)</a:t>
            </a:r>
            <a:endParaRPr lang="fr-FR" dirty="0">
              <a:latin typeface="Spinnaker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28636" y="9158307"/>
            <a:ext cx="25891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pinnaker" pitchFamily="34" charset="0"/>
              </a:rPr>
              <a:t>6-Conclusion.</a:t>
            </a:r>
            <a:endParaRPr lang="fr-FR" dirty="0"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86090" y="1514441"/>
            <a:ext cx="692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latin typeface="Spinnaker" pitchFamily="34" charset="0"/>
              </a:rPr>
              <a:t>Hadoop Streaming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2950" y="3514705"/>
            <a:ext cx="110014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pinnaker" pitchFamily="34" charset="0"/>
              </a:rPr>
              <a:t>Hadoop</a:t>
            </a:r>
            <a:r>
              <a:rPr lang="fr-FR" dirty="0">
                <a:latin typeface="Spinnaker" pitchFamily="34" charset="0"/>
              </a:rPr>
              <a:t> est un </a:t>
            </a:r>
            <a:r>
              <a:rPr lang="fr-FR" dirty="0" smtClean="0">
                <a:latin typeface="Spinnaker" pitchFamily="34" charset="0"/>
              </a:rPr>
              <a:t>Framework open source </a:t>
            </a:r>
            <a:r>
              <a:rPr lang="fr-FR" dirty="0">
                <a:latin typeface="Spinnaker" pitchFamily="34" charset="0"/>
              </a:rPr>
              <a:t> </a:t>
            </a:r>
            <a:r>
              <a:rPr lang="fr-FR" dirty="0" smtClean="0">
                <a:latin typeface="Spinnaker" pitchFamily="34" charset="0"/>
              </a:rPr>
              <a:t> qui est écrit en Langage Java destiné à </a:t>
            </a:r>
            <a:r>
              <a:rPr lang="fr-FR" dirty="0">
                <a:latin typeface="Spinnaker" pitchFamily="34" charset="0"/>
              </a:rPr>
              <a:t>faciliter la création d'applications </a:t>
            </a:r>
            <a:r>
              <a:rPr lang="fr-FR" dirty="0" smtClean="0">
                <a:latin typeface="Spinnaker" pitchFamily="34" charset="0"/>
              </a:rPr>
              <a:t>distribués</a:t>
            </a:r>
            <a:r>
              <a:rPr lang="fr-FR" dirty="0">
                <a:latin typeface="Spinnaker" pitchFamily="34" charset="0"/>
              </a:rPr>
              <a:t> (au niveau du stockage des données et de leur traitement</a:t>
            </a:r>
            <a:r>
              <a:rPr lang="fr-FR" dirty="0" smtClean="0">
                <a:latin typeface="Spinnaker" pitchFamily="34" charset="0"/>
              </a:rPr>
              <a:t>) </a:t>
            </a:r>
            <a:r>
              <a:rPr lang="fr-FR" dirty="0"/>
              <a:t> </a:t>
            </a:r>
            <a:r>
              <a:rPr lang="fr-FR" dirty="0">
                <a:latin typeface="Spinnaker" pitchFamily="34" charset="0"/>
              </a:rPr>
              <a:t>Cette solution offre un espace de stockage massif pour tous les types de données </a:t>
            </a:r>
            <a:r>
              <a:rPr lang="fr-FR" dirty="0" smtClean="0">
                <a:latin typeface="Spinnaker" pitchFamily="34" charset="0"/>
              </a:rPr>
              <a:t>..</a:t>
            </a:r>
            <a:endParaRPr lang="fr-FR" dirty="0"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6024" y="1443003"/>
            <a:ext cx="776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 smtClean="0">
                <a:latin typeface="Spinnaker" pitchFamily="34" charset="0"/>
              </a:rPr>
              <a:t> Langage R avec Hadoop</a:t>
            </a:r>
            <a:endParaRPr lang="fr-FR" sz="4800" dirty="0">
              <a:latin typeface="Spinnaker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50" y="3943333"/>
            <a:ext cx="110014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Spinnaker" pitchFamily="34" charset="0"/>
              </a:rPr>
              <a:t>R est un langage de </a:t>
            </a:r>
            <a:r>
              <a:rPr lang="fr-FR" sz="2400" dirty="0" smtClean="0">
                <a:latin typeface="Spinnaker" pitchFamily="34" charset="0"/>
              </a:rPr>
              <a:t>programmation open </a:t>
            </a:r>
            <a:r>
              <a:rPr lang="fr-FR" sz="2400" dirty="0">
                <a:latin typeface="Spinnaker" pitchFamily="34" charset="0"/>
              </a:rPr>
              <a:t>source </a:t>
            </a:r>
            <a:r>
              <a:rPr lang="fr-FR" sz="2400" dirty="0" smtClean="0">
                <a:latin typeface="Spinnaker" pitchFamily="34" charset="0"/>
              </a:rPr>
              <a:t>dédié </a:t>
            </a:r>
            <a:r>
              <a:rPr lang="fr-FR" sz="2400" dirty="0">
                <a:latin typeface="Spinnaker" pitchFamily="34" charset="0"/>
              </a:rPr>
              <a:t>aux </a:t>
            </a:r>
            <a:r>
              <a:rPr lang="fr-FR" sz="2400" dirty="0" smtClean="0">
                <a:latin typeface="Spinnaker" pitchFamily="34" charset="0"/>
                <a:hlinkClick r:id="rId3" tooltip="Statistique"/>
              </a:rPr>
              <a:t> </a:t>
            </a:r>
            <a:r>
              <a:rPr lang="fr-FR" sz="2400" dirty="0" smtClean="0">
                <a:latin typeface="Spinnaker" pitchFamily="34" charset="0"/>
              </a:rPr>
              <a:t>statistiques</a:t>
            </a:r>
            <a:r>
              <a:rPr lang="fr-FR" sz="2400" dirty="0">
                <a:latin typeface="Spinnaker" pitchFamily="34" charset="0"/>
              </a:rPr>
              <a:t> et à la </a:t>
            </a:r>
            <a:r>
              <a:rPr lang="fr-FR" sz="2400" dirty="0" smtClean="0">
                <a:latin typeface="Spinnaker" pitchFamily="34" charset="0"/>
              </a:rPr>
              <a:t>science de données,</a:t>
            </a:r>
            <a:r>
              <a:rPr lang="fr-FR" sz="2400" dirty="0"/>
              <a:t> </a:t>
            </a:r>
            <a:r>
              <a:rPr lang="fr-FR" sz="2400" dirty="0">
                <a:latin typeface="Spinnaker" pitchFamily="34" charset="0"/>
              </a:rPr>
              <a:t>Le langage R est largement utilisé par les statisticiens et les </a:t>
            </a:r>
            <a:r>
              <a:rPr lang="fr-FR" sz="2400" i="1" dirty="0">
                <a:latin typeface="Spinnaker" pitchFamily="34" charset="0"/>
              </a:rPr>
              <a:t>data miner</a:t>
            </a:r>
            <a:r>
              <a:rPr lang="fr-FR" sz="2400" dirty="0">
                <a:latin typeface="Spinnaker" pitchFamily="34" charset="0"/>
              </a:rPr>
              <a:t> pour le développement de logiciels statistiques et l'analyse des </a:t>
            </a:r>
            <a:r>
              <a:rPr lang="fr-FR" sz="2400" dirty="0" smtClean="0">
                <a:latin typeface="Spinnaker" pitchFamily="34" charset="0"/>
              </a:rPr>
              <a:t>données.</a:t>
            </a:r>
            <a:endParaRPr lang="fr-FR" sz="2400" dirty="0">
              <a:latin typeface="Spinnaker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28636" y="287176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Spinnaker" pitchFamily="34" charset="0"/>
              </a:rPr>
              <a:t>1- Langage R:</a:t>
            </a:r>
            <a:endParaRPr lang="fr-FR" sz="2800" dirty="0">
              <a:solidFill>
                <a:srgbClr val="FF0000"/>
              </a:solidFill>
              <a:latin typeface="Spinnaker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85958" y="8301051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328702" y="3371829"/>
            <a:ext cx="21164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1.1-Définition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328702" y="5657845"/>
            <a:ext cx="18037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1.2-Syntaxe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85826" y="6157912"/>
            <a:ext cx="104299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Dans la mesure où R se présente essentiellement sous forme d’une invite de commande, il existe deux grandes stratégies de travail avec cet environnement statistique.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7" name="Image 16" descr="e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26" y="8015299"/>
            <a:ext cx="9822920" cy="1214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 18" descr="ex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264" y="9944125"/>
            <a:ext cx="9766273" cy="128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8768" y="1157251"/>
            <a:ext cx="25763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latin typeface="Spinnaker" pitchFamily="34" charset="0"/>
              </a:rPr>
              <a:t>Les Fonctions:</a:t>
            </a:r>
            <a:endParaRPr lang="fr-FR" dirty="0">
              <a:solidFill>
                <a:schemeClr val="accent4">
                  <a:lumMod val="75000"/>
                </a:schemeClr>
              </a:solidFill>
              <a:latin typeface="Spinnaker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8702" y="2014507"/>
            <a:ext cx="10429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Une fonction </a:t>
            </a:r>
            <a:r>
              <a:rPr lang="fr-FR" dirty="0" err="1" smtClean="0"/>
              <a:t>dand</a:t>
            </a:r>
            <a:r>
              <a:rPr lang="fr-FR" dirty="0" smtClean="0"/>
              <a:t> R se doit </a:t>
            </a:r>
            <a:r>
              <a:rPr lang="fr-FR" dirty="0" smtClean="0"/>
              <a:t>avoir </a:t>
            </a:r>
            <a:r>
              <a:rPr lang="fr-FR" dirty="0" smtClean="0"/>
              <a:t>4 éléments :</a:t>
            </a:r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 Un nom 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2. La fonction « </a:t>
            </a:r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» </a:t>
            </a:r>
            <a:r>
              <a:rPr lang="fr-FR" dirty="0" smtClean="0"/>
              <a:t>dans son en-tête, afin d’indiquer à R que l’objet que vous créez est une fonction. 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3. Un ou plusieurs arguments </a:t>
            </a:r>
          </a:p>
          <a:p>
            <a:r>
              <a:rPr lang="fr-FR" dirty="0" smtClean="0"/>
              <a:t>	a. Les arguments contiennent les informations qui seront 	traitées par la fonction. Un argument peut être un vecteur, ou 	bien une matrice</a:t>
            </a:r>
          </a:p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4. Un script qui effectue les tâches que la fonction va accomplir. 	</a:t>
            </a:r>
            <a:r>
              <a:rPr lang="fr-FR" dirty="0" smtClean="0"/>
              <a:t>	a. Ces informations se transmettent à l’ordinateur 		sous forme de commandes et de code de 			programmation.</a:t>
            </a:r>
            <a:endParaRPr lang="fr-FR" dirty="0"/>
          </a:p>
        </p:txBody>
      </p:sp>
      <p:pic>
        <p:nvPicPr>
          <p:cNvPr id="7" name="Image 6" descr="fon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22" y="7872423"/>
            <a:ext cx="11687212" cy="3286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57330" y="4157647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030A0"/>
                </a:solidFill>
                <a:latin typeface="Spinnaker" pitchFamily="34" charset="0"/>
              </a:rPr>
              <a:t>2.2 -ORCH</a:t>
            </a:r>
            <a:endParaRPr lang="fr-FR" sz="2400" dirty="0">
              <a:solidFill>
                <a:srgbClr val="7030A0"/>
              </a:solidFill>
              <a:latin typeface="Spinnaker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4388" y="4729151"/>
            <a:ext cx="100727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Spinnaker" pitchFamily="34" charset="0"/>
              </a:rPr>
              <a:t>R connecteur pour oracle </a:t>
            </a:r>
            <a:r>
              <a:rPr lang="fr-FR" sz="2400" dirty="0" err="1" smtClean="0">
                <a:latin typeface="Spinnaker" pitchFamily="34" charset="0"/>
              </a:rPr>
              <a:t>hadoop</a:t>
            </a:r>
            <a:r>
              <a:rPr lang="fr-FR" sz="2400" dirty="0" smtClean="0">
                <a:latin typeface="Spinnaker" pitchFamily="34" charset="0"/>
              </a:rPr>
              <a:t> ,écrit en R peut être utilisé sur les clusters Hadoop non Oracle ou sur Oracle </a:t>
            </a:r>
            <a:r>
              <a:rPr lang="fr-FR" sz="2400" dirty="0" err="1" smtClean="0">
                <a:latin typeface="Spinnaker" pitchFamily="34" charset="0"/>
              </a:rPr>
              <a:t>Big</a:t>
            </a:r>
            <a:r>
              <a:rPr lang="fr-FR" sz="2400" dirty="0" smtClean="0">
                <a:latin typeface="Spinnaker" pitchFamily="34" charset="0"/>
              </a:rPr>
              <a:t> Data. </a:t>
            </a:r>
          </a:p>
          <a:p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685892" y="6157911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7030A0"/>
                </a:solidFill>
                <a:latin typeface="Spinnaker" pitchFamily="34" charset="0"/>
              </a:rPr>
              <a:t>2.3 -RHIPE</a:t>
            </a:r>
            <a:endParaRPr lang="fr-FR" sz="2400" dirty="0">
              <a:solidFill>
                <a:srgbClr val="7030A0"/>
              </a:solidFill>
              <a:latin typeface="Spinnaker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85826" y="6872291"/>
            <a:ext cx="9286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Spinnaker" pitchFamily="34" charset="0"/>
              </a:rPr>
              <a:t>Techniques conçues pour l'analyse de grands ensembles de données, RHIPE signifie R and Hadoop </a:t>
            </a:r>
            <a:r>
              <a:rPr lang="fr-FR" sz="2400" dirty="0" err="1" smtClean="0">
                <a:latin typeface="Spinnaker" pitchFamily="34" charset="0"/>
              </a:rPr>
              <a:t>Integrated</a:t>
            </a:r>
            <a:r>
              <a:rPr lang="fr-FR" sz="2400" dirty="0" smtClean="0">
                <a:latin typeface="Spinnaker" pitchFamily="34" charset="0"/>
              </a:rPr>
              <a:t> </a:t>
            </a:r>
            <a:r>
              <a:rPr lang="fr-FR" sz="2400" dirty="0" err="1" smtClean="0">
                <a:latin typeface="Spinnaker" pitchFamily="34" charset="0"/>
              </a:rPr>
              <a:t>Programming</a:t>
            </a:r>
            <a:r>
              <a:rPr lang="fr-FR" sz="2400" dirty="0" smtClean="0">
                <a:latin typeface="Spinnaker" pitchFamily="34" charset="0"/>
              </a:rPr>
              <a:t> </a:t>
            </a:r>
            <a:r>
              <a:rPr lang="fr-FR" sz="2400" dirty="0" err="1" smtClean="0">
                <a:latin typeface="Spinnaker" pitchFamily="34" charset="0"/>
              </a:rPr>
              <a:t>Environment</a:t>
            </a:r>
            <a:r>
              <a:rPr lang="fr-FR" sz="2400" dirty="0" smtClean="0">
                <a:latin typeface="Spinnaker" pitchFamily="34" charset="0"/>
              </a:rPr>
              <a:t>.</a:t>
            </a:r>
            <a:endParaRPr lang="fr-FR" sz="2400" dirty="0">
              <a:latin typeface="Spinnaker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4454" y="8515365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srgbClr val="7030A0"/>
                </a:solidFill>
                <a:latin typeface="Spinnaker" pitchFamily="34" charset="0"/>
              </a:rPr>
              <a:t>2.4- </a:t>
            </a:r>
            <a:r>
              <a:rPr lang="fr-FR" sz="2400" dirty="0" err="1" smtClean="0">
                <a:solidFill>
                  <a:srgbClr val="7030A0"/>
                </a:solidFill>
                <a:latin typeface="Spinnaker" pitchFamily="34" charset="0"/>
              </a:rPr>
              <a:t>RHadoop</a:t>
            </a:r>
            <a:endParaRPr lang="fr-FR" sz="2400" dirty="0">
              <a:solidFill>
                <a:srgbClr val="7030A0"/>
              </a:solidFill>
              <a:latin typeface="Spinnaker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85826" y="9158307"/>
            <a:ext cx="907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Spinnaker" pitchFamily="34" charset="0"/>
              </a:rPr>
              <a:t>RHadoop</a:t>
            </a:r>
            <a:r>
              <a:rPr lang="fr-FR" sz="2400" dirty="0" smtClean="0">
                <a:latin typeface="Spinnaker" pitchFamily="34" charset="0"/>
              </a:rPr>
              <a:t> est une solution géniale pour </a:t>
            </a:r>
            <a:r>
              <a:rPr lang="fr-FR" sz="2400" dirty="0" err="1" smtClean="0">
                <a:latin typeface="Spinnaker" pitchFamily="34" charset="0"/>
              </a:rPr>
              <a:t>hadoop</a:t>
            </a:r>
            <a:r>
              <a:rPr lang="fr-FR" sz="2400" dirty="0" smtClean="0">
                <a:latin typeface="Spinnaker" pitchFamily="34" charset="0"/>
              </a:rPr>
              <a:t> et </a:t>
            </a:r>
            <a:r>
              <a:rPr lang="fr-FR" sz="2400" dirty="0" smtClean="0">
                <a:latin typeface="Spinnaker" pitchFamily="34" charset="0"/>
              </a:rPr>
              <a:t>R pour </a:t>
            </a:r>
            <a:r>
              <a:rPr lang="fr-FR" sz="2400" dirty="0" smtClean="0">
                <a:latin typeface="Spinnaker" pitchFamily="34" charset="0"/>
              </a:rPr>
              <a:t>analyser et gérer les données de </a:t>
            </a:r>
            <a:r>
              <a:rPr lang="fr-FR" sz="2400" dirty="0" err="1" smtClean="0">
                <a:latin typeface="Spinnaker" pitchFamily="34" charset="0"/>
              </a:rPr>
              <a:t>framework</a:t>
            </a:r>
            <a:r>
              <a:rPr lang="fr-FR" sz="2400" dirty="0" smtClean="0">
                <a:latin typeface="Spinnaker" pitchFamily="34" charset="0"/>
              </a:rPr>
              <a:t> Hadoop.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42950" y="2800325"/>
            <a:ext cx="1014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Spinnaker" pitchFamily="34" charset="0"/>
              </a:rPr>
              <a:t>Il s'agit d'une utilitaire qui permet aux utilisateurs de lancer et de développer un programme dans </a:t>
            </a:r>
            <a:r>
              <a:rPr lang="fr-FR" sz="2400" dirty="0" err="1" smtClean="0">
                <a:latin typeface="Spinnaker" pitchFamily="34" charset="0"/>
              </a:rPr>
              <a:t>hadoop</a:t>
            </a:r>
            <a:r>
              <a:rPr lang="fr-FR" sz="2400" dirty="0" smtClean="0">
                <a:latin typeface="Spinnaker" pitchFamily="34" charset="0"/>
              </a:rPr>
              <a:t> dans des autres </a:t>
            </a:r>
            <a:r>
              <a:rPr lang="fr-FR" sz="2400" dirty="0" err="1" smtClean="0">
                <a:latin typeface="Spinnaker" pitchFamily="34" charset="0"/>
              </a:rPr>
              <a:t>languages</a:t>
            </a:r>
            <a:r>
              <a:rPr lang="fr-FR" sz="2400" dirty="0" smtClean="0">
                <a:latin typeface="Spinnaker" pitchFamily="34" charset="0"/>
              </a:rPr>
              <a:t>  que Java comme Python </a:t>
            </a:r>
            <a:r>
              <a:rPr lang="fr-FR" sz="2400" dirty="0" err="1" smtClean="0">
                <a:latin typeface="Spinnaker" pitchFamily="34" charset="0"/>
              </a:rPr>
              <a:t>ruby</a:t>
            </a:r>
            <a:r>
              <a:rPr lang="fr-FR" sz="2400" dirty="0" smtClean="0">
                <a:latin typeface="Spinnaker" pitchFamily="34" charset="0"/>
              </a:rPr>
              <a:t> et R …</a:t>
            </a:r>
            <a:endParaRPr lang="fr-FR" sz="2400" dirty="0">
              <a:latin typeface="Spinnaker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71512" y="1300127"/>
            <a:ext cx="722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Spinnaker" pitchFamily="34" charset="0"/>
              </a:rPr>
              <a:t>2-  4  façons pour intégrer R et </a:t>
            </a:r>
            <a:r>
              <a:rPr lang="fr-FR" sz="2800" dirty="0" err="1" smtClean="0">
                <a:solidFill>
                  <a:srgbClr val="FF0000"/>
                </a:solidFill>
                <a:latin typeface="Spinnaker" pitchFamily="34" charset="0"/>
              </a:rPr>
              <a:t>hadoop</a:t>
            </a:r>
            <a:r>
              <a:rPr lang="fr-FR" sz="2800" dirty="0" smtClean="0">
                <a:solidFill>
                  <a:srgbClr val="FF0000"/>
                </a:solidFill>
                <a:latin typeface="Spinnaker" pitchFamily="34" charset="0"/>
              </a:rPr>
              <a:t> :</a:t>
            </a:r>
            <a:endParaRPr lang="fr-FR" sz="2800" dirty="0">
              <a:solidFill>
                <a:srgbClr val="FF0000"/>
              </a:solidFill>
              <a:latin typeface="Spinnaker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85892" y="2157383"/>
            <a:ext cx="39196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  <a:latin typeface="Spinnaker" pitchFamily="34" charset="0"/>
              </a:rPr>
              <a:t>1.2 Hadoop Streaming</a:t>
            </a:r>
            <a:endParaRPr lang="fr-FR" dirty="0">
              <a:solidFill>
                <a:srgbClr val="7030A0"/>
              </a:solidFill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pic>
        <p:nvPicPr>
          <p:cNvPr id="5" name="Image 4" descr="rhado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8" y="3371829"/>
            <a:ext cx="11206768" cy="5860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971512" y="1228689"/>
            <a:ext cx="722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Spinnaker" pitchFamily="34" charset="0"/>
              </a:rPr>
              <a:t>2-  4  façons pour intégrer R et </a:t>
            </a:r>
            <a:r>
              <a:rPr lang="fr-FR" sz="2800" dirty="0" err="1" smtClean="0">
                <a:solidFill>
                  <a:srgbClr val="FF0000"/>
                </a:solidFill>
                <a:latin typeface="Spinnaker" pitchFamily="34" charset="0"/>
              </a:rPr>
              <a:t>hadoop</a:t>
            </a:r>
            <a:r>
              <a:rPr lang="fr-FR" sz="2800" dirty="0" smtClean="0">
                <a:solidFill>
                  <a:srgbClr val="FF0000"/>
                </a:solidFill>
                <a:latin typeface="Spinnaker" pitchFamily="34" charset="0"/>
              </a:rPr>
              <a:t> :</a:t>
            </a:r>
            <a:endParaRPr lang="fr-FR" sz="2800" dirty="0">
              <a:solidFill>
                <a:srgbClr val="FF0000"/>
              </a:solidFill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 descr="install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11" y="4874108"/>
            <a:ext cx="6287378" cy="4448796"/>
          </a:xfrm>
        </p:spPr>
      </p:pic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0074" y="800061"/>
            <a:ext cx="1154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 smtClean="0">
                <a:latin typeface="Spinnaker" pitchFamily="34" charset="0"/>
              </a:rPr>
              <a:t>Installation </a:t>
            </a:r>
            <a:r>
              <a:rPr lang="fr-FR" sz="4400" dirty="0" err="1" smtClean="0">
                <a:latin typeface="Spinnaker" pitchFamily="34" charset="0"/>
              </a:rPr>
              <a:t>R,Rstudio,RHadoop</a:t>
            </a:r>
            <a:endParaRPr lang="fr-FR" sz="4400" dirty="0"/>
          </a:p>
        </p:txBody>
      </p:sp>
      <p:sp>
        <p:nvSpPr>
          <p:cNvPr id="6" name="ZoneTexte 5"/>
          <p:cNvSpPr txBox="1"/>
          <p:nvPr/>
        </p:nvSpPr>
        <p:spPr>
          <a:xfrm>
            <a:off x="828636" y="2157383"/>
            <a:ext cx="72555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1-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Instalation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 de R(Exemple de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Cloudera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) :</a:t>
            </a:r>
            <a:endParaRPr lang="fr-FR" dirty="0">
              <a:solidFill>
                <a:srgbClr val="FF0000"/>
              </a:solidFill>
              <a:latin typeface="Spinnaker" pitchFamily="34" charset="0"/>
            </a:endParaRPr>
          </a:p>
        </p:txBody>
      </p:sp>
      <p:pic>
        <p:nvPicPr>
          <p:cNvPr id="12" name="Image 11" descr="install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12" y="3871895"/>
            <a:ext cx="10930014" cy="2071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1114388" y="3014639"/>
            <a:ext cx="828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  <a:latin typeface="Spinnaker" pitchFamily="34" charset="0"/>
              </a:rPr>
              <a:t>La commande :</a:t>
            </a:r>
            <a:r>
              <a:rPr lang="fr-FR" sz="2800" dirty="0" err="1" smtClean="0">
                <a:solidFill>
                  <a:srgbClr val="002060"/>
                </a:solidFill>
                <a:latin typeface="Spinnaker" pitchFamily="34" charset="0"/>
              </a:rPr>
              <a:t>sudo</a:t>
            </a:r>
            <a:r>
              <a:rPr lang="fr-FR" sz="2800" dirty="0" smtClean="0">
                <a:solidFill>
                  <a:srgbClr val="002060"/>
                </a:solidFill>
                <a:latin typeface="Spinnaker" pitchFamily="34" charset="0"/>
              </a:rPr>
              <a:t> yum install R-y</a:t>
            </a:r>
            <a:endParaRPr lang="fr-FR" sz="2800" dirty="0">
              <a:solidFill>
                <a:srgbClr val="002060"/>
              </a:solidFill>
              <a:latin typeface="Spinnaker" pitchFamily="34" charset="0"/>
            </a:endParaRPr>
          </a:p>
        </p:txBody>
      </p:sp>
      <p:pic>
        <p:nvPicPr>
          <p:cNvPr id="14" name="Image 13" descr="verifier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74" y="6657977"/>
            <a:ext cx="10930014" cy="5286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7243-01-low-poly-background-16x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01600" cy="126015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28636" y="514309"/>
            <a:ext cx="4431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2-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Instalation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 de </a:t>
            </a:r>
            <a:r>
              <a:rPr lang="fr-FR" dirty="0" err="1" smtClean="0">
                <a:solidFill>
                  <a:srgbClr val="FF0000"/>
                </a:solidFill>
                <a:latin typeface="Spinnaker" pitchFamily="34" charset="0"/>
              </a:rPr>
              <a:t>Rstudio</a:t>
            </a:r>
            <a:r>
              <a:rPr lang="fr-FR" dirty="0" smtClean="0">
                <a:solidFill>
                  <a:srgbClr val="FF0000"/>
                </a:solidFill>
                <a:latin typeface="Spinnaker" pitchFamily="34" charset="0"/>
              </a:rPr>
              <a:t>:</a:t>
            </a:r>
            <a:endParaRPr lang="fr-FR" dirty="0">
              <a:solidFill>
                <a:srgbClr val="FF0000"/>
              </a:solidFill>
              <a:latin typeface="Spinnaker" pitchFamily="34" charset="0"/>
            </a:endParaRPr>
          </a:p>
        </p:txBody>
      </p:sp>
      <p:pic>
        <p:nvPicPr>
          <p:cNvPr id="6" name="Image 5" descr="install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8" y="4229085"/>
            <a:ext cx="9001188" cy="16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 descr="DownloadRstudi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98" y="1800193"/>
            <a:ext cx="10892193" cy="1785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1042950" y="3657581"/>
            <a:ext cx="1114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002060"/>
                </a:solidFill>
                <a:latin typeface="Spinnaker" pitchFamily="34" charset="0"/>
              </a:rPr>
              <a:t>sudo</a:t>
            </a:r>
            <a:r>
              <a:rPr lang="fr-FR" sz="2800" dirty="0" smtClean="0">
                <a:solidFill>
                  <a:srgbClr val="002060"/>
                </a:solidFill>
                <a:latin typeface="Spinnaker" pitchFamily="34" charset="0"/>
              </a:rPr>
              <a:t> yum install –</a:t>
            </a:r>
            <a:r>
              <a:rPr lang="fr-FR" sz="2800" dirty="0" err="1" smtClean="0">
                <a:solidFill>
                  <a:srgbClr val="002060"/>
                </a:solidFill>
                <a:latin typeface="Spinnaker" pitchFamily="34" charset="0"/>
              </a:rPr>
              <a:t>nogpgcheck</a:t>
            </a:r>
            <a:r>
              <a:rPr lang="fr-FR" sz="2800" dirty="0" smtClean="0">
                <a:solidFill>
                  <a:srgbClr val="002060"/>
                </a:solidFill>
                <a:latin typeface="Spinnaker" pitchFamily="34" charset="0"/>
              </a:rPr>
              <a:t> + le nom du dossier de </a:t>
            </a:r>
            <a:r>
              <a:rPr lang="fr-FR" sz="2800" dirty="0" err="1" smtClean="0">
                <a:solidFill>
                  <a:srgbClr val="002060"/>
                </a:solidFill>
                <a:latin typeface="Spinnaker" pitchFamily="34" charset="0"/>
              </a:rPr>
              <a:t>rstudio</a:t>
            </a:r>
            <a:endParaRPr lang="fr-FR" sz="2800" dirty="0">
              <a:solidFill>
                <a:srgbClr val="002060"/>
              </a:solidFill>
              <a:latin typeface="Spinnaker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14388" y="1085813"/>
            <a:ext cx="60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002060"/>
                </a:solidFill>
                <a:latin typeface="Spinnaker" pitchFamily="34" charset="0"/>
              </a:rPr>
              <a:t>wget</a:t>
            </a:r>
            <a:r>
              <a:rPr lang="fr-FR" sz="2800" dirty="0" smtClean="0">
                <a:solidFill>
                  <a:srgbClr val="002060"/>
                </a:solidFill>
                <a:latin typeface="Spinnaker" pitchFamily="34" charset="0"/>
              </a:rPr>
              <a:t> + le lien de téléchargement</a:t>
            </a:r>
            <a:endParaRPr lang="fr-FR" sz="2800" dirty="0">
              <a:solidFill>
                <a:srgbClr val="002060"/>
              </a:solidFill>
              <a:latin typeface="Spinnaker" pitchFamily="34" charset="0"/>
            </a:endParaRPr>
          </a:p>
        </p:txBody>
      </p:sp>
      <p:pic>
        <p:nvPicPr>
          <p:cNvPr id="11" name="Image 10" descr="Rstudio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98" y="6586539"/>
            <a:ext cx="11215766" cy="5643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ZoneTexte 16"/>
          <p:cNvSpPr txBox="1"/>
          <p:nvPr/>
        </p:nvSpPr>
        <p:spPr>
          <a:xfrm>
            <a:off x="1114388" y="5943597"/>
            <a:ext cx="27126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latin typeface="Spinnaker" pitchFamily="34" charset="0"/>
              </a:rPr>
              <a:t>Localhost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latin typeface="Spinnaker" pitchFamily="34" charset="0"/>
              </a:rPr>
              <a:t>:8787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Spinnake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361</Words>
  <Application>Microsoft Office PowerPoint</Application>
  <PresentationFormat>Personnalisé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admin</cp:lastModifiedBy>
  <cp:revision>29</cp:revision>
  <dcterms:created xsi:type="dcterms:W3CDTF">2018-03-12T13:05:08Z</dcterms:created>
  <dcterms:modified xsi:type="dcterms:W3CDTF">2018-03-20T12:10:12Z</dcterms:modified>
</cp:coreProperties>
</file>