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7" r:id="rId4"/>
    <p:sldId id="267" r:id="rId5"/>
    <p:sldId id="260" r:id="rId6"/>
    <p:sldId id="259" r:id="rId7"/>
    <p:sldId id="276" r:id="rId8"/>
    <p:sldId id="279" r:id="rId9"/>
    <p:sldId id="277" r:id="rId10"/>
    <p:sldId id="271" r:id="rId11"/>
    <p:sldId id="270" r:id="rId12"/>
    <p:sldId id="272" r:id="rId13"/>
    <p:sldId id="262" r:id="rId14"/>
    <p:sldId id="281" r:id="rId15"/>
    <p:sldId id="261" r:id="rId16"/>
    <p:sldId id="283" r:id="rId17"/>
    <p:sldId id="282" r:id="rId18"/>
    <p:sldId id="263" r:id="rId19"/>
    <p:sldId id="269" r:id="rId20"/>
    <p:sldId id="280" r:id="rId21"/>
    <p:sldId id="265" r:id="rId22"/>
    <p:sldId id="26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EFA61BC-7791-45E5-98BC-F47F28BCA778}">
          <p14:sldIdLst>
            <p14:sldId id="256"/>
            <p14:sldId id="258"/>
            <p14:sldId id="257"/>
            <p14:sldId id="267"/>
            <p14:sldId id="260"/>
            <p14:sldId id="259"/>
            <p14:sldId id="276"/>
            <p14:sldId id="279"/>
            <p14:sldId id="277"/>
            <p14:sldId id="271"/>
            <p14:sldId id="270"/>
            <p14:sldId id="272"/>
            <p14:sldId id="262"/>
            <p14:sldId id="281"/>
            <p14:sldId id="261"/>
            <p14:sldId id="283"/>
            <p14:sldId id="282"/>
            <p14:sldId id="263"/>
            <p14:sldId id="269"/>
            <p14:sldId id="280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CERF Alexis" initials="D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10" autoAdjust="0"/>
    <p:restoredTop sz="88406" autoAdjust="0"/>
  </p:normalViewPr>
  <p:slideViewPr>
    <p:cSldViewPr snapToGrid="0">
      <p:cViewPr varScale="1">
        <p:scale>
          <a:sx n="136" d="100"/>
          <a:sy n="136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B5A1-35F3-4696-9EED-49D4D42C0BD9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B8D26-72BC-4C54-A344-A537F9199A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070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Cloud /</a:t>
            </a:r>
            <a:r>
              <a:rPr lang="fr-FR" baseline="0" dirty="0"/>
              <a:t> </a:t>
            </a:r>
            <a:r>
              <a:rPr lang="fr-FR" dirty="0" err="1"/>
              <a:t>DevOps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B8D26-72BC-4C54-A344-A537F9199A1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284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Cloud /</a:t>
            </a:r>
            <a:r>
              <a:rPr lang="fr-FR" baseline="0" dirty="0"/>
              <a:t> </a:t>
            </a:r>
            <a:r>
              <a:rPr lang="fr-FR" dirty="0" err="1"/>
              <a:t>DevOps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B8D26-72BC-4C54-A344-A537F9199A1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353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TP PHP/</a:t>
            </a:r>
            <a:r>
              <a:rPr lang="fr-FR" dirty="0" err="1"/>
              <a:t>Ngnix</a:t>
            </a:r>
            <a:r>
              <a:rPr lang="fr-FR" baseline="0" dirty="0"/>
              <a:t>/MySQL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B8D26-72BC-4C54-A344-A537F9199A1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856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TP PHP/</a:t>
            </a:r>
            <a:r>
              <a:rPr lang="fr-FR" dirty="0" err="1"/>
              <a:t>Ngnix</a:t>
            </a:r>
            <a:r>
              <a:rPr lang="fr-FR" baseline="0" dirty="0"/>
              <a:t>/MySQL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B8D26-72BC-4C54-A344-A537F9199A1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437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https://docs.docker.com/engine/installation/#supported-platforms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B8D26-72BC-4C54-A344-A537F9199A13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63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33321-F754-4C9C-9817-45F552876498}" type="datetime1">
              <a:rPr lang="en-US" smtClean="0"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B914-0386-4412-B315-B203F96E7313}" type="datetime1">
              <a:rPr lang="en-US" smtClean="0"/>
              <a:t>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EEDC-4091-4235-9E95-A502AAFA7FDA}" type="datetime1">
              <a:rPr lang="en-US" smtClean="0"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CA15-7D6E-467D-B257-AE5258A9BC9C}" type="datetime1">
              <a:rPr lang="en-US" smtClean="0"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A6D1-5CBC-466D-9798-321211FFA2B2}" type="datetime1">
              <a:rPr lang="en-US" smtClean="0"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F4A3-7F40-4F2E-9629-AAB4D9092EB2}" type="datetime1">
              <a:rPr lang="en-US" smtClean="0"/>
              <a:t>1/19/18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3D0C-9EC1-457F-864E-DBE2E7B294D4}" type="datetime1">
              <a:rPr lang="en-US" smtClean="0"/>
              <a:t>1/19/18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206B-DFA9-464B-B632-117F62814DFE}" type="datetime1">
              <a:rPr lang="en-US" smtClean="0"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0AED-582A-401D-9B4C-05DBE0F0C61D}" type="datetime1">
              <a:rPr lang="en-US" smtClean="0"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BA24-ACF0-476A-8575-A8EF0A850A53}" type="datetime1">
              <a:rPr lang="en-US" smtClean="0"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18CA-609B-4838-922D-3E72C8D70A16}" type="datetime1">
              <a:rPr lang="en-US" smtClean="0"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C544-B887-4604-96C8-3AAE6AB27C37}" type="datetime1">
              <a:rPr lang="en-US" smtClean="0"/>
              <a:t>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21D5-4EFE-4B19-B63C-FA32A9918524}" type="datetime1">
              <a:rPr lang="en-US" smtClean="0"/>
              <a:t>1/19/18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154-B9CC-47C7-ADE5-680E6D89F397}" type="datetime1">
              <a:rPr lang="en-US" smtClean="0"/>
              <a:t>1/19/18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9090-AF96-434E-B162-FCCBC9EEDC2F}" type="datetime1">
              <a:rPr lang="en-US" smtClean="0"/>
              <a:t>1/19/18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A0D00-BC3C-46E5-B7A0-C8B76AB22964}" type="datetime1">
              <a:rPr lang="en-US" smtClean="0"/>
              <a:t>1/19/18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592C-F6B1-48E3-8638-64BA27D17F15}" type="datetime1">
              <a:rPr lang="en-US" smtClean="0"/>
              <a:t>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1AB3966-932B-42B0-AE10-F3191B5AAB18}" type="datetime1">
              <a:rPr lang="en-US" smtClean="0"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ce/ci/docker/using_docker_images.html" TargetMode="External"/><Relationship Id="rId4" Type="http://schemas.openxmlformats.org/officeDocument/2006/relationships/hyperlink" Target="https://circleci.com/docs/1.0/docker/" TargetMode="External"/><Relationship Id="rId5" Type="http://schemas.openxmlformats.org/officeDocument/2006/relationships/hyperlink" Target="https://confluence.atlassian.com/bitbucket/using-docker-images-as-build-environments-792298897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travis-ci.com/user/docker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installation/#supported-platforms" TargetMode="External"/><Relationship Id="rId4" Type="http://schemas.openxmlformats.org/officeDocument/2006/relationships/hyperlink" Target="https://aws.amazon.com/fr/getting-started/tutorials/deploy-docker-containers/" TargetMode="External"/><Relationship Id="rId5" Type="http://schemas.openxmlformats.org/officeDocument/2006/relationships/hyperlink" Target="https://www.digitalocean.com/products/one-click-apps/docker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4" y="5796555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fr-FR" sz="1600" dirty="0"/>
              <a:t>Alexis DUCERF</a:t>
            </a:r>
          </a:p>
          <a:p>
            <a:pPr algn="ctr"/>
            <a:r>
              <a:rPr lang="fr-FR" sz="1100" i="1" cap="none" dirty="0"/>
              <a:t>alexis.ducerf@deercoders.com</a:t>
            </a:r>
          </a:p>
          <a:p>
            <a:endParaRPr lang="fr-FR" sz="1600" dirty="0"/>
          </a:p>
          <a:p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pic>
        <p:nvPicPr>
          <p:cNvPr id="1026" name="Picture 2" descr="https://camo.githubusercontent.com/14b97ba4a1327c0db2200f3892788fd873a1ce20/687474703a2f2f626c6f672e70687573696f6e2e6e6c2f77702d636f6e74656e742f75706c6f6164732f323031332f31312f646f636b6572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285" y="1673016"/>
            <a:ext cx="3530995" cy="297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79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Conserver les modifications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Docker ne conserve pas nativement les données </a:t>
            </a:r>
          </a:p>
          <a:p>
            <a:endParaRPr lang="fr-FR" dirty="0"/>
          </a:p>
          <a:p>
            <a:r>
              <a:rPr lang="fr-FR" dirty="0"/>
              <a:t>Les volumes permettent d’ajouter des éléments directement dans un containeur</a:t>
            </a:r>
          </a:p>
          <a:p>
            <a:endParaRPr lang="fr-FR" dirty="0"/>
          </a:p>
          <a:p>
            <a:r>
              <a:rPr lang="fr-FR" dirty="0"/>
              <a:t>Il est possible de copier des éléments directement depuis l’hôte sur le container </a:t>
            </a:r>
            <a:r>
              <a:rPr lang="fr-FR" i="1" dirty="0"/>
              <a:t>via </a:t>
            </a:r>
          </a:p>
          <a:p>
            <a:pPr marL="457200" lvl="1" indent="0">
              <a:buNone/>
            </a:pPr>
            <a:r>
              <a:rPr lang="fr-FR" i="1" dirty="0">
                <a:highlight>
                  <a:srgbClr val="000000"/>
                </a:highlight>
              </a:rPr>
              <a:t>docker </a:t>
            </a:r>
            <a:r>
              <a:rPr lang="fr-FR" i="1" dirty="0" err="1">
                <a:highlight>
                  <a:srgbClr val="000000"/>
                </a:highlight>
              </a:rPr>
              <a:t>cp</a:t>
            </a:r>
            <a:r>
              <a:rPr lang="fr-FR" i="1" dirty="0">
                <a:highlight>
                  <a:srgbClr val="000000"/>
                </a:highlight>
              </a:rPr>
              <a:t> </a:t>
            </a:r>
            <a:r>
              <a:rPr lang="fr-FR" i="1" dirty="0" err="1">
                <a:highlight>
                  <a:srgbClr val="000000"/>
                </a:highlight>
              </a:rPr>
              <a:t>fichierLocal</a:t>
            </a:r>
            <a:r>
              <a:rPr lang="fr-FR" i="1" dirty="0">
                <a:highlight>
                  <a:srgbClr val="000000"/>
                </a:highlight>
              </a:rPr>
              <a:t> </a:t>
            </a:r>
            <a:r>
              <a:rPr lang="fr-FR" i="1" dirty="0" err="1">
                <a:highlight>
                  <a:srgbClr val="000000"/>
                </a:highlight>
              </a:rPr>
              <a:t>monContainer</a:t>
            </a:r>
            <a:r>
              <a:rPr lang="fr-FR" i="1" dirty="0">
                <a:highlight>
                  <a:srgbClr val="000000"/>
                </a:highlight>
              </a:rPr>
              <a:t>:/</a:t>
            </a:r>
            <a:r>
              <a:rPr lang="fr-FR" i="1" dirty="0" err="1">
                <a:highlight>
                  <a:srgbClr val="000000"/>
                </a:highlight>
              </a:rPr>
              <a:t>dossierDistant</a:t>
            </a:r>
            <a:endParaRPr lang="fr-FR" dirty="0">
              <a:highlight>
                <a:srgbClr val="000000"/>
              </a:highlight>
            </a:endParaRPr>
          </a:p>
          <a:p>
            <a:endParaRPr lang="fr-FR" dirty="0"/>
          </a:p>
          <a:p>
            <a:r>
              <a:rPr lang="fr-FR" dirty="0"/>
              <a:t>Il est possible de conserver l’image actuel </a:t>
            </a:r>
            <a:r>
              <a:rPr lang="fr-FR" i="1" dirty="0"/>
              <a:t>via </a:t>
            </a:r>
            <a:r>
              <a:rPr lang="fr-FR" dirty="0"/>
              <a:t> </a:t>
            </a:r>
          </a:p>
          <a:p>
            <a:pPr marL="457200" lvl="1" indent="0">
              <a:buNone/>
            </a:pPr>
            <a:r>
              <a:rPr lang="fr-FR" dirty="0">
                <a:highlight>
                  <a:srgbClr val="000000"/>
                </a:highlight>
              </a:rPr>
              <a:t>docker commit </a:t>
            </a:r>
            <a:r>
              <a:rPr lang="fr-FR" dirty="0" err="1">
                <a:highlight>
                  <a:srgbClr val="000000"/>
                </a:highlight>
              </a:rPr>
              <a:t>monContainer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 err="1">
                <a:highlight>
                  <a:srgbClr val="000000"/>
                </a:highlight>
              </a:rPr>
              <a:t>tagDuCommit</a:t>
            </a:r>
            <a:endParaRPr lang="fr-FR" dirty="0">
              <a:highlight>
                <a:srgbClr val="000000"/>
              </a:highlight>
            </a:endParaRP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1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Hub Docker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Partager des images (il est nécessaire d’avoir créé un compte) </a:t>
            </a:r>
          </a:p>
          <a:p>
            <a:pPr marL="457200" lvl="1" indent="0">
              <a:buNone/>
            </a:pPr>
            <a:r>
              <a:rPr lang="fr-FR" dirty="0">
                <a:highlight>
                  <a:srgbClr val="000000"/>
                </a:highlight>
              </a:rPr>
              <a:t>docker login</a:t>
            </a:r>
          </a:p>
          <a:p>
            <a:endParaRPr lang="fr-FR" dirty="0"/>
          </a:p>
          <a:p>
            <a:r>
              <a:rPr lang="fr-FR" dirty="0"/>
              <a:t>Stocker et récupérer des images depuis le Docker Hub (1 privé)</a:t>
            </a:r>
          </a:p>
          <a:p>
            <a:endParaRPr lang="fr-FR" dirty="0"/>
          </a:p>
          <a:p>
            <a:pPr marL="457200" lvl="1" indent="0">
              <a:buNone/>
            </a:pPr>
            <a:r>
              <a:rPr lang="fr-FR" dirty="0">
                <a:highlight>
                  <a:srgbClr val="000000"/>
                </a:highlight>
              </a:rPr>
              <a:t>docker pull nom/image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>
                <a:highlight>
                  <a:srgbClr val="000000"/>
                </a:highlight>
              </a:rPr>
              <a:t>docker push nom/image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Exportation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Partager son image </a:t>
            </a:r>
            <a:r>
              <a:rPr lang="fr-FR" i="1" dirty="0"/>
              <a:t>via </a:t>
            </a:r>
            <a:r>
              <a:rPr lang="fr-FR" dirty="0"/>
              <a:t>le hub ou équivalent (quay.io par exemple)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Exporter son image (</a:t>
            </a:r>
            <a:r>
              <a:rPr lang="fr-FR" dirty="0">
                <a:highlight>
                  <a:srgbClr val="000000"/>
                </a:highlight>
              </a:rPr>
              <a:t>docker export</a:t>
            </a:r>
            <a:r>
              <a:rPr lang="fr-FR" dirty="0"/>
              <a:t>) ou sauvegarder son image (</a:t>
            </a:r>
            <a:r>
              <a:rPr lang="fr-FR" dirty="0">
                <a:highlight>
                  <a:srgbClr val="000000"/>
                </a:highlight>
              </a:rPr>
              <a:t>docker </a:t>
            </a:r>
            <a:r>
              <a:rPr lang="fr-FR" dirty="0" err="1">
                <a:highlight>
                  <a:srgbClr val="000000"/>
                </a:highlight>
              </a:rPr>
              <a:t>save</a:t>
            </a:r>
            <a:r>
              <a:rPr lang="fr-FR" dirty="0"/>
              <a:t>) 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Partager le </a:t>
            </a:r>
            <a:r>
              <a:rPr lang="fr-FR" dirty="0" err="1"/>
              <a:t>Dockerfile</a:t>
            </a:r>
            <a:r>
              <a:rPr lang="fr-FR" dirty="0"/>
              <a:t> avec un script de déploiement (</a:t>
            </a:r>
            <a:r>
              <a:rPr lang="fr-FR" dirty="0" err="1"/>
              <a:t>Ansible</a:t>
            </a:r>
            <a:r>
              <a:rPr lang="fr-FR" dirty="0"/>
              <a:t>, </a:t>
            </a:r>
            <a:r>
              <a:rPr lang="fr-FR" dirty="0" err="1"/>
              <a:t>Puppet</a:t>
            </a:r>
            <a:r>
              <a:rPr lang="fr-FR" dirty="0"/>
              <a:t> …)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64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Réseaux et Docker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d’interagir avec le container depuis l’hôte </a:t>
            </a:r>
            <a:r>
              <a:rPr lang="fr-FR" i="1" dirty="0"/>
              <a:t>via : </a:t>
            </a:r>
          </a:p>
          <a:p>
            <a:pPr marL="0" indent="0">
              <a:buNone/>
            </a:pPr>
            <a:r>
              <a:rPr lang="fr-FR" i="1" dirty="0"/>
              <a:t>	</a:t>
            </a:r>
            <a:r>
              <a:rPr lang="fr-FR" i="1" dirty="0">
                <a:highlight>
                  <a:srgbClr val="000000"/>
                </a:highlight>
              </a:rPr>
              <a:t>docker </a:t>
            </a:r>
            <a:r>
              <a:rPr lang="fr-FR" i="1" dirty="0" err="1">
                <a:highlight>
                  <a:srgbClr val="000000"/>
                </a:highlight>
              </a:rPr>
              <a:t>exec</a:t>
            </a:r>
            <a:r>
              <a:rPr lang="fr-FR" i="1" dirty="0">
                <a:highlight>
                  <a:srgbClr val="000000"/>
                </a:highlight>
              </a:rPr>
              <a:t> –ti </a:t>
            </a:r>
            <a:r>
              <a:rPr lang="fr-FR" i="1" dirty="0" err="1">
                <a:highlight>
                  <a:srgbClr val="000000"/>
                </a:highlight>
              </a:rPr>
              <a:t>monContainer</a:t>
            </a:r>
            <a:r>
              <a:rPr lang="fr-FR" i="1" dirty="0">
                <a:highlight>
                  <a:srgbClr val="000000"/>
                </a:highlight>
              </a:rPr>
              <a:t> </a:t>
            </a:r>
            <a:r>
              <a:rPr lang="fr-FR" dirty="0">
                <a:highlight>
                  <a:srgbClr val="000000"/>
                </a:highlight>
              </a:rPr>
              <a:t> /bin/</a:t>
            </a:r>
            <a:r>
              <a:rPr lang="fr-FR" dirty="0" err="1">
                <a:highlight>
                  <a:srgbClr val="000000"/>
                </a:highlight>
              </a:rPr>
              <a:t>bash</a:t>
            </a:r>
            <a:r>
              <a:rPr lang="fr-FR" dirty="0">
                <a:highlight>
                  <a:srgbClr val="000000"/>
                </a:highlight>
              </a:rPr>
              <a:t> </a:t>
            </a:r>
          </a:p>
          <a:p>
            <a:pPr marL="0" indent="0">
              <a:buNone/>
            </a:pPr>
            <a:endParaRPr lang="fr-FR" dirty="0">
              <a:highlight>
                <a:srgbClr val="000000"/>
              </a:highlight>
            </a:endParaRPr>
          </a:p>
          <a:p>
            <a:r>
              <a:rPr lang="fr-FR" dirty="0"/>
              <a:t>Il est possible de voir les informations (état, réseaux, configuration…) du container </a:t>
            </a:r>
            <a:r>
              <a:rPr lang="fr-FR" i="1" dirty="0"/>
              <a:t>via : </a:t>
            </a:r>
          </a:p>
          <a:p>
            <a:pPr marL="457200" lvl="1" indent="0">
              <a:buNone/>
            </a:pPr>
            <a:r>
              <a:rPr lang="fr-FR" i="1" dirty="0">
                <a:highlight>
                  <a:srgbClr val="000000"/>
                </a:highlight>
              </a:rPr>
              <a:t>docker </a:t>
            </a:r>
            <a:r>
              <a:rPr lang="fr-FR" i="1" dirty="0" err="1">
                <a:highlight>
                  <a:srgbClr val="000000"/>
                </a:highlight>
              </a:rPr>
              <a:t>inspect</a:t>
            </a:r>
            <a:r>
              <a:rPr lang="fr-FR" i="1" dirty="0">
                <a:highlight>
                  <a:srgbClr val="000000"/>
                </a:highlight>
              </a:rPr>
              <a:t> </a:t>
            </a:r>
            <a:r>
              <a:rPr lang="fr-FR" i="1" dirty="0" err="1">
                <a:highlight>
                  <a:srgbClr val="000000"/>
                </a:highlight>
              </a:rPr>
              <a:t>monContainer</a:t>
            </a:r>
            <a:endParaRPr lang="fr-FR" i="1" dirty="0">
              <a:highlight>
                <a:srgbClr val="000000"/>
              </a:highlight>
            </a:endParaRPr>
          </a:p>
          <a:p>
            <a:pPr marL="457200" lvl="1" indent="0">
              <a:buNone/>
            </a:pPr>
            <a:endParaRPr lang="fr-FR" i="1" dirty="0">
              <a:highlight>
                <a:srgbClr val="000000"/>
              </a:highlight>
            </a:endParaRPr>
          </a:p>
          <a:p>
            <a:r>
              <a:rPr lang="fr-FR" dirty="0"/>
              <a:t>Il est possible de voir les logs du container </a:t>
            </a:r>
            <a:r>
              <a:rPr lang="fr-FR" i="1" dirty="0"/>
              <a:t>via : </a:t>
            </a:r>
          </a:p>
          <a:p>
            <a:pPr marL="457200" lvl="1" indent="0">
              <a:buNone/>
            </a:pPr>
            <a:r>
              <a:rPr lang="fr-FR" i="1" dirty="0">
                <a:highlight>
                  <a:srgbClr val="000000"/>
                </a:highlight>
              </a:rPr>
              <a:t>docker logs </a:t>
            </a:r>
            <a:r>
              <a:rPr lang="fr-FR" i="1" dirty="0" err="1">
                <a:highlight>
                  <a:srgbClr val="000000"/>
                </a:highlight>
              </a:rPr>
              <a:t>monContainer</a:t>
            </a:r>
            <a:endParaRPr lang="fr-FR" i="1" dirty="0">
              <a:highlight>
                <a:srgbClr val="000000"/>
              </a:highlight>
            </a:endParaRPr>
          </a:p>
          <a:p>
            <a:pPr marL="457200" lvl="1" indent="0">
              <a:buNone/>
            </a:pPr>
            <a:endParaRPr lang="fr-FR" i="1" dirty="0">
              <a:highlight>
                <a:srgbClr val="000000"/>
              </a:highlight>
            </a:endParaRPr>
          </a:p>
          <a:p>
            <a:pPr marL="457200" lvl="1" indent="0">
              <a:buNone/>
            </a:pPr>
            <a:endParaRPr lang="fr-FR" dirty="0">
              <a:highlight>
                <a:srgbClr val="000000"/>
              </a:highlight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3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 Network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Il est possible de voir les informations sur le réseau </a:t>
            </a:r>
            <a:r>
              <a:rPr lang="fr-FR" i="1" dirty="0"/>
              <a:t>via </a:t>
            </a:r>
            <a:endParaRPr lang="fr-FR" dirty="0"/>
          </a:p>
          <a:p>
            <a:pPr marL="457200" lvl="1" indent="0">
              <a:buNone/>
            </a:pPr>
            <a:r>
              <a:rPr lang="fr-FR" dirty="0">
                <a:highlight>
                  <a:srgbClr val="000000"/>
                </a:highlight>
              </a:rPr>
              <a:t>docker network </a:t>
            </a:r>
            <a:r>
              <a:rPr lang="fr-FR" dirty="0" err="1">
                <a:highlight>
                  <a:srgbClr val="000000"/>
                </a:highlight>
              </a:rPr>
              <a:t>ls</a:t>
            </a:r>
            <a:endParaRPr lang="fr-FR" dirty="0">
              <a:highlight>
                <a:srgbClr val="000000"/>
              </a:highlight>
            </a:endParaRPr>
          </a:p>
          <a:p>
            <a:endParaRPr lang="fr-FR" dirty="0"/>
          </a:p>
          <a:p>
            <a:r>
              <a:rPr lang="fr-FR" dirty="0"/>
              <a:t>Si vous souhaitez créer un nouveau réseau, il est possible de le faire </a:t>
            </a:r>
            <a:r>
              <a:rPr lang="fr-FR" i="1" dirty="0"/>
              <a:t>via </a:t>
            </a:r>
            <a:endParaRPr lang="fr-FR" dirty="0"/>
          </a:p>
          <a:p>
            <a:pPr marL="457200" lvl="1" indent="0">
              <a:buNone/>
            </a:pPr>
            <a:r>
              <a:rPr lang="fr-FR" dirty="0">
                <a:highlight>
                  <a:srgbClr val="000000"/>
                </a:highlight>
              </a:rPr>
              <a:t>docker network </a:t>
            </a:r>
            <a:r>
              <a:rPr lang="fr-FR" dirty="0" err="1">
                <a:highlight>
                  <a:srgbClr val="000000"/>
                </a:highlight>
              </a:rPr>
              <a:t>create</a:t>
            </a:r>
            <a:r>
              <a:rPr lang="fr-FR" dirty="0">
                <a:highlight>
                  <a:srgbClr val="000000"/>
                </a:highlight>
              </a:rPr>
              <a:t>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2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 compose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Docker composer permet </a:t>
            </a:r>
            <a:r>
              <a:rPr lang="fr-FR" i="1" dirty="0"/>
              <a:t>via </a:t>
            </a:r>
            <a:r>
              <a:rPr lang="fr-FR" dirty="0"/>
              <a:t>un fichier </a:t>
            </a:r>
            <a:r>
              <a:rPr lang="fr-FR" i="1" dirty="0"/>
              <a:t>docker-</a:t>
            </a:r>
            <a:r>
              <a:rPr lang="fr-FR" i="1" dirty="0" err="1"/>
              <a:t>compose.yml</a:t>
            </a:r>
            <a:r>
              <a:rPr lang="fr-FR" i="1" dirty="0"/>
              <a:t> </a:t>
            </a:r>
            <a:r>
              <a:rPr lang="fr-FR" dirty="0"/>
              <a:t>de gérer plusieurs containers à la fois et de lier facilement.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Les commandes à savoir sont : </a:t>
            </a:r>
          </a:p>
          <a:p>
            <a:r>
              <a:rPr lang="fr-FR" dirty="0">
                <a:highlight>
                  <a:srgbClr val="000000"/>
                </a:highlight>
              </a:rPr>
              <a:t>docker-compose </a:t>
            </a:r>
            <a:r>
              <a:rPr lang="fr-FR" dirty="0" err="1">
                <a:highlight>
                  <a:srgbClr val="000000"/>
                </a:highlight>
              </a:rPr>
              <a:t>build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/>
              <a:t>: construit les images</a:t>
            </a:r>
          </a:p>
          <a:p>
            <a:endParaRPr lang="fr-FR" dirty="0"/>
          </a:p>
          <a:p>
            <a:r>
              <a:rPr lang="fr-FR" dirty="0">
                <a:highlight>
                  <a:srgbClr val="000000"/>
                </a:highlight>
              </a:rPr>
              <a:t>docker-compose up</a:t>
            </a:r>
            <a:r>
              <a:rPr lang="fr-FR" dirty="0"/>
              <a:t> : monte et démarre les containers</a:t>
            </a:r>
          </a:p>
          <a:p>
            <a:endParaRPr lang="fr-FR" dirty="0"/>
          </a:p>
          <a:p>
            <a:r>
              <a:rPr lang="fr-FR" dirty="0">
                <a:highlight>
                  <a:srgbClr val="000000"/>
                </a:highlight>
              </a:rPr>
              <a:t>docker-compose </a:t>
            </a:r>
            <a:r>
              <a:rPr lang="fr-FR" dirty="0" err="1">
                <a:highlight>
                  <a:srgbClr val="000000"/>
                </a:highlight>
              </a:rPr>
              <a:t>start</a:t>
            </a:r>
            <a:r>
              <a:rPr lang="fr-FR" dirty="0"/>
              <a:t> : démarre les containers précédemment montés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6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 compose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52657"/>
          </a:xfrm>
        </p:spPr>
        <p:txBody>
          <a:bodyPr>
            <a:normAutofit/>
          </a:bodyPr>
          <a:lstStyle/>
          <a:p>
            <a:r>
              <a:rPr lang="fr-FR" dirty="0">
                <a:highlight>
                  <a:srgbClr val="000000"/>
                </a:highlight>
              </a:rPr>
              <a:t>docker-compose stop </a:t>
            </a:r>
            <a:r>
              <a:rPr lang="fr-FR" dirty="0"/>
              <a:t>: arrête les containers</a:t>
            </a:r>
          </a:p>
          <a:p>
            <a:endParaRPr lang="fr-FR" dirty="0"/>
          </a:p>
          <a:p>
            <a:r>
              <a:rPr lang="fr-FR" dirty="0">
                <a:highlight>
                  <a:srgbClr val="000000"/>
                </a:highlight>
              </a:rPr>
              <a:t>docker-compose </a:t>
            </a:r>
            <a:r>
              <a:rPr lang="fr-FR" dirty="0" err="1">
                <a:highlight>
                  <a:srgbClr val="000000"/>
                </a:highlight>
              </a:rPr>
              <a:t>rm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/>
              <a:t>: supprime les containers</a:t>
            </a:r>
          </a:p>
          <a:p>
            <a:endParaRPr lang="fr-FR" dirty="0"/>
          </a:p>
          <a:p>
            <a:r>
              <a:rPr lang="fr-FR" dirty="0">
                <a:highlight>
                  <a:srgbClr val="000000"/>
                </a:highlight>
              </a:rPr>
              <a:t>docker-compose </a:t>
            </a:r>
            <a:r>
              <a:rPr lang="fr-FR" dirty="0" err="1">
                <a:highlight>
                  <a:srgbClr val="000000"/>
                </a:highlight>
              </a:rPr>
              <a:t>run</a:t>
            </a:r>
            <a:r>
              <a:rPr lang="fr-FR" dirty="0"/>
              <a:t> : exécute une commande dans un container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2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 machine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335" y="1853248"/>
            <a:ext cx="6792273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4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Sécuriser son infrastructure Docker (TLS, App Armor, </a:t>
            </a:r>
            <a:r>
              <a:rPr lang="fr-FR" dirty="0" err="1"/>
              <a:t>SELinux</a:t>
            </a:r>
            <a:r>
              <a:rPr lang="fr-FR" dirty="0"/>
              <a:t>…)</a:t>
            </a:r>
            <a:br>
              <a:rPr lang="fr-FR" dirty="0"/>
            </a:b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26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Outils</a:t>
            </a:r>
            <a:r>
              <a:rPr lang="en-US" dirty="0"/>
              <a:t> </a:t>
            </a:r>
            <a:r>
              <a:rPr lang="en-US" dirty="0" err="1"/>
              <a:t>d’orchestration</a:t>
            </a:r>
            <a:endParaRPr lang="fr-FR" dirty="0"/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6690" y="1527219"/>
            <a:ext cx="3134144" cy="1269913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pic>
        <p:nvPicPr>
          <p:cNvPr id="5124" name="Picture 4" descr="Résultat de recherche d'images pour &quot;coreos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678" y="1814240"/>
            <a:ext cx="2190750" cy="84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 descr="Résultat de recherche d'images pour &quot;dcos&quot;"/>
          <p:cNvSpPr>
            <a:spLocks noChangeAspect="1" noChangeArrowheads="1"/>
          </p:cNvSpPr>
          <p:nvPr/>
        </p:nvSpPr>
        <p:spPr bwMode="auto">
          <a:xfrm>
            <a:off x="3157538" y="2238375"/>
            <a:ext cx="58769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7" name="AutoShape 12" descr="Résultat de recherche d'images pour &quot;dcos&quot;"/>
          <p:cNvSpPr>
            <a:spLocks noChangeAspect="1" noChangeArrowheads="1"/>
          </p:cNvSpPr>
          <p:nvPr/>
        </p:nvSpPr>
        <p:spPr bwMode="auto">
          <a:xfrm>
            <a:off x="3309938" y="2390775"/>
            <a:ext cx="58769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138" name="Picture 18" descr="Résultat de recherche d'images pour &quot;rancher os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39" y="1047751"/>
            <a:ext cx="2487637" cy="233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Apache Mesos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47" y="4085631"/>
            <a:ext cx="2728391" cy="115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Picture 24" descr="logo_with_bord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827" y="3715298"/>
            <a:ext cx="1485911" cy="144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6" name="Picture 26" descr="name_whit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827" y="5186520"/>
            <a:ext cx="1660601" cy="24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8" name="Picture 28" descr="Résultat de recherche d'images pour &quot;docker swarm logo&quot;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224" y="3440229"/>
            <a:ext cx="2734953" cy="227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25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5201" y="1490649"/>
            <a:ext cx="8946541" cy="5061153"/>
          </a:xfrm>
        </p:spPr>
        <p:txBody>
          <a:bodyPr>
            <a:normAutofit/>
          </a:bodyPr>
          <a:lstStyle/>
          <a:p>
            <a:r>
              <a:rPr lang="fr-FR" dirty="0"/>
              <a:t>Création : 13 mars 2013 (première version) par Solomon </a:t>
            </a:r>
            <a:r>
              <a:rPr lang="fr-FR" dirty="0" err="1"/>
              <a:t>Hykes</a:t>
            </a:r>
            <a:endParaRPr lang="fr-FR" dirty="0"/>
          </a:p>
          <a:p>
            <a:endParaRPr lang="fr-FR" dirty="0"/>
          </a:p>
          <a:p>
            <a:r>
              <a:rPr lang="fr-FR" dirty="0"/>
              <a:t>Actuellement en version </a:t>
            </a:r>
            <a:r>
              <a:rPr lang="fr-FR" dirty="0" smtClean="0"/>
              <a:t>18.01.0 </a:t>
            </a:r>
            <a:endParaRPr lang="fr-FR" dirty="0"/>
          </a:p>
          <a:p>
            <a:endParaRPr lang="fr-FR" dirty="0"/>
          </a:p>
          <a:p>
            <a:r>
              <a:rPr lang="fr-FR" dirty="0"/>
              <a:t>Écrit en Go </a:t>
            </a:r>
          </a:p>
          <a:p>
            <a:endParaRPr lang="fr-FR" dirty="0"/>
          </a:p>
          <a:p>
            <a:r>
              <a:rPr lang="fr-FR" dirty="0"/>
              <a:t>Extension de LXC (Linux Containers) </a:t>
            </a:r>
          </a:p>
          <a:p>
            <a:endParaRPr lang="fr-FR" dirty="0"/>
          </a:p>
          <a:p>
            <a:r>
              <a:rPr lang="fr-FR" dirty="0"/>
              <a:t>Multiplateforme </a:t>
            </a:r>
          </a:p>
          <a:p>
            <a:endParaRPr lang="fr-FR" dirty="0"/>
          </a:p>
          <a:p>
            <a:r>
              <a:rPr lang="fr-FR" dirty="0"/>
              <a:t>Principe d’isolation 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pic>
        <p:nvPicPr>
          <p:cNvPr id="3074" name="Picture 2" descr="Résultat de recherche d'images pour &quot;solomon hyke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489" y="239776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67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Docker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Exécution et gestion des conteneurs</a:t>
            </a:r>
          </a:p>
          <a:p>
            <a:endParaRPr lang="fr-FR" dirty="0"/>
          </a:p>
          <a:p>
            <a:r>
              <a:rPr lang="fr-FR" dirty="0"/>
              <a:t>Lecture des journaux et des métriques</a:t>
            </a:r>
          </a:p>
          <a:p>
            <a:endParaRPr lang="fr-FR" dirty="0"/>
          </a:p>
          <a:p>
            <a:r>
              <a:rPr lang="fr-FR" dirty="0"/>
              <a:t>Création et gestion des </a:t>
            </a:r>
            <a:r>
              <a:rPr lang="fr-FR" dirty="0" err="1"/>
              <a:t>swarms</a:t>
            </a:r>
            <a:endParaRPr lang="fr-FR" dirty="0"/>
          </a:p>
          <a:p>
            <a:endParaRPr lang="fr-FR" dirty="0"/>
          </a:p>
          <a:p>
            <a:r>
              <a:rPr lang="fr-FR" dirty="0"/>
              <a:t>Récupérer et gérer les images</a:t>
            </a:r>
          </a:p>
          <a:p>
            <a:endParaRPr lang="fr-FR" dirty="0"/>
          </a:p>
          <a:p>
            <a:r>
              <a:rPr lang="fr-FR" dirty="0"/>
              <a:t>Gestion des réseaux et des volumes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5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aller plus loin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Utiliser Docker dans un </a:t>
            </a:r>
            <a:r>
              <a:rPr lang="fr-FR" dirty="0" err="1"/>
              <a:t>process</a:t>
            </a:r>
            <a:r>
              <a:rPr lang="fr-FR" dirty="0"/>
              <a:t> d'intégration et de déploiement continu</a:t>
            </a:r>
          </a:p>
          <a:p>
            <a:pPr lvl="1"/>
            <a:r>
              <a:rPr lang="fr-FR" dirty="0">
                <a:hlinkClick r:id="rId2"/>
              </a:rPr>
              <a:t>https://docs.travis-ci.com/user/docker/</a:t>
            </a:r>
            <a:endParaRPr lang="fr-FR" dirty="0"/>
          </a:p>
          <a:p>
            <a:pPr lvl="1"/>
            <a:r>
              <a:rPr lang="fr-FR" dirty="0">
                <a:hlinkClick r:id="rId3"/>
              </a:rPr>
              <a:t>https://docs.gitlab.com/ce/ci/docker/using_docker_images.html</a:t>
            </a:r>
            <a:endParaRPr lang="fr-FR" dirty="0"/>
          </a:p>
          <a:p>
            <a:pPr lvl="1"/>
            <a:r>
              <a:rPr lang="fr-FR" dirty="0">
                <a:hlinkClick r:id="rId4"/>
              </a:rPr>
              <a:t>https://circleci.com/docs/1.0/docker/</a:t>
            </a:r>
            <a:endParaRPr lang="fr-FR" dirty="0"/>
          </a:p>
          <a:p>
            <a:pPr lvl="1"/>
            <a:r>
              <a:rPr lang="fr-FR" dirty="0">
                <a:hlinkClick r:id="rId5"/>
              </a:rPr>
              <a:t>https://confluence.atlassian.com/bitbucket/using-docker-images-as-build-environments-792298897.html</a:t>
            </a:r>
            <a:r>
              <a:rPr lang="fr-FR" dirty="0"/>
              <a:t> 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33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/>
              <a:t>Du développement à la production</a:t>
            </a:r>
            <a:br>
              <a:rPr lang="fr-FR" sz="4000" dirty="0"/>
            </a:b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Mise en place de Docker </a:t>
            </a:r>
            <a:r>
              <a:rPr lang="fr-FR" dirty="0">
                <a:hlinkClick r:id="rId3"/>
              </a:rPr>
              <a:t>https://docs.docker.com/engine/installation/#supported-platforms</a:t>
            </a:r>
            <a:endParaRPr lang="fr-FR" dirty="0"/>
          </a:p>
          <a:p>
            <a:endParaRPr lang="fr-FR" dirty="0"/>
          </a:p>
          <a:p>
            <a:r>
              <a:rPr lang="fr-FR" dirty="0"/>
              <a:t> Sécurisation </a:t>
            </a:r>
          </a:p>
          <a:p>
            <a:endParaRPr lang="fr-FR" dirty="0"/>
          </a:p>
          <a:p>
            <a:r>
              <a:rPr lang="fr-FR" dirty="0"/>
              <a:t>Déploiement sur un serveur :</a:t>
            </a:r>
          </a:p>
          <a:p>
            <a:pPr lvl="1"/>
            <a:r>
              <a:rPr lang="fr-FR" dirty="0">
                <a:hlinkClick r:id="rId4"/>
              </a:rPr>
              <a:t>https://aws.amazon.com/fr/getting-started/tutorials/deploy-docker-containers/</a:t>
            </a:r>
            <a:endParaRPr lang="fr-FR" dirty="0"/>
          </a:p>
          <a:p>
            <a:pPr lvl="1"/>
            <a:r>
              <a:rPr lang="fr-FR" dirty="0">
                <a:hlinkClick r:id="rId5"/>
              </a:rPr>
              <a:t>https://www.digitalocean.com/products/one-click-apps/docker/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9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aux conteneurs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Différence entre conteneurs et machines virtuelles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pic>
        <p:nvPicPr>
          <p:cNvPr id="4098" name="Picture 2" descr="Image associé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012" y="3133725"/>
            <a:ext cx="2485538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associé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432" y="3133725"/>
            <a:ext cx="384515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71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Avantages de docker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Déploiement rapide</a:t>
            </a:r>
          </a:p>
          <a:p>
            <a:endParaRPr lang="fr-FR" dirty="0"/>
          </a:p>
          <a:p>
            <a:r>
              <a:rPr lang="fr-FR" dirty="0"/>
              <a:t>Portabilité </a:t>
            </a:r>
          </a:p>
          <a:p>
            <a:endParaRPr lang="fr-FR" dirty="0"/>
          </a:p>
          <a:p>
            <a:r>
              <a:rPr lang="fr-FR" dirty="0"/>
              <a:t>Maintenance </a:t>
            </a:r>
          </a:p>
          <a:p>
            <a:endParaRPr lang="fr-FR" dirty="0"/>
          </a:p>
          <a:p>
            <a:r>
              <a:rPr lang="fr-FR" dirty="0"/>
              <a:t>Poids </a:t>
            </a:r>
          </a:p>
          <a:p>
            <a:endParaRPr lang="fr-FR" dirty="0"/>
          </a:p>
          <a:p>
            <a:r>
              <a:rPr lang="fr-FR" dirty="0"/>
              <a:t>Non-persistance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04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Images Docker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Qu’est-ce qu’une image Docker ?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	L’image est </a:t>
            </a:r>
            <a:r>
              <a:rPr lang="fr-FR" dirty="0" smtClean="0"/>
              <a:t>issue </a:t>
            </a:r>
            <a:r>
              <a:rPr lang="fr-FR" dirty="0"/>
              <a:t>d’un </a:t>
            </a:r>
            <a:r>
              <a:rPr lang="fr-FR" dirty="0" err="1"/>
              <a:t>build</a:t>
            </a:r>
            <a:r>
              <a:rPr lang="fr-FR" dirty="0"/>
              <a:t>, elle peut être récupérée depuis le hub 	ou </a:t>
            </a:r>
            <a:r>
              <a:rPr lang="fr-FR" i="1" dirty="0"/>
              <a:t>via</a:t>
            </a:r>
            <a:r>
              <a:rPr lang="fr-FR" dirty="0"/>
              <a:t> un </a:t>
            </a:r>
            <a:r>
              <a:rPr lang="fr-FR" dirty="0" err="1"/>
              <a:t>build</a:t>
            </a:r>
            <a:r>
              <a:rPr lang="fr-FR" dirty="0"/>
              <a:t> en local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C’est l’image qui va permettre la création du container.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27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r>
              <a:rPr lang="fr-FR" dirty="0"/>
              <a:t>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Création / configuration d’un conteneur </a:t>
            </a:r>
            <a:r>
              <a:rPr lang="fr-FR" i="1" dirty="0"/>
              <a:t>via </a:t>
            </a:r>
            <a:r>
              <a:rPr lang="fr-FR" dirty="0"/>
              <a:t>un </a:t>
            </a:r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598" y="2751660"/>
            <a:ext cx="4039185" cy="2133457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/>
        </p:nvCxnSpPr>
        <p:spPr>
          <a:xfrm flipV="1">
            <a:off x="2783747" y="3129264"/>
            <a:ext cx="1518407" cy="22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2783747" y="3394915"/>
            <a:ext cx="1518407" cy="22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2777456" y="3680753"/>
            <a:ext cx="1518407" cy="22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2777455" y="3961870"/>
            <a:ext cx="1518407" cy="22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2777455" y="4232242"/>
            <a:ext cx="1518407" cy="22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2777455" y="4506372"/>
            <a:ext cx="1518407" cy="22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37564" y="3213457"/>
            <a:ext cx="21308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92D050"/>
                </a:solidFill>
              </a:rPr>
              <a:t>Image de base 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55739" y="3476391"/>
            <a:ext cx="21308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92D050"/>
                </a:solidFill>
              </a:rPr>
              <a:t>Dossier de travail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0" y="3750903"/>
            <a:ext cx="28298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92D050"/>
                </a:solidFill>
              </a:rPr>
              <a:t>Copie du fichier local sur le container</a:t>
            </a:r>
          </a:p>
          <a:p>
            <a:pPr algn="r"/>
            <a:endParaRPr lang="fr-FR" sz="1100" dirty="0">
              <a:solidFill>
                <a:srgbClr val="92D05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-176169" y="4030726"/>
            <a:ext cx="3004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92D050"/>
                </a:solidFill>
              </a:rPr>
              <a:t>Jouer une commande sur le container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-176169" y="4294984"/>
            <a:ext cx="3004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92D050"/>
                </a:solidFill>
              </a:rPr>
              <a:t>Ouverture du port sur le container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697144" y="4555483"/>
            <a:ext cx="21308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92D050"/>
                </a:solidFill>
              </a:rPr>
              <a:t>Lancement de commandes</a:t>
            </a:r>
          </a:p>
        </p:txBody>
      </p:sp>
    </p:spTree>
    <p:extLst>
      <p:ext uri="{BB962C8B-B14F-4D97-AF65-F5344CB8AC3E}">
        <p14:creationId xmlns:p14="http://schemas.microsoft.com/office/powerpoint/2010/main" val="397272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Commandes Docker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Pour construire le container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000000"/>
                </a:highlight>
              </a:rPr>
              <a:t>docker build -t test/monimage 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Puis pour le lancer en </a:t>
            </a:r>
            <a:r>
              <a:rPr lang="fr-FR" dirty="0" err="1" smtClean="0"/>
              <a:t>foreground</a:t>
            </a:r>
            <a:r>
              <a:rPr lang="fr-FR" dirty="0" smtClean="0"/>
              <a:t> :</a:t>
            </a:r>
            <a:endParaRPr lang="fr-FR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>
                <a:highlight>
                  <a:srgbClr val="000000"/>
                </a:highlight>
              </a:rPr>
              <a:t>docker run -t -</a:t>
            </a:r>
            <a:r>
              <a:rPr lang="en-US" sz="1600" dirty="0" err="1">
                <a:highlight>
                  <a:srgbClr val="000000"/>
                </a:highlight>
              </a:rPr>
              <a:t>i</a:t>
            </a:r>
            <a:r>
              <a:rPr lang="en-US" sz="1600" dirty="0">
                <a:highlight>
                  <a:srgbClr val="000000"/>
                </a:highlight>
              </a:rPr>
              <a:t> –p 80:3000 test/monimage --name </a:t>
            </a:r>
            <a:r>
              <a:rPr lang="en-US" sz="1600" dirty="0" err="1">
                <a:highlight>
                  <a:srgbClr val="000000"/>
                </a:highlight>
              </a:rPr>
              <a:t>monContaineur</a:t>
            </a:r>
            <a:r>
              <a:rPr lang="en-US" sz="1600" dirty="0">
                <a:highlight>
                  <a:srgbClr val="000000"/>
                </a:highlight>
              </a:rPr>
              <a:t>    </a:t>
            </a:r>
            <a:r>
              <a:rPr lang="en-US" dirty="0">
                <a:highlight>
                  <a:srgbClr val="000000"/>
                </a:highlight>
              </a:rPr>
              <a:t>	  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22" name="Connecteur droit avec flèche 21"/>
          <p:cNvCxnSpPr/>
          <p:nvPr/>
        </p:nvCxnSpPr>
        <p:spPr>
          <a:xfrm flipV="1">
            <a:off x="2599879" y="2828926"/>
            <a:ext cx="257621" cy="615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V="1">
            <a:off x="3358356" y="2828925"/>
            <a:ext cx="3969" cy="61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 flipV="1">
            <a:off x="4067175" y="2828925"/>
            <a:ext cx="3077" cy="63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V="1">
            <a:off x="5457825" y="2828925"/>
            <a:ext cx="28575" cy="61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456405" y="3444361"/>
            <a:ext cx="2881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Lance la création de l’image 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3123010" y="3468892"/>
            <a:ext cx="555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accent1"/>
                </a:solidFill>
              </a:rPr>
              <a:t>tag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628522" y="3482461"/>
            <a:ext cx="1609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Nom de l’image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5201681" y="3482461"/>
            <a:ext cx="1609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Chemin</a:t>
            </a:r>
          </a:p>
          <a:p>
            <a:endParaRPr lang="fr-FR" sz="1200" dirty="0">
              <a:solidFill>
                <a:schemeClr val="accent1"/>
              </a:solidFill>
            </a:endParaRPr>
          </a:p>
        </p:txBody>
      </p:sp>
      <p:cxnSp>
        <p:nvCxnSpPr>
          <p:cNvPr id="45" name="Connecteur droit avec flèche 44"/>
          <p:cNvCxnSpPr/>
          <p:nvPr/>
        </p:nvCxnSpPr>
        <p:spPr>
          <a:xfrm flipV="1">
            <a:off x="2495026" y="4943476"/>
            <a:ext cx="8982" cy="213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1383903" y="5089147"/>
            <a:ext cx="163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Lance l’image </a:t>
            </a:r>
          </a:p>
        </p:txBody>
      </p:sp>
      <p:cxnSp>
        <p:nvCxnSpPr>
          <p:cNvPr id="47" name="Connecteur droit avec flèche 46"/>
          <p:cNvCxnSpPr/>
          <p:nvPr/>
        </p:nvCxnSpPr>
        <p:spPr>
          <a:xfrm flipV="1">
            <a:off x="3273799" y="4984386"/>
            <a:ext cx="9870" cy="87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3123010" y="5819000"/>
            <a:ext cx="163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Forward</a:t>
            </a:r>
            <a:r>
              <a:rPr lang="fr-FR" sz="1200" dirty="0">
                <a:solidFill>
                  <a:schemeClr val="accent1"/>
                </a:solidFill>
              </a:rPr>
              <a:t> de port</a:t>
            </a:r>
          </a:p>
        </p:txBody>
      </p:sp>
      <p:cxnSp>
        <p:nvCxnSpPr>
          <p:cNvPr id="56" name="Connecteur droit avec flèche 55"/>
          <p:cNvCxnSpPr/>
          <p:nvPr/>
        </p:nvCxnSpPr>
        <p:spPr>
          <a:xfrm flipV="1">
            <a:off x="2832778" y="4976090"/>
            <a:ext cx="22559" cy="39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2549442" y="5315574"/>
            <a:ext cx="65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TTY</a:t>
            </a:r>
          </a:p>
        </p:txBody>
      </p:sp>
      <p:cxnSp>
        <p:nvCxnSpPr>
          <p:cNvPr id="59" name="Connecteur droit avec flèche 58"/>
          <p:cNvCxnSpPr/>
          <p:nvPr/>
        </p:nvCxnSpPr>
        <p:spPr>
          <a:xfrm flipV="1">
            <a:off x="3016646" y="5004665"/>
            <a:ext cx="10141" cy="58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1336278" y="5577661"/>
            <a:ext cx="2120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Conservation du STDIN</a:t>
            </a:r>
          </a:p>
        </p:txBody>
      </p:sp>
      <p:cxnSp>
        <p:nvCxnSpPr>
          <p:cNvPr id="70" name="Connecteur droit avec flèche 69"/>
          <p:cNvCxnSpPr/>
          <p:nvPr/>
        </p:nvCxnSpPr>
        <p:spPr>
          <a:xfrm flipV="1">
            <a:off x="3502244" y="5003436"/>
            <a:ext cx="19551" cy="56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3353519" y="5555570"/>
            <a:ext cx="163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Port de l’hôte </a:t>
            </a:r>
          </a:p>
        </p:txBody>
      </p:sp>
      <p:cxnSp>
        <p:nvCxnSpPr>
          <p:cNvPr id="74" name="Connecteur droit avec flèche 73"/>
          <p:cNvCxnSpPr/>
          <p:nvPr/>
        </p:nvCxnSpPr>
        <p:spPr>
          <a:xfrm flipH="1" flipV="1">
            <a:off x="3785895" y="5003436"/>
            <a:ext cx="12943" cy="32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3650113" y="5315574"/>
            <a:ext cx="163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Port du containeur</a:t>
            </a:r>
          </a:p>
        </p:txBody>
      </p:sp>
      <p:cxnSp>
        <p:nvCxnSpPr>
          <p:cNvPr id="81" name="Connecteur droit avec flèche 80"/>
          <p:cNvCxnSpPr/>
          <p:nvPr/>
        </p:nvCxnSpPr>
        <p:spPr>
          <a:xfrm flipH="1" flipV="1">
            <a:off x="5444883" y="5009956"/>
            <a:ext cx="12942" cy="33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5238247" y="5297073"/>
            <a:ext cx="163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Image utilisée</a:t>
            </a:r>
          </a:p>
        </p:txBody>
      </p:sp>
      <p:cxnSp>
        <p:nvCxnSpPr>
          <p:cNvPr id="84" name="Connecteur droit avec flèche 83"/>
          <p:cNvCxnSpPr/>
          <p:nvPr/>
        </p:nvCxnSpPr>
        <p:spPr>
          <a:xfrm flipH="1" flipV="1">
            <a:off x="7227743" y="4997227"/>
            <a:ext cx="12942" cy="33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7021107" y="5284344"/>
            <a:ext cx="163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Nom du containeur</a:t>
            </a:r>
          </a:p>
        </p:txBody>
      </p:sp>
    </p:spTree>
    <p:extLst>
      <p:ext uri="{BB962C8B-B14F-4D97-AF65-F5344CB8AC3E}">
        <p14:creationId xmlns:p14="http://schemas.microsoft.com/office/powerpoint/2010/main" val="68233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Commandes Docker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le lancer en background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>
                <a:highlight>
                  <a:srgbClr val="000000"/>
                </a:highlight>
              </a:rPr>
              <a:t>docker run -d –p 80:3000 test/monimage --name </a:t>
            </a:r>
            <a:r>
              <a:rPr lang="en-US" sz="1600" dirty="0" err="1">
                <a:highlight>
                  <a:srgbClr val="000000"/>
                </a:highlight>
              </a:rPr>
              <a:t>monContainer</a:t>
            </a:r>
            <a:r>
              <a:rPr lang="en-US" sz="1600" dirty="0">
                <a:highlight>
                  <a:srgbClr val="000000"/>
                </a:highlight>
              </a:rPr>
              <a:t>  </a:t>
            </a:r>
            <a:r>
              <a:rPr lang="en-US" sz="1600" dirty="0"/>
              <a:t>  </a:t>
            </a:r>
            <a:r>
              <a:rPr lang="en-US" dirty="0"/>
              <a:t>	   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r>
              <a:rPr lang="fr-FR" dirty="0"/>
              <a:t>Pour lister les containers :</a:t>
            </a:r>
          </a:p>
          <a:p>
            <a:pPr marL="457200" lvl="1" indent="0">
              <a:buNone/>
            </a:pPr>
            <a:r>
              <a:rPr lang="fr-FR" dirty="0">
                <a:highlight>
                  <a:srgbClr val="000000"/>
                </a:highlight>
              </a:rPr>
              <a:t>docker </a:t>
            </a:r>
            <a:r>
              <a:rPr lang="fr-FR" dirty="0" err="1">
                <a:highlight>
                  <a:srgbClr val="000000"/>
                </a:highlight>
              </a:rPr>
              <a:t>ps</a:t>
            </a:r>
            <a:r>
              <a:rPr lang="fr-FR" dirty="0">
                <a:highlight>
                  <a:srgbClr val="000000"/>
                </a:highlight>
              </a:rPr>
              <a:t>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Pour lister les images 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highlight>
                  <a:srgbClr val="000000"/>
                </a:highlight>
              </a:rPr>
              <a:t>docker images </a:t>
            </a:r>
          </a:p>
          <a:p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5715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2905125" y="2813915"/>
            <a:ext cx="7362" cy="34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2152650" y="3162300"/>
            <a:ext cx="1723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Mode détaché</a:t>
            </a:r>
          </a:p>
        </p:txBody>
      </p:sp>
    </p:spTree>
    <p:extLst>
      <p:ext uri="{BB962C8B-B14F-4D97-AF65-F5344CB8AC3E}">
        <p14:creationId xmlns:p14="http://schemas.microsoft.com/office/powerpoint/2010/main" val="2274733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Commandes Docker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Pour lister les id des containers (même arrêtés)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000000"/>
                </a:highlight>
              </a:rPr>
              <a:t>docker </a:t>
            </a:r>
            <a:r>
              <a:rPr lang="en-US" dirty="0" err="1">
                <a:highlight>
                  <a:srgbClr val="000000"/>
                </a:highlight>
              </a:rPr>
              <a:t>ps</a:t>
            </a:r>
            <a:r>
              <a:rPr lang="en-US" dirty="0">
                <a:highlight>
                  <a:srgbClr val="000000"/>
                </a:highlight>
              </a:rPr>
              <a:t> -a -q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cxnSp>
        <p:nvCxnSpPr>
          <p:cNvPr id="22" name="Connecteur droit avec flèche 21"/>
          <p:cNvCxnSpPr/>
          <p:nvPr/>
        </p:nvCxnSpPr>
        <p:spPr>
          <a:xfrm flipV="1">
            <a:off x="2801466" y="2828925"/>
            <a:ext cx="257621" cy="615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V="1">
            <a:off x="3400005" y="2796784"/>
            <a:ext cx="3969" cy="61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923925" y="3444361"/>
            <a:ext cx="2413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Affiche tout les containers 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3123010" y="3468892"/>
            <a:ext cx="2115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Seulement l’ID</a:t>
            </a:r>
          </a:p>
        </p:txBody>
      </p:sp>
    </p:spTree>
    <p:extLst>
      <p:ext uri="{BB962C8B-B14F-4D97-AF65-F5344CB8AC3E}">
        <p14:creationId xmlns:p14="http://schemas.microsoft.com/office/powerpoint/2010/main" val="174489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4380</TotalTime>
  <Words>555</Words>
  <Application>Microsoft Macintosh PowerPoint</Application>
  <PresentationFormat>Grand écran</PresentationFormat>
  <Paragraphs>205</Paragraphs>
  <Slides>22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Ion</vt:lpstr>
      <vt:lpstr>Présentation PowerPoint</vt:lpstr>
      <vt:lpstr>Docker </vt:lpstr>
      <vt:lpstr>Introduction aux conteneurs </vt:lpstr>
      <vt:lpstr>Avantages de docker  </vt:lpstr>
      <vt:lpstr>Images Docker </vt:lpstr>
      <vt:lpstr>Dockerfile  </vt:lpstr>
      <vt:lpstr>Commandes Docker  </vt:lpstr>
      <vt:lpstr>Commandes Docker  </vt:lpstr>
      <vt:lpstr>Commandes Docker  </vt:lpstr>
      <vt:lpstr>Conserver les modifications </vt:lpstr>
      <vt:lpstr>Hub Docker</vt:lpstr>
      <vt:lpstr>Exportation</vt:lpstr>
      <vt:lpstr>Réseaux et Docker </vt:lpstr>
      <vt:lpstr>Docker Network </vt:lpstr>
      <vt:lpstr>Docker compose </vt:lpstr>
      <vt:lpstr>Docker compose </vt:lpstr>
      <vt:lpstr>Docker machine</vt:lpstr>
      <vt:lpstr>Sécurité </vt:lpstr>
      <vt:lpstr>Outils d’orchestration</vt:lpstr>
      <vt:lpstr>API Docker </vt:lpstr>
      <vt:lpstr>Pour aller plus loin </vt:lpstr>
      <vt:lpstr>Du développement à la production 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</dc:title>
  <dc:creator>DUCERF Alexis</dc:creator>
  <cp:lastModifiedBy>DUCERF Alexis</cp:lastModifiedBy>
  <cp:revision>36</cp:revision>
  <dcterms:created xsi:type="dcterms:W3CDTF">2017-07-21T21:42:14Z</dcterms:created>
  <dcterms:modified xsi:type="dcterms:W3CDTF">2018-01-19T17:06:05Z</dcterms:modified>
</cp:coreProperties>
</file>