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12192000" cy="6858000"/>
  <p:embeddedFontLst>
    <p:embeddedFont>
      <p:font typeface="Gill Sans"/>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7" roundtripDataSignature="AMtx7mh7O4eLKL3Do6rozpE26Tgut4Lt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GillSans-regular.fntdata"/><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37dd7569bbc_1_0: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42" name="Google Shape;42;g37dd7569bbc_1_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 name="Google Shape;50;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7dccb61b8e_0_18: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37dccb61b8e_0_1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10"/>
          <p:cNvSpPr txBox="1"/>
          <p:nvPr>
            <p:ph type="title"/>
          </p:nvPr>
        </p:nvSpPr>
        <p:spPr>
          <a:xfrm>
            <a:off x="2963713" y="1347088"/>
            <a:ext cx="6264572" cy="119951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600">
                <a:solidFill>
                  <a:schemeClr val="l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0"/>
          <p:cNvSpPr txBox="1"/>
          <p:nvPr>
            <p:ph idx="1" type="body"/>
          </p:nvPr>
        </p:nvSpPr>
        <p:spPr>
          <a:xfrm>
            <a:off x="730249" y="1701800"/>
            <a:ext cx="9732010" cy="165988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1800">
                <a:solidFill>
                  <a:schemeClr val="lt1"/>
                </a:solidFill>
                <a:latin typeface="Gill Sans"/>
                <a:ea typeface="Gill Sans"/>
                <a:cs typeface="Gill Sans"/>
                <a:sym typeface="Gill Sans"/>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sp>
        <p:nvSpPr>
          <p:cNvPr id="19" name="Google Shape;19;p11"/>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600">
                <a:solidFill>
                  <a:schemeClr val="l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800">
                <a:solidFill>
                  <a:schemeClr val="l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12"/>
          <p:cNvSpPr txBox="1"/>
          <p:nvPr>
            <p:ph type="title"/>
          </p:nvPr>
        </p:nvSpPr>
        <p:spPr>
          <a:xfrm>
            <a:off x="2963713" y="1347088"/>
            <a:ext cx="6264572" cy="119951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600">
                <a:solidFill>
                  <a:schemeClr val="l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 name="Google Shape;27;p12"/>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3"/>
          <p:cNvSpPr txBox="1"/>
          <p:nvPr>
            <p:ph type="title"/>
          </p:nvPr>
        </p:nvSpPr>
        <p:spPr>
          <a:xfrm>
            <a:off x="2963713" y="1347088"/>
            <a:ext cx="6264572" cy="119951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600">
                <a:solidFill>
                  <a:schemeClr val="l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9"/>
          <p:cNvPicPr preferRelativeResize="0"/>
          <p:nvPr/>
        </p:nvPicPr>
        <p:blipFill rotWithShape="1">
          <a:blip r:embed="rId1">
            <a:alphaModFix/>
          </a:blip>
          <a:srcRect b="0" l="0" r="0" t="0"/>
          <a:stretch/>
        </p:blipFill>
        <p:spPr>
          <a:xfrm>
            <a:off x="0" y="0"/>
            <a:ext cx="12191999" cy="6857999"/>
          </a:xfrm>
          <a:prstGeom prst="rect">
            <a:avLst/>
          </a:prstGeom>
          <a:noFill/>
          <a:ln>
            <a:noFill/>
          </a:ln>
        </p:spPr>
      </p:pic>
      <p:sp>
        <p:nvSpPr>
          <p:cNvPr id="7" name="Google Shape;7;p9"/>
          <p:cNvSpPr txBox="1"/>
          <p:nvPr>
            <p:ph type="title"/>
          </p:nvPr>
        </p:nvSpPr>
        <p:spPr>
          <a:xfrm>
            <a:off x="2963713" y="1347088"/>
            <a:ext cx="6264572" cy="119951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9"/>
          <p:cNvSpPr txBox="1"/>
          <p:nvPr>
            <p:ph idx="1" type="body"/>
          </p:nvPr>
        </p:nvSpPr>
        <p:spPr>
          <a:xfrm>
            <a:off x="730249" y="1701800"/>
            <a:ext cx="9732010" cy="1659889"/>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1" i="0" sz="1800" u="none" cap="none" strike="noStrike">
                <a:solidFill>
                  <a:schemeClr val="lt1"/>
                </a:solidFill>
                <a:latin typeface="Gill Sans"/>
                <a:ea typeface="Gill Sans"/>
                <a:cs typeface="Gill Sans"/>
                <a:sym typeface="Gill Sans"/>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3.pn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5.png"/><Relationship Id="rId7" Type="http://schemas.openxmlformats.org/officeDocument/2006/relationships/image" Target="../media/image20.png"/><Relationship Id="rId8"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33.png"/><Relationship Id="rId5" Type="http://schemas.openxmlformats.org/officeDocument/2006/relationships/image" Target="../media/image27.png"/><Relationship Id="rId6" Type="http://schemas.openxmlformats.org/officeDocument/2006/relationships/image" Target="../media/image36.png"/><Relationship Id="rId7"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3.jpg"/><Relationship Id="rId4" Type="http://schemas.openxmlformats.org/officeDocument/2006/relationships/image" Target="../media/image32.png"/><Relationship Id="rId5" Type="http://schemas.openxmlformats.org/officeDocument/2006/relationships/image" Target="../media/image24.png"/><Relationship Id="rId6"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26.png"/><Relationship Id="rId6" Type="http://schemas.openxmlformats.org/officeDocument/2006/relationships/image" Target="../media/image30.png"/><Relationship Id="rId7"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g37dd7569bbc_1_0"/>
          <p:cNvSpPr/>
          <p:nvPr/>
        </p:nvSpPr>
        <p:spPr>
          <a:xfrm>
            <a:off x="-2293650" y="4222175"/>
            <a:ext cx="4953900" cy="4660800"/>
          </a:xfrm>
          <a:prstGeom prst="ellipse">
            <a:avLst/>
          </a:prstGeom>
          <a:noFill/>
          <a:ln cap="flat" cmpd="sng" w="152400">
            <a:solidFill>
              <a:srgbClr val="FACC1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pic>
        <p:nvPicPr>
          <p:cNvPr id="45" name="Google Shape;45;g37dd7569bbc_1_0"/>
          <p:cNvPicPr preferRelativeResize="0"/>
          <p:nvPr/>
        </p:nvPicPr>
        <p:blipFill>
          <a:blip r:embed="rId3">
            <a:alphaModFix/>
          </a:blip>
          <a:stretch>
            <a:fillRect/>
          </a:stretch>
        </p:blipFill>
        <p:spPr>
          <a:xfrm>
            <a:off x="304800" y="152400"/>
            <a:ext cx="11582400" cy="6553200"/>
          </a:xfrm>
          <a:prstGeom prst="rect">
            <a:avLst/>
          </a:prstGeom>
          <a:noFill/>
          <a:ln>
            <a:noFill/>
          </a:ln>
        </p:spPr>
      </p:pic>
      <p:sp>
        <p:nvSpPr>
          <p:cNvPr id="46" name="Google Shape;46;g37dd7569bbc_1_0"/>
          <p:cNvSpPr/>
          <p:nvPr/>
        </p:nvSpPr>
        <p:spPr>
          <a:xfrm>
            <a:off x="11022950" y="-605125"/>
            <a:ext cx="932100" cy="4027500"/>
          </a:xfrm>
          <a:prstGeom prst="roundRect">
            <a:avLst>
              <a:gd fmla="val 16667" name="adj"/>
            </a:avLst>
          </a:prstGeom>
          <a:solidFill>
            <a:srgbClr val="FACC15"/>
          </a:solidFill>
          <a:ln cap="flat" cmpd="sng" w="9525">
            <a:solidFill>
              <a:srgbClr val="FACC1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sp>
        <p:nvSpPr>
          <p:cNvPr id="47" name="Google Shape;47;g37dd7569bbc_1_0"/>
          <p:cNvSpPr/>
          <p:nvPr/>
        </p:nvSpPr>
        <p:spPr>
          <a:xfrm>
            <a:off x="9870350" y="-1491425"/>
            <a:ext cx="932100" cy="4027500"/>
          </a:xfrm>
          <a:prstGeom prst="roundRect">
            <a:avLst>
              <a:gd fmla="val 16667" name="adj"/>
            </a:avLst>
          </a:prstGeom>
          <a:solidFill>
            <a:srgbClr val="FACC15"/>
          </a:solidFill>
          <a:ln cap="flat" cmpd="sng" w="9525">
            <a:solidFill>
              <a:srgbClr val="FACC1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2"/>
          <p:cNvSpPr/>
          <p:nvPr/>
        </p:nvSpPr>
        <p:spPr>
          <a:xfrm>
            <a:off x="2127370" y="1319165"/>
            <a:ext cx="8030718" cy="133159"/>
          </a:xfrm>
          <a:custGeom>
            <a:rect b="b" l="l" r="r" t="t"/>
            <a:pathLst>
              <a:path extrusionOk="0" h="38100" w="914400">
                <a:moveTo>
                  <a:pt x="914399" y="38099"/>
                </a:moveTo>
                <a:lnTo>
                  <a:pt x="0" y="38099"/>
                </a:lnTo>
                <a:lnTo>
                  <a:pt x="0" y="0"/>
                </a:lnTo>
                <a:lnTo>
                  <a:pt x="914399" y="0"/>
                </a:lnTo>
                <a:lnTo>
                  <a:pt x="914399" y="38099"/>
                </a:lnTo>
                <a:close/>
              </a:path>
            </a:pathLst>
          </a:custGeom>
          <a:solidFill>
            <a:srgbClr val="FACC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txBox="1"/>
          <p:nvPr/>
        </p:nvSpPr>
        <p:spPr>
          <a:xfrm>
            <a:off x="1971923" y="1539875"/>
            <a:ext cx="8248015" cy="1092200"/>
          </a:xfrm>
          <a:prstGeom prst="rect">
            <a:avLst/>
          </a:prstGeom>
          <a:noFill/>
          <a:ln>
            <a:noFill/>
          </a:ln>
        </p:spPr>
        <p:txBody>
          <a:bodyPr anchorCtr="0" anchor="t" bIns="0" lIns="0" spcFirstLastPara="1" rIns="0" wrap="square" tIns="12700">
            <a:spAutoFit/>
          </a:bodyPr>
          <a:lstStyle/>
          <a:p>
            <a:pPr indent="-635" lvl="0" marL="12700" marR="5080" rtl="0" algn="ctr">
              <a:lnSpc>
                <a:spcPct val="116700"/>
              </a:lnSpc>
              <a:spcBef>
                <a:spcPts val="0"/>
              </a:spcBef>
              <a:spcAft>
                <a:spcPts val="0"/>
              </a:spcAft>
              <a:buClr>
                <a:srgbClr val="000000"/>
              </a:buClr>
              <a:buSzPts val="1500"/>
              <a:buFont typeface="Arial"/>
              <a:buNone/>
            </a:pPr>
            <a:r>
              <a:rPr b="0" i="0" lang="en-US" sz="1500" u="none" cap="none" strike="noStrike">
                <a:solidFill>
                  <a:srgbClr val="FFFFFF"/>
                </a:solidFill>
                <a:latin typeface="Trebuchet MS"/>
                <a:ea typeface="Trebuchet MS"/>
                <a:cs typeface="Trebuchet MS"/>
                <a:sym typeface="Trebuchet MS"/>
              </a:rPr>
              <a:t>FastPOS se presenta como un sistema de punto de venta inteligente que busca optimizar cada operación dentro de una pizzería. Su propuesta de valor radica en la integración de tecnología moderna con una interfaz intuitiva para asegurar eficiencia, precisión y una experiencia excepcional tanto para clientes como para el personal.</a:t>
            </a:r>
            <a:endParaRPr b="0" i="0" sz="1500" u="none" cap="none" strike="noStrike">
              <a:solidFill>
                <a:srgbClr val="000000"/>
              </a:solidFill>
              <a:latin typeface="Trebuchet MS"/>
              <a:ea typeface="Trebuchet MS"/>
              <a:cs typeface="Trebuchet MS"/>
              <a:sym typeface="Trebuchet MS"/>
            </a:endParaRPr>
          </a:p>
        </p:txBody>
      </p:sp>
      <p:sp>
        <p:nvSpPr>
          <p:cNvPr id="54" name="Google Shape;54;p2"/>
          <p:cNvSpPr txBox="1"/>
          <p:nvPr/>
        </p:nvSpPr>
        <p:spPr>
          <a:xfrm>
            <a:off x="2748807" y="5711814"/>
            <a:ext cx="7028100" cy="489900"/>
          </a:xfrm>
          <a:prstGeom prst="rect">
            <a:avLst/>
          </a:prstGeom>
          <a:noFill/>
          <a:ln>
            <a:noFill/>
          </a:ln>
        </p:spPr>
        <p:txBody>
          <a:bodyPr anchorCtr="0" anchor="t" bIns="0" lIns="0" spcFirstLastPara="1" rIns="0" wrap="square" tIns="12700">
            <a:spAutoFit/>
          </a:bodyPr>
          <a:lstStyle/>
          <a:p>
            <a:pPr indent="-1411605" lvl="0" marL="1423670" marR="5080" rtl="0" algn="l">
              <a:lnSpc>
                <a:spcPct val="129600"/>
              </a:lnSpc>
              <a:spcBef>
                <a:spcPts val="0"/>
              </a:spcBef>
              <a:spcAft>
                <a:spcPts val="0"/>
              </a:spcAft>
              <a:buClr>
                <a:srgbClr val="000000"/>
              </a:buClr>
              <a:buSzPts val="1350"/>
              <a:buFont typeface="Arial"/>
              <a:buNone/>
            </a:pPr>
            <a:r>
              <a:rPr b="0" i="0" lang="en-US" sz="1350" u="none" cap="none" strike="noStrike">
                <a:solidFill>
                  <a:srgbClr val="FFFFFF"/>
                </a:solidFill>
                <a:latin typeface="Trebuchet MS"/>
                <a:ea typeface="Trebuchet MS"/>
                <a:cs typeface="Trebuchet MS"/>
                <a:sym typeface="Trebuchet MS"/>
              </a:rPr>
              <a:t>FastPOS abarca desde la toma de pedidos hasta la gestión de inventario y pagos, transformando la forma en que tu pizzería </a:t>
            </a:r>
            <a:r>
              <a:rPr lang="en-US" sz="1350">
                <a:solidFill>
                  <a:srgbClr val="FFFFFF"/>
                </a:solidFill>
                <a:latin typeface="Trebuchet MS"/>
                <a:ea typeface="Trebuchet MS"/>
                <a:cs typeface="Trebuchet MS"/>
                <a:sym typeface="Trebuchet MS"/>
              </a:rPr>
              <a:t>o</a:t>
            </a:r>
            <a:r>
              <a:rPr lang="en-US" sz="1350">
                <a:solidFill>
                  <a:srgbClr val="FFFFFF"/>
                </a:solidFill>
                <a:latin typeface="Trebuchet MS"/>
                <a:ea typeface="Trebuchet MS"/>
                <a:cs typeface="Trebuchet MS"/>
                <a:sym typeface="Trebuchet MS"/>
              </a:rPr>
              <a:t>pera</a:t>
            </a:r>
            <a:endParaRPr b="0" i="0" sz="1350" u="none" cap="none" strike="noStrike">
              <a:solidFill>
                <a:srgbClr val="000000"/>
              </a:solidFill>
              <a:latin typeface="Trebuchet MS"/>
              <a:ea typeface="Trebuchet MS"/>
              <a:cs typeface="Trebuchet MS"/>
              <a:sym typeface="Trebuchet MS"/>
            </a:endParaRPr>
          </a:p>
        </p:txBody>
      </p:sp>
      <p:grpSp>
        <p:nvGrpSpPr>
          <p:cNvPr id="55" name="Google Shape;55;p2"/>
          <p:cNvGrpSpPr/>
          <p:nvPr/>
        </p:nvGrpSpPr>
        <p:grpSpPr>
          <a:xfrm>
            <a:off x="457199" y="3028950"/>
            <a:ext cx="3552825" cy="2286000"/>
            <a:chOff x="457199" y="3028950"/>
            <a:chExt cx="3552825" cy="2286000"/>
          </a:xfrm>
        </p:grpSpPr>
        <p:sp>
          <p:nvSpPr>
            <p:cNvPr id="56" name="Google Shape;56;p2"/>
            <p:cNvSpPr/>
            <p:nvPr/>
          </p:nvSpPr>
          <p:spPr>
            <a:xfrm>
              <a:off x="457199" y="3028950"/>
              <a:ext cx="3552825" cy="2286000"/>
            </a:xfrm>
            <a:custGeom>
              <a:rect b="b" l="l" r="r" t="t"/>
              <a:pathLst>
                <a:path extrusionOk="0" h="2286000" w="3552825">
                  <a:moveTo>
                    <a:pt x="3481627" y="2285998"/>
                  </a:moveTo>
                  <a:lnTo>
                    <a:pt x="71196" y="2285998"/>
                  </a:lnTo>
                  <a:lnTo>
                    <a:pt x="66241" y="2285510"/>
                  </a:lnTo>
                  <a:lnTo>
                    <a:pt x="29705" y="2270377"/>
                  </a:lnTo>
                  <a:lnTo>
                    <a:pt x="3885" y="2234336"/>
                  </a:lnTo>
                  <a:lnTo>
                    <a:pt x="0" y="2214803"/>
                  </a:lnTo>
                  <a:lnTo>
                    <a:pt x="0" y="2209799"/>
                  </a:lnTo>
                  <a:lnTo>
                    <a:pt x="0" y="71196"/>
                  </a:lnTo>
                  <a:lnTo>
                    <a:pt x="15621" y="29705"/>
                  </a:lnTo>
                  <a:lnTo>
                    <a:pt x="51661" y="3885"/>
                  </a:lnTo>
                  <a:lnTo>
                    <a:pt x="71196" y="0"/>
                  </a:lnTo>
                  <a:lnTo>
                    <a:pt x="3481627" y="0"/>
                  </a:lnTo>
                  <a:lnTo>
                    <a:pt x="3523118" y="15621"/>
                  </a:lnTo>
                  <a:lnTo>
                    <a:pt x="3548938" y="51661"/>
                  </a:lnTo>
                  <a:lnTo>
                    <a:pt x="3552824" y="71196"/>
                  </a:lnTo>
                  <a:lnTo>
                    <a:pt x="3552824" y="2214803"/>
                  </a:lnTo>
                  <a:lnTo>
                    <a:pt x="3537202" y="2256293"/>
                  </a:lnTo>
                  <a:lnTo>
                    <a:pt x="3501162" y="2282112"/>
                  </a:lnTo>
                  <a:lnTo>
                    <a:pt x="3486583" y="2285510"/>
                  </a:lnTo>
                  <a:lnTo>
                    <a:pt x="3481627" y="2285998"/>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7" name="Google Shape;57;p2"/>
            <p:cNvPicPr preferRelativeResize="0"/>
            <p:nvPr/>
          </p:nvPicPr>
          <p:blipFill rotWithShape="1">
            <a:blip r:embed="rId3">
              <a:alphaModFix/>
            </a:blip>
            <a:srcRect b="0" l="0" r="0" t="0"/>
            <a:stretch/>
          </p:blipFill>
          <p:spPr>
            <a:xfrm>
              <a:off x="2038349" y="3257549"/>
              <a:ext cx="390524" cy="380999"/>
            </a:xfrm>
            <a:prstGeom prst="rect">
              <a:avLst/>
            </a:prstGeom>
            <a:noFill/>
            <a:ln>
              <a:noFill/>
            </a:ln>
          </p:spPr>
        </p:pic>
      </p:grpSp>
      <p:sp>
        <p:nvSpPr>
          <p:cNvPr id="58" name="Google Shape;58;p2"/>
          <p:cNvSpPr txBox="1"/>
          <p:nvPr/>
        </p:nvSpPr>
        <p:spPr>
          <a:xfrm>
            <a:off x="838001" y="3749674"/>
            <a:ext cx="2794635" cy="1313180"/>
          </a:xfrm>
          <a:prstGeom prst="rect">
            <a:avLst/>
          </a:prstGeom>
          <a:noFill/>
          <a:ln>
            <a:noFill/>
          </a:ln>
        </p:spPr>
        <p:txBody>
          <a:bodyPr anchorCtr="0" anchor="t" bIns="0" lIns="0" spcFirstLastPara="1" rIns="0" wrap="square" tIns="12700">
            <a:spAutoFit/>
          </a:bodyPr>
          <a:lstStyle/>
          <a:p>
            <a:pPr indent="0" lvl="0" marL="529590" marR="521969" rtl="0" algn="ctr">
              <a:lnSpc>
                <a:spcPct val="116700"/>
              </a:lnSpc>
              <a:spcBef>
                <a:spcPts val="0"/>
              </a:spcBef>
              <a:spcAft>
                <a:spcPts val="0"/>
              </a:spcAft>
              <a:buClr>
                <a:srgbClr val="000000"/>
              </a:buClr>
              <a:buSzPts val="1500"/>
              <a:buFont typeface="Arial"/>
              <a:buNone/>
            </a:pPr>
            <a:r>
              <a:rPr b="1" i="0" lang="en-US" sz="1500" u="none" cap="none" strike="noStrike">
                <a:solidFill>
                  <a:srgbClr val="FFFFFF"/>
                </a:solidFill>
                <a:latin typeface="Gill Sans"/>
                <a:ea typeface="Gill Sans"/>
                <a:cs typeface="Gill Sans"/>
                <a:sym typeface="Gill Sans"/>
              </a:rPr>
              <a:t>Optimización de Operaciones</a:t>
            </a:r>
            <a:endParaRPr b="0" i="0" sz="1500" u="none" cap="none" strike="noStrike">
              <a:solidFill>
                <a:srgbClr val="000000"/>
              </a:solidFill>
              <a:latin typeface="Gill Sans"/>
              <a:ea typeface="Gill Sans"/>
              <a:cs typeface="Gill Sans"/>
              <a:sym typeface="Gill Sans"/>
            </a:endParaRPr>
          </a:p>
          <a:p>
            <a:pPr indent="0" lvl="0" marL="12700" marR="5080" rtl="0" algn="ctr">
              <a:lnSpc>
                <a:spcPct val="125000"/>
              </a:lnSpc>
              <a:spcBef>
                <a:spcPts val="540"/>
              </a:spcBef>
              <a:spcAft>
                <a:spcPts val="0"/>
              </a:spcAft>
              <a:buClr>
                <a:srgbClr val="000000"/>
              </a:buClr>
              <a:buSzPts val="1200"/>
              <a:buFont typeface="Arial"/>
              <a:buNone/>
            </a:pPr>
            <a:r>
              <a:rPr b="0" i="0" lang="en-US" sz="1200" u="none" cap="none" strike="noStrike">
                <a:solidFill>
                  <a:srgbClr val="D0D5DA"/>
                </a:solidFill>
                <a:latin typeface="Trebuchet MS"/>
                <a:ea typeface="Trebuchet MS"/>
                <a:cs typeface="Trebuchet MS"/>
                <a:sym typeface="Trebuchet MS"/>
              </a:rPr>
              <a:t>Diseñado específicamente para pizzerías, optimiza cada proceso del negocio</a:t>
            </a:r>
            <a:endParaRPr b="0" i="0" sz="1200" u="none" cap="none" strike="noStrike">
              <a:solidFill>
                <a:srgbClr val="000000"/>
              </a:solidFill>
              <a:latin typeface="Trebuchet MS"/>
              <a:ea typeface="Trebuchet MS"/>
              <a:cs typeface="Trebuchet MS"/>
              <a:sym typeface="Trebuchet MS"/>
            </a:endParaRPr>
          </a:p>
        </p:txBody>
      </p:sp>
      <p:grpSp>
        <p:nvGrpSpPr>
          <p:cNvPr id="59" name="Google Shape;59;p2"/>
          <p:cNvGrpSpPr/>
          <p:nvPr/>
        </p:nvGrpSpPr>
        <p:grpSpPr>
          <a:xfrm>
            <a:off x="4314824" y="3028950"/>
            <a:ext cx="3562350" cy="2286000"/>
            <a:chOff x="4314824" y="3028950"/>
            <a:chExt cx="3562350" cy="2286000"/>
          </a:xfrm>
        </p:grpSpPr>
        <p:sp>
          <p:nvSpPr>
            <p:cNvPr id="60" name="Google Shape;60;p2"/>
            <p:cNvSpPr/>
            <p:nvPr/>
          </p:nvSpPr>
          <p:spPr>
            <a:xfrm>
              <a:off x="4314824" y="3028950"/>
              <a:ext cx="3562350" cy="2286000"/>
            </a:xfrm>
            <a:custGeom>
              <a:rect b="b" l="l" r="r" t="t"/>
              <a:pathLst>
                <a:path extrusionOk="0" h="2286000" w="3562350">
                  <a:moveTo>
                    <a:pt x="3491152" y="2285998"/>
                  </a:moveTo>
                  <a:lnTo>
                    <a:pt x="71196" y="2285998"/>
                  </a:lnTo>
                  <a:lnTo>
                    <a:pt x="66241" y="2285510"/>
                  </a:lnTo>
                  <a:lnTo>
                    <a:pt x="29705" y="2270377"/>
                  </a:lnTo>
                  <a:lnTo>
                    <a:pt x="3885" y="2234336"/>
                  </a:lnTo>
                  <a:lnTo>
                    <a:pt x="0" y="2214803"/>
                  </a:lnTo>
                  <a:lnTo>
                    <a:pt x="0" y="2209799"/>
                  </a:lnTo>
                  <a:lnTo>
                    <a:pt x="0" y="71196"/>
                  </a:lnTo>
                  <a:lnTo>
                    <a:pt x="15621" y="29705"/>
                  </a:lnTo>
                  <a:lnTo>
                    <a:pt x="51661" y="3885"/>
                  </a:lnTo>
                  <a:lnTo>
                    <a:pt x="71196" y="0"/>
                  </a:lnTo>
                  <a:lnTo>
                    <a:pt x="3491152" y="0"/>
                  </a:lnTo>
                  <a:lnTo>
                    <a:pt x="3532644" y="15621"/>
                  </a:lnTo>
                  <a:lnTo>
                    <a:pt x="3558463" y="51661"/>
                  </a:lnTo>
                  <a:lnTo>
                    <a:pt x="3562349" y="71196"/>
                  </a:lnTo>
                  <a:lnTo>
                    <a:pt x="3562349" y="2214803"/>
                  </a:lnTo>
                  <a:lnTo>
                    <a:pt x="3546727" y="2256293"/>
                  </a:lnTo>
                  <a:lnTo>
                    <a:pt x="3510687" y="2282112"/>
                  </a:lnTo>
                  <a:lnTo>
                    <a:pt x="3496108" y="2285510"/>
                  </a:lnTo>
                  <a:lnTo>
                    <a:pt x="3491152" y="2285998"/>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1" name="Google Shape;61;p2"/>
            <p:cNvPicPr preferRelativeResize="0"/>
            <p:nvPr/>
          </p:nvPicPr>
          <p:blipFill rotWithShape="1">
            <a:blip r:embed="rId4">
              <a:alphaModFix/>
            </a:blip>
            <a:srcRect b="0" l="0" r="0" t="0"/>
            <a:stretch/>
          </p:blipFill>
          <p:spPr>
            <a:xfrm>
              <a:off x="5876924" y="3257549"/>
              <a:ext cx="428624" cy="380999"/>
            </a:xfrm>
            <a:prstGeom prst="rect">
              <a:avLst/>
            </a:prstGeom>
            <a:noFill/>
            <a:ln>
              <a:noFill/>
            </a:ln>
          </p:spPr>
        </p:pic>
      </p:grpSp>
      <p:sp>
        <p:nvSpPr>
          <p:cNvPr id="62" name="Google Shape;62;p2"/>
          <p:cNvSpPr txBox="1"/>
          <p:nvPr/>
        </p:nvSpPr>
        <p:spPr>
          <a:xfrm>
            <a:off x="4536082" y="3787775"/>
            <a:ext cx="3119755" cy="100838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Gill Sans"/>
                <a:ea typeface="Gill Sans"/>
                <a:cs typeface="Gill Sans"/>
                <a:sym typeface="Gill Sans"/>
              </a:rPr>
              <a:t>Tecnología Moderna</a:t>
            </a:r>
            <a:endParaRPr b="0" i="0" sz="1500" u="none" cap="none" strike="noStrike">
              <a:solidFill>
                <a:srgbClr val="000000"/>
              </a:solidFill>
              <a:latin typeface="Gill Sans"/>
              <a:ea typeface="Gill Sans"/>
              <a:cs typeface="Gill Sans"/>
              <a:sym typeface="Gill Sans"/>
            </a:endParaRPr>
          </a:p>
          <a:p>
            <a:pPr indent="0" lvl="0" marL="12065" marR="5080" rtl="0" algn="ctr">
              <a:lnSpc>
                <a:spcPct val="125000"/>
              </a:lnSpc>
              <a:spcBef>
                <a:spcPts val="540"/>
              </a:spcBef>
              <a:spcAft>
                <a:spcPts val="0"/>
              </a:spcAft>
              <a:buClr>
                <a:srgbClr val="000000"/>
              </a:buClr>
              <a:buSzPts val="1200"/>
              <a:buFont typeface="Arial"/>
              <a:buNone/>
            </a:pPr>
            <a:r>
              <a:rPr b="0" i="0" lang="en-US" sz="1200" u="none" cap="none" strike="noStrike">
                <a:solidFill>
                  <a:srgbClr val="D0D5DA"/>
                </a:solidFill>
                <a:latin typeface="Trebuchet MS"/>
                <a:ea typeface="Trebuchet MS"/>
                <a:cs typeface="Trebuchet MS"/>
                <a:sym typeface="Trebuchet MS"/>
              </a:rPr>
              <a:t>Integra la última tecnología para mejorar la eficiencia y la experiencia del usuario</a:t>
            </a:r>
            <a:endParaRPr b="0" i="0" sz="1200" u="none" cap="none" strike="noStrike">
              <a:solidFill>
                <a:srgbClr val="000000"/>
              </a:solidFill>
              <a:latin typeface="Trebuchet MS"/>
              <a:ea typeface="Trebuchet MS"/>
              <a:cs typeface="Trebuchet MS"/>
              <a:sym typeface="Trebuchet MS"/>
            </a:endParaRPr>
          </a:p>
        </p:txBody>
      </p:sp>
      <p:grpSp>
        <p:nvGrpSpPr>
          <p:cNvPr id="63" name="Google Shape;63;p2"/>
          <p:cNvGrpSpPr/>
          <p:nvPr/>
        </p:nvGrpSpPr>
        <p:grpSpPr>
          <a:xfrm>
            <a:off x="8181973" y="2993713"/>
            <a:ext cx="3552825" cy="2286000"/>
            <a:chOff x="8181973" y="3028950"/>
            <a:chExt cx="3552825" cy="2286000"/>
          </a:xfrm>
        </p:grpSpPr>
        <p:sp>
          <p:nvSpPr>
            <p:cNvPr id="64" name="Google Shape;64;p2"/>
            <p:cNvSpPr/>
            <p:nvPr/>
          </p:nvSpPr>
          <p:spPr>
            <a:xfrm>
              <a:off x="8181973" y="3028950"/>
              <a:ext cx="3552825" cy="2286000"/>
            </a:xfrm>
            <a:custGeom>
              <a:rect b="b" l="l" r="r" t="t"/>
              <a:pathLst>
                <a:path extrusionOk="0" h="2286000" w="3552825">
                  <a:moveTo>
                    <a:pt x="3481628" y="2285998"/>
                  </a:moveTo>
                  <a:lnTo>
                    <a:pt x="71196" y="2285998"/>
                  </a:lnTo>
                  <a:lnTo>
                    <a:pt x="66241" y="2285510"/>
                  </a:lnTo>
                  <a:lnTo>
                    <a:pt x="29705" y="2270377"/>
                  </a:lnTo>
                  <a:lnTo>
                    <a:pt x="3886" y="2234336"/>
                  </a:lnTo>
                  <a:lnTo>
                    <a:pt x="0" y="2214803"/>
                  </a:lnTo>
                  <a:lnTo>
                    <a:pt x="0" y="2209799"/>
                  </a:lnTo>
                  <a:lnTo>
                    <a:pt x="0" y="71196"/>
                  </a:lnTo>
                  <a:lnTo>
                    <a:pt x="15621" y="29705"/>
                  </a:lnTo>
                  <a:lnTo>
                    <a:pt x="51661" y="3885"/>
                  </a:lnTo>
                  <a:lnTo>
                    <a:pt x="71196" y="0"/>
                  </a:lnTo>
                  <a:lnTo>
                    <a:pt x="3481628" y="0"/>
                  </a:lnTo>
                  <a:lnTo>
                    <a:pt x="3523117" y="15621"/>
                  </a:lnTo>
                  <a:lnTo>
                    <a:pt x="3548938" y="51661"/>
                  </a:lnTo>
                  <a:lnTo>
                    <a:pt x="3552825" y="71196"/>
                  </a:lnTo>
                  <a:lnTo>
                    <a:pt x="3552825" y="2214803"/>
                  </a:lnTo>
                  <a:lnTo>
                    <a:pt x="3537201" y="2256293"/>
                  </a:lnTo>
                  <a:lnTo>
                    <a:pt x="3501162" y="2282112"/>
                  </a:lnTo>
                  <a:lnTo>
                    <a:pt x="3486583" y="2285510"/>
                  </a:lnTo>
                  <a:lnTo>
                    <a:pt x="3481628" y="2285998"/>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 name="Google Shape;65;p2"/>
            <p:cNvPicPr preferRelativeResize="0"/>
            <p:nvPr/>
          </p:nvPicPr>
          <p:blipFill rotWithShape="1">
            <a:blip r:embed="rId5">
              <a:alphaModFix/>
            </a:blip>
            <a:srcRect b="0" l="0" r="0" t="0"/>
            <a:stretch/>
          </p:blipFill>
          <p:spPr>
            <a:xfrm>
              <a:off x="9801224" y="3257549"/>
              <a:ext cx="304799" cy="380999"/>
            </a:xfrm>
            <a:prstGeom prst="rect">
              <a:avLst/>
            </a:prstGeom>
            <a:noFill/>
            <a:ln>
              <a:noFill/>
            </a:ln>
          </p:spPr>
        </p:pic>
      </p:grpSp>
      <p:sp>
        <p:nvSpPr>
          <p:cNvPr id="66" name="Google Shape;66;p2"/>
          <p:cNvSpPr txBox="1"/>
          <p:nvPr/>
        </p:nvSpPr>
        <p:spPr>
          <a:xfrm>
            <a:off x="8552507" y="3787775"/>
            <a:ext cx="2808605" cy="77978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Gill Sans"/>
                <a:ea typeface="Gill Sans"/>
                <a:cs typeface="Gill Sans"/>
                <a:sym typeface="Gill Sans"/>
              </a:rPr>
              <a:t>Interfaz Intuitiva</a:t>
            </a:r>
            <a:endParaRPr b="0" i="0" sz="1500" u="none" cap="none" strike="noStrike">
              <a:solidFill>
                <a:srgbClr val="000000"/>
              </a:solidFill>
              <a:latin typeface="Gill Sans"/>
              <a:ea typeface="Gill Sans"/>
              <a:cs typeface="Gill Sans"/>
              <a:sym typeface="Gill Sans"/>
            </a:endParaRPr>
          </a:p>
          <a:p>
            <a:pPr indent="-635" lvl="0" marL="12700" marR="5080" rtl="0" algn="ctr">
              <a:lnSpc>
                <a:spcPct val="125000"/>
              </a:lnSpc>
              <a:spcBef>
                <a:spcPts val="540"/>
              </a:spcBef>
              <a:spcAft>
                <a:spcPts val="0"/>
              </a:spcAft>
              <a:buClr>
                <a:srgbClr val="000000"/>
              </a:buClr>
              <a:buSzPts val="1200"/>
              <a:buFont typeface="Arial"/>
              <a:buNone/>
            </a:pPr>
            <a:r>
              <a:rPr b="0" i="0" lang="en-US" sz="1200" u="none" cap="none" strike="noStrike">
                <a:solidFill>
                  <a:srgbClr val="D0D5DA"/>
                </a:solidFill>
                <a:latin typeface="Trebuchet MS"/>
                <a:ea typeface="Trebuchet MS"/>
                <a:cs typeface="Trebuchet MS"/>
                <a:sym typeface="Trebuchet MS"/>
              </a:rPr>
              <a:t>Diseño sencillo y fácil de usar que reduce la necesidad de capacitación</a:t>
            </a:r>
            <a:endParaRPr b="0" i="0" sz="1200" u="none" cap="none" strike="noStrike">
              <a:solidFill>
                <a:srgbClr val="000000"/>
              </a:solidFill>
              <a:latin typeface="Trebuchet MS"/>
              <a:ea typeface="Trebuchet MS"/>
              <a:cs typeface="Trebuchet MS"/>
              <a:sym typeface="Trebuchet MS"/>
            </a:endParaRPr>
          </a:p>
        </p:txBody>
      </p:sp>
      <p:sp>
        <p:nvSpPr>
          <p:cNvPr id="67" name="Google Shape;67;p2"/>
          <p:cNvSpPr txBox="1"/>
          <p:nvPr/>
        </p:nvSpPr>
        <p:spPr>
          <a:xfrm>
            <a:off x="838000" y="159325"/>
            <a:ext cx="10849800" cy="1108200"/>
          </a:xfrm>
          <a:prstGeom prst="rect">
            <a:avLst/>
          </a:prstGeom>
          <a:noFill/>
          <a:ln>
            <a:noFill/>
          </a:ln>
        </p:spPr>
        <p:txBody>
          <a:bodyPr anchorCtr="0" anchor="t" bIns="91425" lIns="91425" spcFirstLastPara="1" rIns="91425" wrap="square" tIns="91425">
            <a:spAutoFit/>
          </a:bodyPr>
          <a:lstStyle/>
          <a:p>
            <a:pPr indent="0" lvl="0" marL="12700" marR="0" rtl="0" algn="ctr">
              <a:lnSpc>
                <a:spcPct val="100000"/>
              </a:lnSpc>
              <a:spcBef>
                <a:spcPts val="0"/>
              </a:spcBef>
              <a:spcAft>
                <a:spcPts val="0"/>
              </a:spcAft>
              <a:buClr>
                <a:srgbClr val="000000"/>
              </a:buClr>
              <a:buSzPts val="3000"/>
              <a:buFont typeface="Arial"/>
              <a:buNone/>
            </a:pPr>
            <a:r>
              <a:rPr b="1" lang="en-US" sz="3000">
                <a:solidFill>
                  <a:schemeClr val="lt1"/>
                </a:solidFill>
                <a:latin typeface="Gill Sans"/>
                <a:ea typeface="Gill Sans"/>
                <a:cs typeface="Gill Sans"/>
                <a:sym typeface="Gill Sans"/>
              </a:rPr>
              <a:t>Introducción </a:t>
            </a:r>
            <a:r>
              <a:rPr b="1" i="0" lang="en-US" sz="3000" u="none" cap="none" strike="noStrike">
                <a:solidFill>
                  <a:schemeClr val="lt1"/>
                </a:solidFill>
                <a:latin typeface="Gill Sans"/>
                <a:ea typeface="Gill Sans"/>
                <a:cs typeface="Gill Sans"/>
                <a:sym typeface="Gill Sans"/>
              </a:rPr>
              <a:t>	Proyecto </a:t>
            </a:r>
            <a:endParaRPr b="1" i="0" sz="3000" u="none" cap="none" strike="noStrike">
              <a:solidFill>
                <a:schemeClr val="lt1"/>
              </a:solidFill>
              <a:latin typeface="Gill Sans"/>
              <a:ea typeface="Gill Sans"/>
              <a:cs typeface="Gill Sans"/>
              <a:sym typeface="Gill Sans"/>
            </a:endParaRPr>
          </a:p>
          <a:p>
            <a:pPr indent="0" lvl="0" marL="1270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lt1"/>
                </a:solidFill>
                <a:latin typeface="Gill Sans"/>
                <a:ea typeface="Gill Sans"/>
                <a:cs typeface="Gill Sans"/>
                <a:sym typeface="Gill Sans"/>
              </a:rPr>
              <a:t>FastPOS</a:t>
            </a:r>
            <a:endParaRPr b="1" i="0" sz="3000" u="none" cap="none" strike="noStrike">
              <a:solidFill>
                <a:schemeClr val="lt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grpSp>
        <p:nvGrpSpPr>
          <p:cNvPr id="72" name="Google Shape;72;p3"/>
          <p:cNvGrpSpPr/>
          <p:nvPr/>
        </p:nvGrpSpPr>
        <p:grpSpPr>
          <a:xfrm>
            <a:off x="0" y="0"/>
            <a:ext cx="12192370" cy="6856607"/>
            <a:chOff x="0" y="0"/>
            <a:chExt cx="11137636" cy="6856607"/>
          </a:xfrm>
        </p:grpSpPr>
        <p:pic>
          <p:nvPicPr>
            <p:cNvPr id="73" name="Google Shape;73;p3"/>
            <p:cNvPicPr preferRelativeResize="0"/>
            <p:nvPr/>
          </p:nvPicPr>
          <p:blipFill rotWithShape="1">
            <a:blip r:embed="rId3">
              <a:alphaModFix/>
            </a:blip>
            <a:srcRect b="0" l="0" r="0" t="0"/>
            <a:stretch/>
          </p:blipFill>
          <p:spPr>
            <a:xfrm>
              <a:off x="0" y="0"/>
              <a:ext cx="11137636" cy="6856607"/>
            </a:xfrm>
            <a:prstGeom prst="rect">
              <a:avLst/>
            </a:prstGeom>
            <a:noFill/>
            <a:ln>
              <a:noFill/>
            </a:ln>
          </p:spPr>
        </p:pic>
        <p:sp>
          <p:nvSpPr>
            <p:cNvPr id="74" name="Google Shape;74;p3"/>
            <p:cNvSpPr/>
            <p:nvPr/>
          </p:nvSpPr>
          <p:spPr>
            <a:xfrm>
              <a:off x="5151157" y="974543"/>
              <a:ext cx="835660" cy="34925"/>
            </a:xfrm>
            <a:custGeom>
              <a:rect b="b" l="l" r="r" t="t"/>
              <a:pathLst>
                <a:path extrusionOk="0" h="34925" w="835660">
                  <a:moveTo>
                    <a:pt x="835322" y="34805"/>
                  </a:moveTo>
                  <a:lnTo>
                    <a:pt x="0" y="34805"/>
                  </a:lnTo>
                  <a:lnTo>
                    <a:pt x="0" y="0"/>
                  </a:lnTo>
                  <a:lnTo>
                    <a:pt x="835322" y="0"/>
                  </a:lnTo>
                  <a:lnTo>
                    <a:pt x="835322" y="34805"/>
                  </a:lnTo>
                  <a:close/>
                </a:path>
              </a:pathLst>
            </a:custGeom>
            <a:solidFill>
              <a:srgbClr val="FACC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3"/>
          <p:cNvSpPr txBox="1"/>
          <p:nvPr>
            <p:ph type="title"/>
          </p:nvPr>
        </p:nvSpPr>
        <p:spPr>
          <a:xfrm>
            <a:off x="2944057" y="370627"/>
            <a:ext cx="5800200" cy="517500"/>
          </a:xfrm>
          <a:prstGeom prst="rect">
            <a:avLst/>
          </a:prstGeom>
          <a:noFill/>
          <a:ln>
            <a:noFill/>
          </a:ln>
        </p:spPr>
        <p:txBody>
          <a:bodyPr anchorCtr="0" anchor="t" bIns="0" lIns="0" spcFirstLastPara="1" rIns="0" wrap="square" tIns="17125">
            <a:spAutoFit/>
          </a:bodyPr>
          <a:lstStyle/>
          <a:p>
            <a:pPr indent="0" lvl="0" marL="12700" rtl="0" algn="ctr">
              <a:lnSpc>
                <a:spcPct val="100000"/>
              </a:lnSpc>
              <a:spcBef>
                <a:spcPts val="0"/>
              </a:spcBef>
              <a:spcAft>
                <a:spcPts val="0"/>
              </a:spcAft>
              <a:buSzPts val="1400"/>
              <a:buNone/>
            </a:pPr>
            <a:r>
              <a:rPr lang="en-US" sz="3250"/>
              <a:t>Objetivos del Proyecto</a:t>
            </a:r>
            <a:endParaRPr sz="3250"/>
          </a:p>
        </p:txBody>
      </p:sp>
      <p:sp>
        <p:nvSpPr>
          <p:cNvPr id="76" name="Google Shape;76;p3"/>
          <p:cNvSpPr txBox="1"/>
          <p:nvPr/>
        </p:nvSpPr>
        <p:spPr>
          <a:xfrm>
            <a:off x="1815248" y="1248985"/>
            <a:ext cx="7506970" cy="756920"/>
          </a:xfrm>
          <a:prstGeom prst="rect">
            <a:avLst/>
          </a:prstGeom>
          <a:noFill/>
          <a:ln>
            <a:noFill/>
          </a:ln>
        </p:spPr>
        <p:txBody>
          <a:bodyPr anchorCtr="0" anchor="t" bIns="0" lIns="0" spcFirstLastPara="1" rIns="0" wrap="square" tIns="12050">
            <a:spAutoFit/>
          </a:bodyPr>
          <a:lstStyle/>
          <a:p>
            <a:pPr indent="0" lvl="0" marL="12700" marR="5080" rtl="0" algn="ctr">
              <a:lnSpc>
                <a:spcPct val="118400"/>
              </a:lnSpc>
              <a:spcBef>
                <a:spcPts val="0"/>
              </a:spcBef>
              <a:spcAft>
                <a:spcPts val="0"/>
              </a:spcAft>
              <a:buClr>
                <a:srgbClr val="000000"/>
              </a:buClr>
              <a:buSzPts val="1350"/>
              <a:buFont typeface="Arial"/>
              <a:buNone/>
            </a:pPr>
            <a:r>
              <a:rPr b="0" i="0" lang="en-US" sz="1350" u="none" cap="none" strike="noStrike">
                <a:solidFill>
                  <a:srgbClr val="FFFFFF"/>
                </a:solidFill>
                <a:latin typeface="Trebuchet MS"/>
                <a:ea typeface="Trebuchet MS"/>
                <a:cs typeface="Trebuchet MS"/>
                <a:sym typeface="Trebuchet MS"/>
              </a:rPr>
              <a:t>El proyecto FastPOS establece tres objetivos principales que buscan solucionar problemas clave en la operación de pizzerías y mejorar la eficiencia y satisfacción del cliente.</a:t>
            </a:r>
            <a:endParaRPr b="0" i="0" sz="1350" u="none" cap="none" strike="noStrike">
              <a:solidFill>
                <a:srgbClr val="000000"/>
              </a:solidFill>
              <a:latin typeface="Trebuchet MS"/>
              <a:ea typeface="Trebuchet MS"/>
              <a:cs typeface="Trebuchet MS"/>
              <a:sym typeface="Trebuchet MS"/>
            </a:endParaRPr>
          </a:p>
        </p:txBody>
      </p:sp>
      <p:grpSp>
        <p:nvGrpSpPr>
          <p:cNvPr id="77" name="Google Shape;77;p3"/>
          <p:cNvGrpSpPr/>
          <p:nvPr/>
        </p:nvGrpSpPr>
        <p:grpSpPr>
          <a:xfrm>
            <a:off x="417665" y="2366748"/>
            <a:ext cx="11351301" cy="1218577"/>
            <a:chOff x="417652" y="2366747"/>
            <a:chExt cx="10302506" cy="1218577"/>
          </a:xfrm>
        </p:grpSpPr>
        <p:sp>
          <p:nvSpPr>
            <p:cNvPr id="78" name="Google Shape;78;p3"/>
            <p:cNvSpPr/>
            <p:nvPr/>
          </p:nvSpPr>
          <p:spPr>
            <a:xfrm>
              <a:off x="435063" y="2366747"/>
              <a:ext cx="10285095" cy="1218565"/>
            </a:xfrm>
            <a:custGeom>
              <a:rect b="b" l="l" r="r" t="t"/>
              <a:pathLst>
                <a:path extrusionOk="0" h="1218564" w="10285095">
                  <a:moveTo>
                    <a:pt x="10219871" y="1218178"/>
                  </a:moveTo>
                  <a:lnTo>
                    <a:pt x="0" y="1218179"/>
                  </a:lnTo>
                  <a:lnTo>
                    <a:pt x="0" y="0"/>
                  </a:lnTo>
                  <a:lnTo>
                    <a:pt x="10219871" y="0"/>
                  </a:lnTo>
                  <a:lnTo>
                    <a:pt x="10224398" y="445"/>
                  </a:lnTo>
                  <a:lnTo>
                    <a:pt x="10261290" y="17156"/>
                  </a:lnTo>
                  <a:lnTo>
                    <a:pt x="10282681" y="51546"/>
                  </a:lnTo>
                  <a:lnTo>
                    <a:pt x="10284911" y="65039"/>
                  </a:lnTo>
                  <a:lnTo>
                    <a:pt x="10284911" y="1153139"/>
                  </a:lnTo>
                  <a:lnTo>
                    <a:pt x="10270639" y="1191042"/>
                  </a:lnTo>
                  <a:lnTo>
                    <a:pt x="10237716" y="1214629"/>
                  </a:lnTo>
                  <a:lnTo>
                    <a:pt x="10219871" y="1218178"/>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417652" y="2366759"/>
              <a:ext cx="556895" cy="1218565"/>
            </a:xfrm>
            <a:custGeom>
              <a:rect b="b" l="l" r="r" t="t"/>
              <a:pathLst>
                <a:path extrusionOk="0" h="1218564" w="556894">
                  <a:moveTo>
                    <a:pt x="34810" y="0"/>
                  </a:moveTo>
                  <a:lnTo>
                    <a:pt x="0" y="0"/>
                  </a:lnTo>
                  <a:lnTo>
                    <a:pt x="0" y="1218171"/>
                  </a:lnTo>
                  <a:lnTo>
                    <a:pt x="34810" y="1218171"/>
                  </a:lnTo>
                  <a:lnTo>
                    <a:pt x="34810" y="0"/>
                  </a:lnTo>
                  <a:close/>
                </a:path>
                <a:path extrusionOk="0" h="1218564" w="556894">
                  <a:moveTo>
                    <a:pt x="556882" y="365442"/>
                  </a:moveTo>
                  <a:lnTo>
                    <a:pt x="552183" y="327380"/>
                  </a:lnTo>
                  <a:lnTo>
                    <a:pt x="538391" y="291617"/>
                  </a:lnTo>
                  <a:lnTo>
                    <a:pt x="516318" y="260273"/>
                  </a:lnTo>
                  <a:lnTo>
                    <a:pt x="487273" y="235216"/>
                  </a:lnTo>
                  <a:lnTo>
                    <a:pt x="453021" y="217982"/>
                  </a:lnTo>
                  <a:lnTo>
                    <a:pt x="415607" y="209575"/>
                  </a:lnTo>
                  <a:lnTo>
                    <a:pt x="400265" y="208826"/>
                  </a:lnTo>
                  <a:lnTo>
                    <a:pt x="392569" y="209016"/>
                  </a:lnTo>
                  <a:lnTo>
                    <a:pt x="354799" y="215569"/>
                  </a:lnTo>
                  <a:lnTo>
                    <a:pt x="319747" y="231101"/>
                  </a:lnTo>
                  <a:lnTo>
                    <a:pt x="289509" y="254698"/>
                  </a:lnTo>
                  <a:lnTo>
                    <a:pt x="265912" y="284937"/>
                  </a:lnTo>
                  <a:lnTo>
                    <a:pt x="250380" y="319976"/>
                  </a:lnTo>
                  <a:lnTo>
                    <a:pt x="243827" y="357759"/>
                  </a:lnTo>
                  <a:lnTo>
                    <a:pt x="243636" y="365442"/>
                  </a:lnTo>
                  <a:lnTo>
                    <a:pt x="243827" y="373138"/>
                  </a:lnTo>
                  <a:lnTo>
                    <a:pt x="250380" y="410908"/>
                  </a:lnTo>
                  <a:lnTo>
                    <a:pt x="265912" y="445960"/>
                  </a:lnTo>
                  <a:lnTo>
                    <a:pt x="289509" y="476199"/>
                  </a:lnTo>
                  <a:lnTo>
                    <a:pt x="319747" y="499795"/>
                  </a:lnTo>
                  <a:lnTo>
                    <a:pt x="354799" y="515327"/>
                  </a:lnTo>
                  <a:lnTo>
                    <a:pt x="392569" y="521881"/>
                  </a:lnTo>
                  <a:lnTo>
                    <a:pt x="400265" y="522071"/>
                  </a:lnTo>
                  <a:lnTo>
                    <a:pt x="407962" y="521881"/>
                  </a:lnTo>
                  <a:lnTo>
                    <a:pt x="445731" y="515327"/>
                  </a:lnTo>
                  <a:lnTo>
                    <a:pt x="480771" y="499795"/>
                  </a:lnTo>
                  <a:lnTo>
                    <a:pt x="511009" y="476199"/>
                  </a:lnTo>
                  <a:lnTo>
                    <a:pt x="534606" y="445960"/>
                  </a:lnTo>
                  <a:lnTo>
                    <a:pt x="550138" y="410908"/>
                  </a:lnTo>
                  <a:lnTo>
                    <a:pt x="556691" y="373138"/>
                  </a:lnTo>
                  <a:lnTo>
                    <a:pt x="556882" y="365442"/>
                  </a:lnTo>
                  <a:close/>
                </a:path>
              </a:pathLst>
            </a:custGeom>
            <a:solidFill>
              <a:srgbClr val="F5AC5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 name="Google Shape;80;p3"/>
          <p:cNvSpPr txBox="1"/>
          <p:nvPr/>
        </p:nvSpPr>
        <p:spPr>
          <a:xfrm>
            <a:off x="708282" y="2623787"/>
            <a:ext cx="219710" cy="1930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1100"/>
              <a:buFont typeface="Arial"/>
              <a:buNone/>
            </a:pPr>
            <a:r>
              <a:rPr b="1" i="0" lang="en-US" sz="1100" u="none" cap="none" strike="noStrike">
                <a:solidFill>
                  <a:srgbClr val="FFFFFF"/>
                </a:solidFill>
                <a:latin typeface="Gill Sans"/>
                <a:ea typeface="Gill Sans"/>
                <a:cs typeface="Gill Sans"/>
                <a:sym typeface="Gill Sans"/>
              </a:rPr>
              <a:t>01</a:t>
            </a:r>
            <a:endParaRPr b="0" i="0" sz="1100" u="none" cap="none" strike="noStrike">
              <a:solidFill>
                <a:srgbClr val="000000"/>
              </a:solidFill>
              <a:latin typeface="Gill Sans"/>
              <a:ea typeface="Gill Sans"/>
              <a:cs typeface="Gill Sans"/>
              <a:sym typeface="Gill Sans"/>
            </a:endParaRPr>
          </a:p>
        </p:txBody>
      </p:sp>
      <p:pic>
        <p:nvPicPr>
          <p:cNvPr id="81" name="Google Shape;81;p3"/>
          <p:cNvPicPr preferRelativeResize="0"/>
          <p:nvPr/>
        </p:nvPicPr>
        <p:blipFill rotWithShape="1">
          <a:blip r:embed="rId4">
            <a:alphaModFix/>
          </a:blip>
          <a:srcRect b="0" l="0" r="0" t="0"/>
          <a:stretch/>
        </p:blipFill>
        <p:spPr>
          <a:xfrm>
            <a:off x="1113763" y="2575578"/>
            <a:ext cx="330648" cy="313246"/>
          </a:xfrm>
          <a:prstGeom prst="rect">
            <a:avLst/>
          </a:prstGeom>
          <a:noFill/>
          <a:ln>
            <a:noFill/>
          </a:ln>
        </p:spPr>
      </p:pic>
      <p:sp>
        <p:nvSpPr>
          <p:cNvPr id="82" name="Google Shape;82;p3"/>
          <p:cNvSpPr txBox="1"/>
          <p:nvPr/>
        </p:nvSpPr>
        <p:spPr>
          <a:xfrm>
            <a:off x="1101063" y="2580280"/>
            <a:ext cx="8927465" cy="775970"/>
          </a:xfrm>
          <a:prstGeom prst="rect">
            <a:avLst/>
          </a:prstGeom>
          <a:noFill/>
          <a:ln>
            <a:noFill/>
          </a:ln>
        </p:spPr>
        <p:txBody>
          <a:bodyPr anchorCtr="0" anchor="t" bIns="0" lIns="0" spcFirstLastPara="1" rIns="0" wrap="square" tIns="12050">
            <a:spAutoFit/>
          </a:bodyPr>
          <a:lstStyle/>
          <a:p>
            <a:pPr indent="0" lvl="0" marL="481965" marR="0" rtl="0" algn="l">
              <a:lnSpc>
                <a:spcPct val="100000"/>
              </a:lnSpc>
              <a:spcBef>
                <a:spcPts val="0"/>
              </a:spcBef>
              <a:spcAft>
                <a:spcPts val="0"/>
              </a:spcAft>
              <a:buClr>
                <a:srgbClr val="000000"/>
              </a:buClr>
              <a:buSzPts val="1650"/>
              <a:buFont typeface="Arial"/>
              <a:buNone/>
            </a:pPr>
            <a:r>
              <a:rPr b="1" i="0" lang="en-US" sz="1650" u="none" cap="none" strike="noStrike">
                <a:solidFill>
                  <a:srgbClr val="FFFFFF"/>
                </a:solidFill>
                <a:latin typeface="Gill Sans"/>
                <a:ea typeface="Gill Sans"/>
                <a:cs typeface="Gill Sans"/>
                <a:sym typeface="Gill Sans"/>
              </a:rPr>
              <a:t>Automatización y Agilización del Servicio</a:t>
            </a:r>
            <a:endParaRPr b="0" i="0" sz="1650" u="none" cap="none" strike="noStrike">
              <a:solidFill>
                <a:srgbClr val="000000"/>
              </a:solidFill>
              <a:latin typeface="Gill Sans"/>
              <a:ea typeface="Gill Sans"/>
              <a:cs typeface="Gill Sans"/>
              <a:sym typeface="Gill Sans"/>
            </a:endParaRPr>
          </a:p>
          <a:p>
            <a:pPr indent="0" lvl="0" marL="12700" marR="5080" rtl="0" algn="l">
              <a:lnSpc>
                <a:spcPct val="124600"/>
              </a:lnSpc>
              <a:spcBef>
                <a:spcPts val="640"/>
              </a:spcBef>
              <a:spcAft>
                <a:spcPts val="0"/>
              </a:spcAft>
              <a:buClr>
                <a:srgbClr val="000000"/>
              </a:buClr>
              <a:buSzPts val="1100"/>
              <a:buFont typeface="Arial"/>
              <a:buNone/>
            </a:pPr>
            <a:r>
              <a:rPr b="0" i="0" lang="en-US" sz="1100" u="none" cap="none" strike="noStrike">
                <a:solidFill>
                  <a:srgbClr val="D0D5DA"/>
                </a:solidFill>
                <a:latin typeface="Trebuchet MS"/>
                <a:ea typeface="Trebuchet MS"/>
                <a:cs typeface="Trebuchet MS"/>
                <a:sym typeface="Trebuchet MS"/>
              </a:rPr>
              <a:t>Automatizar procesos para reducir errores humanos y agilizar el servicio en toma de pedidos, cálculo de precios e impuestos, y actualización de inventario.</a:t>
            </a:r>
            <a:endParaRPr b="0" i="0" sz="1100" u="none" cap="none" strike="noStrike">
              <a:solidFill>
                <a:srgbClr val="000000"/>
              </a:solidFill>
              <a:latin typeface="Trebuchet MS"/>
              <a:ea typeface="Trebuchet MS"/>
              <a:cs typeface="Trebuchet MS"/>
              <a:sym typeface="Trebuchet MS"/>
            </a:endParaRPr>
          </a:p>
        </p:txBody>
      </p:sp>
      <p:grpSp>
        <p:nvGrpSpPr>
          <p:cNvPr id="83" name="Google Shape;83;p3"/>
          <p:cNvGrpSpPr/>
          <p:nvPr/>
        </p:nvGrpSpPr>
        <p:grpSpPr>
          <a:xfrm>
            <a:off x="417665" y="3793758"/>
            <a:ext cx="11351301" cy="1218577"/>
            <a:chOff x="417652" y="3793757"/>
            <a:chExt cx="10302506" cy="1218577"/>
          </a:xfrm>
        </p:grpSpPr>
        <p:sp>
          <p:nvSpPr>
            <p:cNvPr id="84" name="Google Shape;84;p3"/>
            <p:cNvSpPr/>
            <p:nvPr/>
          </p:nvSpPr>
          <p:spPr>
            <a:xfrm>
              <a:off x="435063" y="3793757"/>
              <a:ext cx="10285095" cy="1218565"/>
            </a:xfrm>
            <a:custGeom>
              <a:rect b="b" l="l" r="r" t="t"/>
              <a:pathLst>
                <a:path extrusionOk="0" h="1218564" w="10285095">
                  <a:moveTo>
                    <a:pt x="10219871" y="1218178"/>
                  </a:moveTo>
                  <a:lnTo>
                    <a:pt x="0" y="1218179"/>
                  </a:lnTo>
                  <a:lnTo>
                    <a:pt x="0" y="0"/>
                  </a:lnTo>
                  <a:lnTo>
                    <a:pt x="10219871" y="0"/>
                  </a:lnTo>
                  <a:lnTo>
                    <a:pt x="10257773" y="14270"/>
                  </a:lnTo>
                  <a:lnTo>
                    <a:pt x="10281360" y="47193"/>
                  </a:lnTo>
                  <a:lnTo>
                    <a:pt x="10284911" y="65039"/>
                  </a:lnTo>
                  <a:lnTo>
                    <a:pt x="10284911" y="1153139"/>
                  </a:lnTo>
                  <a:lnTo>
                    <a:pt x="10270639" y="1191041"/>
                  </a:lnTo>
                  <a:lnTo>
                    <a:pt x="10237716" y="1214628"/>
                  </a:lnTo>
                  <a:lnTo>
                    <a:pt x="10219871" y="1218178"/>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417652" y="3793769"/>
              <a:ext cx="556895" cy="1218565"/>
            </a:xfrm>
            <a:custGeom>
              <a:rect b="b" l="l" r="r" t="t"/>
              <a:pathLst>
                <a:path extrusionOk="0" h="1218564" w="556894">
                  <a:moveTo>
                    <a:pt x="34810" y="0"/>
                  </a:moveTo>
                  <a:lnTo>
                    <a:pt x="0" y="0"/>
                  </a:lnTo>
                  <a:lnTo>
                    <a:pt x="0" y="1218171"/>
                  </a:lnTo>
                  <a:lnTo>
                    <a:pt x="34810" y="1218171"/>
                  </a:lnTo>
                  <a:lnTo>
                    <a:pt x="34810" y="0"/>
                  </a:lnTo>
                  <a:close/>
                </a:path>
                <a:path extrusionOk="0" h="1218564" w="556894">
                  <a:moveTo>
                    <a:pt x="556882" y="365442"/>
                  </a:moveTo>
                  <a:lnTo>
                    <a:pt x="552183" y="327380"/>
                  </a:lnTo>
                  <a:lnTo>
                    <a:pt x="538391" y="291617"/>
                  </a:lnTo>
                  <a:lnTo>
                    <a:pt x="516318" y="260273"/>
                  </a:lnTo>
                  <a:lnTo>
                    <a:pt x="487273" y="235216"/>
                  </a:lnTo>
                  <a:lnTo>
                    <a:pt x="453021" y="217970"/>
                  </a:lnTo>
                  <a:lnTo>
                    <a:pt x="415607" y="209575"/>
                  </a:lnTo>
                  <a:lnTo>
                    <a:pt x="400265" y="208826"/>
                  </a:lnTo>
                  <a:lnTo>
                    <a:pt x="392569" y="209016"/>
                  </a:lnTo>
                  <a:lnTo>
                    <a:pt x="354799" y="215569"/>
                  </a:lnTo>
                  <a:lnTo>
                    <a:pt x="319747" y="231101"/>
                  </a:lnTo>
                  <a:lnTo>
                    <a:pt x="289509" y="254698"/>
                  </a:lnTo>
                  <a:lnTo>
                    <a:pt x="265912" y="284937"/>
                  </a:lnTo>
                  <a:lnTo>
                    <a:pt x="250380" y="319976"/>
                  </a:lnTo>
                  <a:lnTo>
                    <a:pt x="243827" y="357759"/>
                  </a:lnTo>
                  <a:lnTo>
                    <a:pt x="243636" y="365442"/>
                  </a:lnTo>
                  <a:lnTo>
                    <a:pt x="243827" y="373138"/>
                  </a:lnTo>
                  <a:lnTo>
                    <a:pt x="250380" y="410908"/>
                  </a:lnTo>
                  <a:lnTo>
                    <a:pt x="265912" y="445960"/>
                  </a:lnTo>
                  <a:lnTo>
                    <a:pt x="289509" y="476199"/>
                  </a:lnTo>
                  <a:lnTo>
                    <a:pt x="319747" y="499795"/>
                  </a:lnTo>
                  <a:lnTo>
                    <a:pt x="354799" y="515327"/>
                  </a:lnTo>
                  <a:lnTo>
                    <a:pt x="392569" y="521881"/>
                  </a:lnTo>
                  <a:lnTo>
                    <a:pt x="400265" y="522071"/>
                  </a:lnTo>
                  <a:lnTo>
                    <a:pt x="407962" y="521881"/>
                  </a:lnTo>
                  <a:lnTo>
                    <a:pt x="445731" y="515327"/>
                  </a:lnTo>
                  <a:lnTo>
                    <a:pt x="480771" y="499795"/>
                  </a:lnTo>
                  <a:lnTo>
                    <a:pt x="511009" y="476199"/>
                  </a:lnTo>
                  <a:lnTo>
                    <a:pt x="534606" y="445960"/>
                  </a:lnTo>
                  <a:lnTo>
                    <a:pt x="550138" y="410908"/>
                  </a:lnTo>
                  <a:lnTo>
                    <a:pt x="556691" y="373138"/>
                  </a:lnTo>
                  <a:lnTo>
                    <a:pt x="556882" y="365442"/>
                  </a:lnTo>
                  <a:close/>
                </a:path>
              </a:pathLst>
            </a:custGeom>
            <a:solidFill>
              <a:srgbClr val="F5AC5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3"/>
          <p:cNvSpPr txBox="1"/>
          <p:nvPr/>
        </p:nvSpPr>
        <p:spPr>
          <a:xfrm>
            <a:off x="708282" y="4050796"/>
            <a:ext cx="219710" cy="1930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1100"/>
              <a:buFont typeface="Arial"/>
              <a:buNone/>
            </a:pPr>
            <a:r>
              <a:rPr b="1" i="0" lang="en-US" sz="1100" u="none" cap="none" strike="noStrike">
                <a:solidFill>
                  <a:srgbClr val="FFFFFF"/>
                </a:solidFill>
                <a:latin typeface="Gill Sans"/>
                <a:ea typeface="Gill Sans"/>
                <a:cs typeface="Gill Sans"/>
                <a:sym typeface="Gill Sans"/>
              </a:rPr>
              <a:t>02</a:t>
            </a:r>
            <a:endParaRPr b="0" i="0" sz="1100" u="none" cap="none" strike="noStrike">
              <a:solidFill>
                <a:srgbClr val="000000"/>
              </a:solidFill>
              <a:latin typeface="Gill Sans"/>
              <a:ea typeface="Gill Sans"/>
              <a:cs typeface="Gill Sans"/>
              <a:sym typeface="Gill Sans"/>
            </a:endParaRPr>
          </a:p>
        </p:txBody>
      </p:sp>
      <p:pic>
        <p:nvPicPr>
          <p:cNvPr id="87" name="Google Shape;87;p3"/>
          <p:cNvPicPr preferRelativeResize="0"/>
          <p:nvPr/>
        </p:nvPicPr>
        <p:blipFill rotWithShape="1">
          <a:blip r:embed="rId5">
            <a:alphaModFix/>
          </a:blip>
          <a:srcRect b="0" l="0" r="0" t="0"/>
          <a:stretch/>
        </p:blipFill>
        <p:spPr>
          <a:xfrm>
            <a:off x="1113763" y="4002588"/>
            <a:ext cx="330648" cy="313246"/>
          </a:xfrm>
          <a:prstGeom prst="rect">
            <a:avLst/>
          </a:prstGeom>
          <a:noFill/>
          <a:ln>
            <a:noFill/>
          </a:ln>
        </p:spPr>
      </p:pic>
      <p:sp>
        <p:nvSpPr>
          <p:cNvPr id="88" name="Google Shape;88;p3"/>
          <p:cNvSpPr txBox="1"/>
          <p:nvPr/>
        </p:nvSpPr>
        <p:spPr>
          <a:xfrm>
            <a:off x="1101063" y="4007290"/>
            <a:ext cx="8662035" cy="775970"/>
          </a:xfrm>
          <a:prstGeom prst="rect">
            <a:avLst/>
          </a:prstGeom>
          <a:noFill/>
          <a:ln>
            <a:noFill/>
          </a:ln>
        </p:spPr>
        <p:txBody>
          <a:bodyPr anchorCtr="0" anchor="t" bIns="0" lIns="0" spcFirstLastPara="1" rIns="0" wrap="square" tIns="12050">
            <a:spAutoFit/>
          </a:bodyPr>
          <a:lstStyle/>
          <a:p>
            <a:pPr indent="0" lvl="0" marL="481965" marR="0" rtl="0" algn="l">
              <a:lnSpc>
                <a:spcPct val="100000"/>
              </a:lnSpc>
              <a:spcBef>
                <a:spcPts val="0"/>
              </a:spcBef>
              <a:spcAft>
                <a:spcPts val="0"/>
              </a:spcAft>
              <a:buClr>
                <a:srgbClr val="000000"/>
              </a:buClr>
              <a:buSzPts val="1650"/>
              <a:buFont typeface="Arial"/>
              <a:buNone/>
            </a:pPr>
            <a:r>
              <a:rPr b="1" i="0" lang="en-US" sz="1650" u="none" cap="none" strike="noStrike">
                <a:solidFill>
                  <a:srgbClr val="FFFFFF"/>
                </a:solidFill>
                <a:latin typeface="Gill Sans"/>
                <a:ea typeface="Gill Sans"/>
                <a:cs typeface="Gill Sans"/>
                <a:sym typeface="Gill Sans"/>
              </a:rPr>
              <a:t>Interfaz Intuitiva y Diferenciada por Roles</a:t>
            </a:r>
            <a:endParaRPr b="0" i="0" sz="1650" u="none" cap="none" strike="noStrike">
              <a:solidFill>
                <a:srgbClr val="000000"/>
              </a:solidFill>
              <a:latin typeface="Gill Sans"/>
              <a:ea typeface="Gill Sans"/>
              <a:cs typeface="Gill Sans"/>
              <a:sym typeface="Gill Sans"/>
            </a:endParaRPr>
          </a:p>
          <a:p>
            <a:pPr indent="0" lvl="0" marL="12700" marR="5080" rtl="0" algn="l">
              <a:lnSpc>
                <a:spcPct val="124600"/>
              </a:lnSpc>
              <a:spcBef>
                <a:spcPts val="640"/>
              </a:spcBef>
              <a:spcAft>
                <a:spcPts val="0"/>
              </a:spcAft>
              <a:buClr>
                <a:srgbClr val="000000"/>
              </a:buClr>
              <a:buSzPts val="1100"/>
              <a:buFont typeface="Arial"/>
              <a:buNone/>
            </a:pPr>
            <a:r>
              <a:rPr b="0" i="0" lang="en-US" sz="1100" u="none" cap="none" strike="noStrike">
                <a:solidFill>
                  <a:srgbClr val="D0D5DA"/>
                </a:solidFill>
                <a:latin typeface="Trebuchet MS"/>
                <a:ea typeface="Trebuchet MS"/>
                <a:cs typeface="Trebuchet MS"/>
                <a:sym typeface="Trebuchet MS"/>
              </a:rPr>
              <a:t>Diseñar interfaces específicas para meseros, caja y administradores que permitan ejecutar tareas rápidamente con mínima capacitación.</a:t>
            </a:r>
            <a:endParaRPr b="0" i="0" sz="1100" u="none" cap="none" strike="noStrike">
              <a:solidFill>
                <a:srgbClr val="000000"/>
              </a:solidFill>
              <a:latin typeface="Trebuchet MS"/>
              <a:ea typeface="Trebuchet MS"/>
              <a:cs typeface="Trebuchet MS"/>
              <a:sym typeface="Trebuchet MS"/>
            </a:endParaRPr>
          </a:p>
        </p:txBody>
      </p:sp>
      <p:grpSp>
        <p:nvGrpSpPr>
          <p:cNvPr id="89" name="Google Shape;89;p3"/>
          <p:cNvGrpSpPr/>
          <p:nvPr/>
        </p:nvGrpSpPr>
        <p:grpSpPr>
          <a:xfrm>
            <a:off x="417665" y="5220768"/>
            <a:ext cx="11351301" cy="1218577"/>
            <a:chOff x="417652" y="5220767"/>
            <a:chExt cx="10302506" cy="1218577"/>
          </a:xfrm>
        </p:grpSpPr>
        <p:sp>
          <p:nvSpPr>
            <p:cNvPr id="90" name="Google Shape;90;p3"/>
            <p:cNvSpPr/>
            <p:nvPr/>
          </p:nvSpPr>
          <p:spPr>
            <a:xfrm>
              <a:off x="435063" y="5220767"/>
              <a:ext cx="10285095" cy="1218565"/>
            </a:xfrm>
            <a:custGeom>
              <a:rect b="b" l="l" r="r" t="t"/>
              <a:pathLst>
                <a:path extrusionOk="0" h="1218564" w="10285095">
                  <a:moveTo>
                    <a:pt x="10219871" y="1218178"/>
                  </a:moveTo>
                  <a:lnTo>
                    <a:pt x="0" y="1218179"/>
                  </a:lnTo>
                  <a:lnTo>
                    <a:pt x="0" y="0"/>
                  </a:lnTo>
                  <a:lnTo>
                    <a:pt x="10219871" y="0"/>
                  </a:lnTo>
                  <a:lnTo>
                    <a:pt x="10224398" y="445"/>
                  </a:lnTo>
                  <a:lnTo>
                    <a:pt x="10261290" y="17156"/>
                  </a:lnTo>
                  <a:lnTo>
                    <a:pt x="10282681" y="51546"/>
                  </a:lnTo>
                  <a:lnTo>
                    <a:pt x="10284911" y="65039"/>
                  </a:lnTo>
                  <a:lnTo>
                    <a:pt x="10284911" y="1153139"/>
                  </a:lnTo>
                  <a:lnTo>
                    <a:pt x="10270639" y="1191041"/>
                  </a:lnTo>
                  <a:lnTo>
                    <a:pt x="10237716" y="1214629"/>
                  </a:lnTo>
                  <a:lnTo>
                    <a:pt x="10219871" y="1218178"/>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p:nvPr/>
          </p:nvSpPr>
          <p:spPr>
            <a:xfrm>
              <a:off x="417652" y="5220779"/>
              <a:ext cx="556895" cy="1218565"/>
            </a:xfrm>
            <a:custGeom>
              <a:rect b="b" l="l" r="r" t="t"/>
              <a:pathLst>
                <a:path extrusionOk="0" h="1218564" w="556894">
                  <a:moveTo>
                    <a:pt x="34810" y="0"/>
                  </a:moveTo>
                  <a:lnTo>
                    <a:pt x="0" y="0"/>
                  </a:lnTo>
                  <a:lnTo>
                    <a:pt x="0" y="1218171"/>
                  </a:lnTo>
                  <a:lnTo>
                    <a:pt x="34810" y="1218171"/>
                  </a:lnTo>
                  <a:lnTo>
                    <a:pt x="34810" y="0"/>
                  </a:lnTo>
                  <a:close/>
                </a:path>
                <a:path extrusionOk="0" h="1218564" w="556894">
                  <a:moveTo>
                    <a:pt x="556882" y="365442"/>
                  </a:moveTo>
                  <a:lnTo>
                    <a:pt x="552183" y="327380"/>
                  </a:lnTo>
                  <a:lnTo>
                    <a:pt x="538391" y="291617"/>
                  </a:lnTo>
                  <a:lnTo>
                    <a:pt x="516318" y="260273"/>
                  </a:lnTo>
                  <a:lnTo>
                    <a:pt x="487273" y="235216"/>
                  </a:lnTo>
                  <a:lnTo>
                    <a:pt x="453021" y="217970"/>
                  </a:lnTo>
                  <a:lnTo>
                    <a:pt x="415607" y="209575"/>
                  </a:lnTo>
                  <a:lnTo>
                    <a:pt x="400265" y="208826"/>
                  </a:lnTo>
                  <a:lnTo>
                    <a:pt x="392569" y="209016"/>
                  </a:lnTo>
                  <a:lnTo>
                    <a:pt x="354799" y="215569"/>
                  </a:lnTo>
                  <a:lnTo>
                    <a:pt x="319747" y="231101"/>
                  </a:lnTo>
                  <a:lnTo>
                    <a:pt x="289509" y="254698"/>
                  </a:lnTo>
                  <a:lnTo>
                    <a:pt x="265912" y="284937"/>
                  </a:lnTo>
                  <a:lnTo>
                    <a:pt x="250380" y="319976"/>
                  </a:lnTo>
                  <a:lnTo>
                    <a:pt x="243827" y="357759"/>
                  </a:lnTo>
                  <a:lnTo>
                    <a:pt x="243636" y="365442"/>
                  </a:lnTo>
                  <a:lnTo>
                    <a:pt x="243827" y="373138"/>
                  </a:lnTo>
                  <a:lnTo>
                    <a:pt x="250380" y="410908"/>
                  </a:lnTo>
                  <a:lnTo>
                    <a:pt x="265912" y="445960"/>
                  </a:lnTo>
                  <a:lnTo>
                    <a:pt x="289509" y="476199"/>
                  </a:lnTo>
                  <a:lnTo>
                    <a:pt x="319747" y="499795"/>
                  </a:lnTo>
                  <a:lnTo>
                    <a:pt x="354799" y="515327"/>
                  </a:lnTo>
                  <a:lnTo>
                    <a:pt x="392569" y="521881"/>
                  </a:lnTo>
                  <a:lnTo>
                    <a:pt x="400265" y="522071"/>
                  </a:lnTo>
                  <a:lnTo>
                    <a:pt x="407962" y="521881"/>
                  </a:lnTo>
                  <a:lnTo>
                    <a:pt x="445731" y="515327"/>
                  </a:lnTo>
                  <a:lnTo>
                    <a:pt x="480771" y="499795"/>
                  </a:lnTo>
                  <a:lnTo>
                    <a:pt x="511009" y="476199"/>
                  </a:lnTo>
                  <a:lnTo>
                    <a:pt x="534606" y="445960"/>
                  </a:lnTo>
                  <a:lnTo>
                    <a:pt x="550138" y="410908"/>
                  </a:lnTo>
                  <a:lnTo>
                    <a:pt x="556691" y="373138"/>
                  </a:lnTo>
                  <a:lnTo>
                    <a:pt x="556882" y="365442"/>
                  </a:lnTo>
                  <a:close/>
                </a:path>
              </a:pathLst>
            </a:custGeom>
            <a:solidFill>
              <a:srgbClr val="F5AC5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3"/>
          <p:cNvSpPr txBox="1"/>
          <p:nvPr/>
        </p:nvSpPr>
        <p:spPr>
          <a:xfrm>
            <a:off x="708282" y="5477806"/>
            <a:ext cx="219710" cy="1930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000000"/>
              </a:buClr>
              <a:buSzPts val="1100"/>
              <a:buFont typeface="Arial"/>
              <a:buNone/>
            </a:pPr>
            <a:r>
              <a:rPr b="1" i="0" lang="en-US" sz="1100" u="none" cap="none" strike="noStrike">
                <a:solidFill>
                  <a:srgbClr val="FFFFFF"/>
                </a:solidFill>
                <a:latin typeface="Gill Sans"/>
                <a:ea typeface="Gill Sans"/>
                <a:cs typeface="Gill Sans"/>
                <a:sym typeface="Gill Sans"/>
              </a:rPr>
              <a:t>03</a:t>
            </a:r>
            <a:endParaRPr b="0" i="0" sz="1100" u="none" cap="none" strike="noStrike">
              <a:solidFill>
                <a:srgbClr val="000000"/>
              </a:solidFill>
              <a:latin typeface="Gill Sans"/>
              <a:ea typeface="Gill Sans"/>
              <a:cs typeface="Gill Sans"/>
              <a:sym typeface="Gill Sans"/>
            </a:endParaRPr>
          </a:p>
        </p:txBody>
      </p:sp>
      <p:pic>
        <p:nvPicPr>
          <p:cNvPr id="93" name="Google Shape;93;p3"/>
          <p:cNvPicPr preferRelativeResize="0"/>
          <p:nvPr/>
        </p:nvPicPr>
        <p:blipFill rotWithShape="1">
          <a:blip r:embed="rId6">
            <a:alphaModFix/>
          </a:blip>
          <a:srcRect b="0" l="0" r="0" t="0"/>
          <a:stretch/>
        </p:blipFill>
        <p:spPr>
          <a:xfrm>
            <a:off x="1113763" y="5429597"/>
            <a:ext cx="261038" cy="313246"/>
          </a:xfrm>
          <a:prstGeom prst="rect">
            <a:avLst/>
          </a:prstGeom>
          <a:noFill/>
          <a:ln>
            <a:noFill/>
          </a:ln>
        </p:spPr>
      </p:pic>
      <p:sp>
        <p:nvSpPr>
          <p:cNvPr id="94" name="Google Shape;94;p3"/>
          <p:cNvSpPr txBox="1"/>
          <p:nvPr/>
        </p:nvSpPr>
        <p:spPr>
          <a:xfrm>
            <a:off x="1101063" y="5434300"/>
            <a:ext cx="9168130" cy="775970"/>
          </a:xfrm>
          <a:prstGeom prst="rect">
            <a:avLst/>
          </a:prstGeom>
          <a:noFill/>
          <a:ln>
            <a:noFill/>
          </a:ln>
        </p:spPr>
        <p:txBody>
          <a:bodyPr anchorCtr="0" anchor="t" bIns="0" lIns="0" spcFirstLastPara="1" rIns="0" wrap="square" tIns="12050">
            <a:spAutoFit/>
          </a:bodyPr>
          <a:lstStyle/>
          <a:p>
            <a:pPr indent="0" lvl="0" marL="412750" marR="0" rtl="0" algn="l">
              <a:lnSpc>
                <a:spcPct val="100000"/>
              </a:lnSpc>
              <a:spcBef>
                <a:spcPts val="0"/>
              </a:spcBef>
              <a:spcAft>
                <a:spcPts val="0"/>
              </a:spcAft>
              <a:buClr>
                <a:srgbClr val="000000"/>
              </a:buClr>
              <a:buSzPts val="1650"/>
              <a:buFont typeface="Arial"/>
              <a:buNone/>
            </a:pPr>
            <a:r>
              <a:rPr b="1" i="0" lang="en-US" sz="1650" u="none" cap="none" strike="noStrike">
                <a:solidFill>
                  <a:srgbClr val="FFFFFF"/>
                </a:solidFill>
                <a:latin typeface="Gill Sans"/>
                <a:ea typeface="Gill Sans"/>
                <a:cs typeface="Gill Sans"/>
                <a:sym typeface="Gill Sans"/>
              </a:rPr>
              <a:t>Sistema Modular y Seguro</a:t>
            </a:r>
            <a:endParaRPr b="0" i="0" sz="1650" u="none" cap="none" strike="noStrike">
              <a:solidFill>
                <a:srgbClr val="000000"/>
              </a:solidFill>
              <a:latin typeface="Gill Sans"/>
              <a:ea typeface="Gill Sans"/>
              <a:cs typeface="Gill Sans"/>
              <a:sym typeface="Gill Sans"/>
            </a:endParaRPr>
          </a:p>
          <a:p>
            <a:pPr indent="0" lvl="0" marL="12700" marR="5080" rtl="0" algn="l">
              <a:lnSpc>
                <a:spcPct val="124600"/>
              </a:lnSpc>
              <a:spcBef>
                <a:spcPts val="640"/>
              </a:spcBef>
              <a:spcAft>
                <a:spcPts val="0"/>
              </a:spcAft>
              <a:buClr>
                <a:srgbClr val="000000"/>
              </a:buClr>
              <a:buSzPts val="1100"/>
              <a:buFont typeface="Arial"/>
              <a:buNone/>
            </a:pPr>
            <a:r>
              <a:rPr b="0" i="0" lang="en-US" sz="1100" u="none" cap="none" strike="noStrike">
                <a:solidFill>
                  <a:srgbClr val="D0D5DA"/>
                </a:solidFill>
                <a:latin typeface="Trebuchet MS"/>
                <a:ea typeface="Trebuchet MS"/>
                <a:cs typeface="Trebuchet MS"/>
                <a:sym typeface="Trebuchet MS"/>
              </a:rPr>
              <a:t>Implementar un sistema modular que permita agregar nuevas funcionalidades, gestione el inventario y genere reportes confiables para la toma de decisiones.</a:t>
            </a:r>
            <a:endParaRPr b="0" i="0" sz="1100" u="none" cap="none" strike="noStrike">
              <a:solidFill>
                <a:srgbClr val="000000"/>
              </a:solidFill>
              <a:latin typeface="Trebuchet MS"/>
              <a:ea typeface="Trebuchet MS"/>
              <a:cs typeface="Trebuchet MS"/>
              <a:sym typeface="Trebuchet MS"/>
            </a:endParaRPr>
          </a:p>
        </p:txBody>
      </p:sp>
      <p:sp>
        <p:nvSpPr>
          <p:cNvPr id="95" name="Google Shape;95;p3"/>
          <p:cNvSpPr/>
          <p:nvPr/>
        </p:nvSpPr>
        <p:spPr>
          <a:xfrm>
            <a:off x="4916051" y="951878"/>
            <a:ext cx="1856232" cy="153067"/>
          </a:xfrm>
          <a:custGeom>
            <a:rect b="b" l="l" r="r" t="t"/>
            <a:pathLst>
              <a:path extrusionOk="0" h="38100" w="914400">
                <a:moveTo>
                  <a:pt x="914399" y="38099"/>
                </a:moveTo>
                <a:lnTo>
                  <a:pt x="0" y="38099"/>
                </a:lnTo>
                <a:lnTo>
                  <a:pt x="0" y="0"/>
                </a:lnTo>
                <a:lnTo>
                  <a:pt x="914399" y="0"/>
                </a:lnTo>
                <a:lnTo>
                  <a:pt x="914399" y="38099"/>
                </a:lnTo>
                <a:close/>
              </a:path>
            </a:pathLst>
          </a:custGeom>
          <a:solidFill>
            <a:srgbClr val="FACC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4"/>
          <p:cNvSpPr/>
          <p:nvPr/>
        </p:nvSpPr>
        <p:spPr>
          <a:xfrm>
            <a:off x="5638799" y="1371599"/>
            <a:ext cx="914400" cy="38100"/>
          </a:xfrm>
          <a:custGeom>
            <a:rect b="b" l="l" r="r" t="t"/>
            <a:pathLst>
              <a:path extrusionOk="0" h="38100" w="914400">
                <a:moveTo>
                  <a:pt x="914399" y="38099"/>
                </a:moveTo>
                <a:lnTo>
                  <a:pt x="0" y="38099"/>
                </a:lnTo>
                <a:lnTo>
                  <a:pt x="0" y="0"/>
                </a:lnTo>
                <a:lnTo>
                  <a:pt x="914399" y="0"/>
                </a:lnTo>
                <a:lnTo>
                  <a:pt x="914399" y="38099"/>
                </a:lnTo>
                <a:close/>
              </a:path>
            </a:pathLst>
          </a:custGeom>
          <a:solidFill>
            <a:srgbClr val="FACC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
          <p:cNvSpPr txBox="1"/>
          <p:nvPr>
            <p:ph type="title"/>
          </p:nvPr>
        </p:nvSpPr>
        <p:spPr>
          <a:xfrm>
            <a:off x="1262464" y="439000"/>
            <a:ext cx="9543300" cy="928800"/>
          </a:xfrm>
          <a:prstGeom prst="rect">
            <a:avLst/>
          </a:prstGeom>
          <a:noFill/>
          <a:ln>
            <a:noFill/>
          </a:ln>
        </p:spPr>
        <p:txBody>
          <a:bodyPr anchorCtr="0" anchor="ctr" bIns="0" lIns="0" spcFirstLastPara="1" rIns="0" wrap="square" tIns="50800">
            <a:noAutofit/>
          </a:bodyPr>
          <a:lstStyle/>
          <a:p>
            <a:pPr indent="-3926204" lvl="0" marL="3938270" marR="5080" rtl="0" algn="ctr">
              <a:lnSpc>
                <a:spcPct val="111111"/>
              </a:lnSpc>
              <a:spcBef>
                <a:spcPts val="0"/>
              </a:spcBef>
              <a:spcAft>
                <a:spcPts val="0"/>
              </a:spcAft>
              <a:buSzPts val="1400"/>
              <a:buNone/>
            </a:pPr>
            <a:r>
              <a:rPr lang="en-US" sz="2700"/>
              <a:t>Objetivo 01: Automatización y Agilización	del Servicio</a:t>
            </a:r>
            <a:endParaRPr sz="2700"/>
          </a:p>
        </p:txBody>
      </p:sp>
      <p:grpSp>
        <p:nvGrpSpPr>
          <p:cNvPr id="102" name="Google Shape;102;p4"/>
          <p:cNvGrpSpPr/>
          <p:nvPr/>
        </p:nvGrpSpPr>
        <p:grpSpPr>
          <a:xfrm>
            <a:off x="457200" y="1752600"/>
            <a:ext cx="3486149" cy="3829049"/>
            <a:chOff x="457200" y="1752600"/>
            <a:chExt cx="3486149" cy="3829049"/>
          </a:xfrm>
        </p:grpSpPr>
        <p:pic>
          <p:nvPicPr>
            <p:cNvPr id="103" name="Google Shape;103;p4"/>
            <p:cNvPicPr preferRelativeResize="0"/>
            <p:nvPr/>
          </p:nvPicPr>
          <p:blipFill rotWithShape="1">
            <a:blip r:embed="rId3">
              <a:alphaModFix/>
            </a:blip>
            <a:srcRect b="0" l="0" r="0" t="0"/>
            <a:stretch/>
          </p:blipFill>
          <p:spPr>
            <a:xfrm>
              <a:off x="457200" y="1752600"/>
              <a:ext cx="228599" cy="228599"/>
            </a:xfrm>
            <a:prstGeom prst="rect">
              <a:avLst/>
            </a:prstGeom>
            <a:noFill/>
            <a:ln>
              <a:noFill/>
            </a:ln>
          </p:spPr>
        </p:pic>
        <p:pic>
          <p:nvPicPr>
            <p:cNvPr id="104" name="Google Shape;104;p4"/>
            <p:cNvPicPr preferRelativeResize="0"/>
            <p:nvPr/>
          </p:nvPicPr>
          <p:blipFill rotWithShape="1">
            <a:blip r:embed="rId4">
              <a:alphaModFix/>
            </a:blip>
            <a:srcRect b="0" l="0" r="0" t="0"/>
            <a:stretch/>
          </p:blipFill>
          <p:spPr>
            <a:xfrm>
              <a:off x="457200" y="2743200"/>
              <a:ext cx="171449" cy="228599"/>
            </a:xfrm>
            <a:prstGeom prst="rect">
              <a:avLst/>
            </a:prstGeom>
            <a:noFill/>
            <a:ln>
              <a:noFill/>
            </a:ln>
          </p:spPr>
        </p:pic>
        <p:sp>
          <p:nvSpPr>
            <p:cNvPr id="105" name="Google Shape;105;p4"/>
            <p:cNvSpPr/>
            <p:nvPr/>
          </p:nvSpPr>
          <p:spPr>
            <a:xfrm>
              <a:off x="1123949" y="3943349"/>
              <a:ext cx="2819400" cy="1638300"/>
            </a:xfrm>
            <a:custGeom>
              <a:rect b="b" l="l" r="r" t="t"/>
              <a:pathLst>
                <a:path extrusionOk="0" h="1638300" w="2819400">
                  <a:moveTo>
                    <a:pt x="2748202" y="1638299"/>
                  </a:moveTo>
                  <a:lnTo>
                    <a:pt x="71196" y="1638299"/>
                  </a:lnTo>
                  <a:lnTo>
                    <a:pt x="66241" y="1637810"/>
                  </a:lnTo>
                  <a:lnTo>
                    <a:pt x="29705" y="1622677"/>
                  </a:lnTo>
                  <a:lnTo>
                    <a:pt x="3885" y="1586636"/>
                  </a:lnTo>
                  <a:lnTo>
                    <a:pt x="0" y="1567103"/>
                  </a:lnTo>
                  <a:lnTo>
                    <a:pt x="0" y="1562099"/>
                  </a:lnTo>
                  <a:lnTo>
                    <a:pt x="0" y="71196"/>
                  </a:lnTo>
                  <a:lnTo>
                    <a:pt x="15621" y="29705"/>
                  </a:lnTo>
                  <a:lnTo>
                    <a:pt x="51661" y="3885"/>
                  </a:lnTo>
                  <a:lnTo>
                    <a:pt x="71196" y="0"/>
                  </a:lnTo>
                  <a:lnTo>
                    <a:pt x="2748202" y="0"/>
                  </a:lnTo>
                  <a:lnTo>
                    <a:pt x="2789694" y="15621"/>
                  </a:lnTo>
                  <a:lnTo>
                    <a:pt x="2815513" y="51661"/>
                  </a:lnTo>
                  <a:lnTo>
                    <a:pt x="2819399" y="71196"/>
                  </a:lnTo>
                  <a:lnTo>
                    <a:pt x="2819399" y="1567103"/>
                  </a:lnTo>
                  <a:lnTo>
                    <a:pt x="2803777" y="1608593"/>
                  </a:lnTo>
                  <a:lnTo>
                    <a:pt x="2767737" y="1634413"/>
                  </a:lnTo>
                  <a:lnTo>
                    <a:pt x="2753158" y="1637810"/>
                  </a:lnTo>
                  <a:lnTo>
                    <a:pt x="2748202" y="1638299"/>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6" name="Google Shape;106;p4"/>
            <p:cNvPicPr preferRelativeResize="0"/>
            <p:nvPr/>
          </p:nvPicPr>
          <p:blipFill rotWithShape="1">
            <a:blip r:embed="rId5">
              <a:alphaModFix/>
            </a:blip>
            <a:srcRect b="0" l="0" r="0" t="0"/>
            <a:stretch/>
          </p:blipFill>
          <p:spPr>
            <a:xfrm>
              <a:off x="2428875" y="4133849"/>
              <a:ext cx="219074" cy="342899"/>
            </a:xfrm>
            <a:prstGeom prst="rect">
              <a:avLst/>
            </a:prstGeom>
            <a:noFill/>
            <a:ln>
              <a:noFill/>
            </a:ln>
          </p:spPr>
        </p:pic>
      </p:grpSp>
      <p:sp>
        <p:nvSpPr>
          <p:cNvPr id="107" name="Google Shape;107;p4"/>
          <p:cNvSpPr txBox="1"/>
          <p:nvPr>
            <p:ph idx="1" type="body"/>
          </p:nvPr>
        </p:nvSpPr>
        <p:spPr>
          <a:xfrm>
            <a:off x="730249" y="1701800"/>
            <a:ext cx="9732010" cy="1659889"/>
          </a:xfrm>
          <a:prstGeom prst="rect">
            <a:avLst/>
          </a:prstGeom>
          <a:noFill/>
          <a:ln>
            <a:noFill/>
          </a:ln>
        </p:spPr>
        <p:txBody>
          <a:bodyPr anchorCtr="0" anchor="t" bIns="0" lIns="0" spcFirstLastPara="1" rIns="0" wrap="square" tIns="12700">
            <a:spAutoFit/>
          </a:bodyPr>
          <a:lstStyle/>
          <a:p>
            <a:pPr indent="0" lvl="0" marL="69215" rtl="0" algn="l">
              <a:lnSpc>
                <a:spcPct val="100000"/>
              </a:lnSpc>
              <a:spcBef>
                <a:spcPts val="0"/>
              </a:spcBef>
              <a:spcAft>
                <a:spcPts val="0"/>
              </a:spcAft>
              <a:buSzPts val="1400"/>
              <a:buNone/>
            </a:pPr>
            <a:r>
              <a:rPr lang="en-US"/>
              <a:t>Problema a resolver</a:t>
            </a:r>
            <a:endParaRPr/>
          </a:p>
          <a:p>
            <a:pPr indent="0" lvl="0" marL="31115" rtl="0" algn="l">
              <a:lnSpc>
                <a:spcPct val="100000"/>
              </a:lnSpc>
              <a:spcBef>
                <a:spcPts val="1290"/>
              </a:spcBef>
              <a:spcAft>
                <a:spcPts val="0"/>
              </a:spcAft>
              <a:buSzPts val="1400"/>
              <a:buNone/>
            </a:pPr>
            <a:r>
              <a:rPr b="0" lang="en-US" sz="1350">
                <a:latin typeface="Trebuchet MS"/>
                <a:ea typeface="Trebuchet MS"/>
                <a:cs typeface="Trebuchet MS"/>
                <a:sym typeface="Trebuchet MS"/>
              </a:rPr>
              <a:t>Errores humanos y lentitud en la toma de pedidos, cálculo de precios e impuestos, y actualización de inventario.</a:t>
            </a:r>
            <a:endParaRPr sz="1350">
              <a:latin typeface="Trebuchet MS"/>
              <a:ea typeface="Trebuchet MS"/>
              <a:cs typeface="Trebuchet MS"/>
              <a:sym typeface="Trebuchet MS"/>
            </a:endParaRPr>
          </a:p>
          <a:p>
            <a:pPr indent="0" lvl="0" marL="0" rtl="0" algn="l">
              <a:lnSpc>
                <a:spcPct val="100000"/>
              </a:lnSpc>
              <a:spcBef>
                <a:spcPts val="1160"/>
              </a:spcBef>
              <a:spcAft>
                <a:spcPts val="0"/>
              </a:spcAft>
              <a:buSzPts val="1400"/>
              <a:buNone/>
            </a:pPr>
            <a:r>
              <a:t/>
            </a:r>
            <a:endParaRPr sz="1350">
              <a:latin typeface="Trebuchet MS"/>
              <a:ea typeface="Trebuchet MS"/>
              <a:cs typeface="Trebuchet MS"/>
              <a:sym typeface="Trebuchet MS"/>
            </a:endParaRPr>
          </a:p>
          <a:p>
            <a:pPr indent="0" lvl="0" marL="12700" rtl="0" algn="l">
              <a:lnSpc>
                <a:spcPct val="100000"/>
              </a:lnSpc>
              <a:spcBef>
                <a:spcPts val="0"/>
              </a:spcBef>
              <a:spcAft>
                <a:spcPts val="0"/>
              </a:spcAft>
              <a:buSzPts val="1400"/>
              <a:buNone/>
            </a:pPr>
            <a:r>
              <a:rPr lang="en-US"/>
              <a:t>Solución propuesta</a:t>
            </a:r>
            <a:endParaRPr/>
          </a:p>
          <a:p>
            <a:pPr indent="0" lvl="0" marL="31115" rtl="0" algn="l">
              <a:lnSpc>
                <a:spcPct val="100000"/>
              </a:lnSpc>
              <a:spcBef>
                <a:spcPts val="1290"/>
              </a:spcBef>
              <a:spcAft>
                <a:spcPts val="0"/>
              </a:spcAft>
              <a:buSzPts val="1400"/>
              <a:buNone/>
            </a:pPr>
            <a:r>
              <a:rPr b="0" lang="en-US" sz="1350">
                <a:latin typeface="Trebuchet MS"/>
                <a:ea typeface="Trebuchet MS"/>
                <a:cs typeface="Trebuchet MS"/>
                <a:sym typeface="Trebuchet MS"/>
              </a:rPr>
              <a:t>Automatizar estos procesos para reducir errores y agilizar el servicio.</a:t>
            </a:r>
            <a:endParaRPr sz="1350">
              <a:latin typeface="Trebuchet MS"/>
              <a:ea typeface="Trebuchet MS"/>
              <a:cs typeface="Trebuchet MS"/>
              <a:sym typeface="Trebuchet MS"/>
            </a:endParaRPr>
          </a:p>
        </p:txBody>
      </p:sp>
      <p:sp>
        <p:nvSpPr>
          <p:cNvPr id="108" name="Google Shape;108;p4"/>
          <p:cNvSpPr txBox="1"/>
          <p:nvPr/>
        </p:nvSpPr>
        <p:spPr>
          <a:xfrm>
            <a:off x="4265066" y="6058973"/>
            <a:ext cx="3662045" cy="23749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rgbClr val="000000"/>
              </a:buClr>
              <a:buSzPts val="1400"/>
              <a:buFont typeface="Arial"/>
              <a:buNone/>
            </a:pPr>
            <a:r>
              <a:rPr b="0" i="1" lang="en-US" sz="1400" u="none" cap="none" strike="noStrike">
                <a:solidFill>
                  <a:srgbClr val="FFFFFF"/>
                </a:solidFill>
                <a:latin typeface="Trebuchet MS"/>
                <a:ea typeface="Trebuchet MS"/>
                <a:cs typeface="Trebuchet MS"/>
                <a:sym typeface="Trebuchet MS"/>
              </a:rPr>
              <a:t>"Cada pedido llega perfecto, sin demoras"</a:t>
            </a:r>
            <a:endParaRPr b="0" i="0" sz="1400" u="none" cap="none" strike="noStrike">
              <a:solidFill>
                <a:srgbClr val="000000"/>
              </a:solidFill>
              <a:latin typeface="Trebuchet MS"/>
              <a:ea typeface="Trebuchet MS"/>
              <a:cs typeface="Trebuchet MS"/>
              <a:sym typeface="Trebuchet MS"/>
            </a:endParaRPr>
          </a:p>
        </p:txBody>
      </p:sp>
      <p:sp>
        <p:nvSpPr>
          <p:cNvPr id="109" name="Google Shape;109;p4"/>
          <p:cNvSpPr txBox="1"/>
          <p:nvPr/>
        </p:nvSpPr>
        <p:spPr>
          <a:xfrm>
            <a:off x="1385986" y="4587875"/>
            <a:ext cx="2295525" cy="77978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Gill Sans"/>
                <a:ea typeface="Gill Sans"/>
                <a:cs typeface="Gill Sans"/>
                <a:sym typeface="Gill Sans"/>
              </a:rPr>
              <a:t>Toma de Pedidos</a:t>
            </a:r>
            <a:endParaRPr b="0" i="0" sz="1500" u="none" cap="none" strike="noStrike">
              <a:solidFill>
                <a:srgbClr val="000000"/>
              </a:solidFill>
              <a:latin typeface="Gill Sans"/>
              <a:ea typeface="Gill Sans"/>
              <a:cs typeface="Gill Sans"/>
              <a:sym typeface="Gill Sans"/>
            </a:endParaRPr>
          </a:p>
          <a:p>
            <a:pPr indent="0" lvl="0" marL="12700" marR="5080" rtl="0" algn="ctr">
              <a:lnSpc>
                <a:spcPct val="125000"/>
              </a:lnSpc>
              <a:spcBef>
                <a:spcPts val="540"/>
              </a:spcBef>
              <a:spcAft>
                <a:spcPts val="0"/>
              </a:spcAft>
              <a:buClr>
                <a:srgbClr val="000000"/>
              </a:buClr>
              <a:buSzPts val="1200"/>
              <a:buFont typeface="Arial"/>
              <a:buNone/>
            </a:pPr>
            <a:r>
              <a:rPr b="0" i="0" lang="en-US" sz="1200" u="none" cap="none" strike="noStrike">
                <a:solidFill>
                  <a:srgbClr val="D0D5DA"/>
                </a:solidFill>
                <a:latin typeface="Trebuchet MS"/>
                <a:ea typeface="Trebuchet MS"/>
                <a:cs typeface="Trebuchet MS"/>
                <a:sym typeface="Trebuchet MS"/>
              </a:rPr>
              <a:t>Digitalización del pedido para eliminar errores humanos</a:t>
            </a:r>
            <a:endParaRPr b="0" i="0" sz="1200" u="none" cap="none" strike="noStrike">
              <a:solidFill>
                <a:srgbClr val="000000"/>
              </a:solidFill>
              <a:latin typeface="Trebuchet MS"/>
              <a:ea typeface="Trebuchet MS"/>
              <a:cs typeface="Trebuchet MS"/>
              <a:sym typeface="Trebuchet MS"/>
            </a:endParaRPr>
          </a:p>
        </p:txBody>
      </p:sp>
      <p:grpSp>
        <p:nvGrpSpPr>
          <p:cNvPr id="110" name="Google Shape;110;p4"/>
          <p:cNvGrpSpPr/>
          <p:nvPr/>
        </p:nvGrpSpPr>
        <p:grpSpPr>
          <a:xfrm>
            <a:off x="4086212" y="3829049"/>
            <a:ext cx="3419487" cy="1866900"/>
            <a:chOff x="4086212" y="3829049"/>
            <a:chExt cx="3419487" cy="1866900"/>
          </a:xfrm>
        </p:grpSpPr>
        <p:sp>
          <p:nvSpPr>
            <p:cNvPr id="111" name="Google Shape;111;p4"/>
            <p:cNvSpPr/>
            <p:nvPr/>
          </p:nvSpPr>
          <p:spPr>
            <a:xfrm>
              <a:off x="4086212" y="4714874"/>
              <a:ext cx="504825" cy="95250"/>
            </a:xfrm>
            <a:custGeom>
              <a:rect b="b" l="l" r="r" t="t"/>
              <a:pathLst>
                <a:path extrusionOk="0" h="95250" w="504825">
                  <a:moveTo>
                    <a:pt x="504825" y="47625"/>
                  </a:moveTo>
                  <a:lnTo>
                    <a:pt x="428625" y="0"/>
                  </a:lnTo>
                  <a:lnTo>
                    <a:pt x="428625" y="38100"/>
                  </a:lnTo>
                  <a:lnTo>
                    <a:pt x="0" y="38100"/>
                  </a:lnTo>
                  <a:lnTo>
                    <a:pt x="0" y="57150"/>
                  </a:lnTo>
                  <a:lnTo>
                    <a:pt x="428625" y="57150"/>
                  </a:lnTo>
                  <a:lnTo>
                    <a:pt x="428625" y="95250"/>
                  </a:lnTo>
                  <a:lnTo>
                    <a:pt x="504825" y="47625"/>
                  </a:lnTo>
                  <a:close/>
                </a:path>
              </a:pathLst>
            </a:custGeom>
            <a:solidFill>
              <a:srgbClr val="FFFFFF">
                <a:alpha val="4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
            <p:cNvSpPr/>
            <p:nvPr/>
          </p:nvSpPr>
          <p:spPr>
            <a:xfrm>
              <a:off x="4686299" y="3829049"/>
              <a:ext cx="2819400" cy="1866900"/>
            </a:xfrm>
            <a:custGeom>
              <a:rect b="b" l="l" r="r" t="t"/>
              <a:pathLst>
                <a:path extrusionOk="0" h="1866900" w="2819400">
                  <a:moveTo>
                    <a:pt x="2748203" y="1866899"/>
                  </a:moveTo>
                  <a:lnTo>
                    <a:pt x="71196" y="1866899"/>
                  </a:lnTo>
                  <a:lnTo>
                    <a:pt x="66241" y="1866411"/>
                  </a:lnTo>
                  <a:lnTo>
                    <a:pt x="29705" y="1851277"/>
                  </a:lnTo>
                  <a:lnTo>
                    <a:pt x="3885" y="1815237"/>
                  </a:lnTo>
                  <a:lnTo>
                    <a:pt x="0" y="1795703"/>
                  </a:lnTo>
                  <a:lnTo>
                    <a:pt x="0" y="1790699"/>
                  </a:lnTo>
                  <a:lnTo>
                    <a:pt x="0" y="71196"/>
                  </a:lnTo>
                  <a:lnTo>
                    <a:pt x="15621" y="29705"/>
                  </a:lnTo>
                  <a:lnTo>
                    <a:pt x="51661" y="3885"/>
                  </a:lnTo>
                  <a:lnTo>
                    <a:pt x="71196" y="0"/>
                  </a:lnTo>
                  <a:lnTo>
                    <a:pt x="2748203" y="0"/>
                  </a:lnTo>
                  <a:lnTo>
                    <a:pt x="2789694" y="15621"/>
                  </a:lnTo>
                  <a:lnTo>
                    <a:pt x="2815513" y="51661"/>
                  </a:lnTo>
                  <a:lnTo>
                    <a:pt x="2819399" y="71196"/>
                  </a:lnTo>
                  <a:lnTo>
                    <a:pt x="2819399" y="1795703"/>
                  </a:lnTo>
                  <a:lnTo>
                    <a:pt x="2803777" y="1837193"/>
                  </a:lnTo>
                  <a:lnTo>
                    <a:pt x="2767737" y="1863014"/>
                  </a:lnTo>
                  <a:lnTo>
                    <a:pt x="2753158" y="1866411"/>
                  </a:lnTo>
                  <a:lnTo>
                    <a:pt x="2748203" y="1866899"/>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3" name="Google Shape;113;p4"/>
            <p:cNvPicPr preferRelativeResize="0"/>
            <p:nvPr/>
          </p:nvPicPr>
          <p:blipFill rotWithShape="1">
            <a:blip r:embed="rId6">
              <a:alphaModFix/>
            </a:blip>
            <a:srcRect b="0" l="0" r="0" t="0"/>
            <a:stretch/>
          </p:blipFill>
          <p:spPr>
            <a:xfrm>
              <a:off x="5991224" y="4019549"/>
              <a:ext cx="219074" cy="342899"/>
            </a:xfrm>
            <a:prstGeom prst="rect">
              <a:avLst/>
            </a:prstGeom>
            <a:noFill/>
            <a:ln>
              <a:noFill/>
            </a:ln>
          </p:spPr>
        </p:pic>
      </p:grpSp>
      <p:sp>
        <p:nvSpPr>
          <p:cNvPr id="114" name="Google Shape;114;p4"/>
          <p:cNvSpPr txBox="1"/>
          <p:nvPr/>
        </p:nvSpPr>
        <p:spPr>
          <a:xfrm>
            <a:off x="4931369" y="4473575"/>
            <a:ext cx="2329180" cy="100838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FFFFFF"/>
                </a:solidFill>
                <a:latin typeface="Gill Sans"/>
                <a:ea typeface="Gill Sans"/>
                <a:cs typeface="Gill Sans"/>
                <a:sym typeface="Gill Sans"/>
              </a:rPr>
              <a:t>Cálculos Automáticos</a:t>
            </a:r>
            <a:endParaRPr b="0" i="0" sz="1500" u="none" cap="none" strike="noStrike">
              <a:solidFill>
                <a:srgbClr val="000000"/>
              </a:solidFill>
              <a:latin typeface="Gill Sans"/>
              <a:ea typeface="Gill Sans"/>
              <a:cs typeface="Gill Sans"/>
              <a:sym typeface="Gill Sans"/>
            </a:endParaRPr>
          </a:p>
          <a:p>
            <a:pPr indent="0" lvl="0" marL="300990" marR="293370" rtl="0" algn="ctr">
              <a:lnSpc>
                <a:spcPct val="125000"/>
              </a:lnSpc>
              <a:spcBef>
                <a:spcPts val="540"/>
              </a:spcBef>
              <a:spcAft>
                <a:spcPts val="0"/>
              </a:spcAft>
              <a:buClr>
                <a:srgbClr val="000000"/>
              </a:buClr>
              <a:buSzPts val="1200"/>
              <a:buFont typeface="Arial"/>
              <a:buNone/>
            </a:pPr>
            <a:r>
              <a:rPr b="0" i="0" lang="en-US" sz="1200" u="none" cap="none" strike="noStrike">
                <a:solidFill>
                  <a:srgbClr val="D0D5DA"/>
                </a:solidFill>
                <a:latin typeface="Trebuchet MS"/>
                <a:ea typeface="Trebuchet MS"/>
                <a:cs typeface="Trebuchet MS"/>
                <a:sym typeface="Trebuchet MS"/>
              </a:rPr>
              <a:t>Precios, impuestos y descuentos calculados instantáneamente</a:t>
            </a:r>
            <a:endParaRPr b="0" i="0" sz="1200" u="none" cap="none" strike="noStrike">
              <a:solidFill>
                <a:srgbClr val="000000"/>
              </a:solidFill>
              <a:latin typeface="Trebuchet MS"/>
              <a:ea typeface="Trebuchet MS"/>
              <a:cs typeface="Trebuchet MS"/>
              <a:sym typeface="Trebuchet MS"/>
            </a:endParaRPr>
          </a:p>
        </p:txBody>
      </p:sp>
      <p:grpSp>
        <p:nvGrpSpPr>
          <p:cNvPr id="115" name="Google Shape;115;p4"/>
          <p:cNvGrpSpPr/>
          <p:nvPr/>
        </p:nvGrpSpPr>
        <p:grpSpPr>
          <a:xfrm>
            <a:off x="7648562" y="3695699"/>
            <a:ext cx="3419486" cy="2133600"/>
            <a:chOff x="7648562" y="3695699"/>
            <a:chExt cx="3419486" cy="2133600"/>
          </a:xfrm>
        </p:grpSpPr>
        <p:sp>
          <p:nvSpPr>
            <p:cNvPr id="116" name="Google Shape;116;p4"/>
            <p:cNvSpPr/>
            <p:nvPr/>
          </p:nvSpPr>
          <p:spPr>
            <a:xfrm>
              <a:off x="7648562" y="4714874"/>
              <a:ext cx="504825" cy="95250"/>
            </a:xfrm>
            <a:custGeom>
              <a:rect b="b" l="l" r="r" t="t"/>
              <a:pathLst>
                <a:path extrusionOk="0" h="95250" w="504825">
                  <a:moveTo>
                    <a:pt x="504825" y="47625"/>
                  </a:moveTo>
                  <a:lnTo>
                    <a:pt x="428625" y="0"/>
                  </a:lnTo>
                  <a:lnTo>
                    <a:pt x="428625" y="38100"/>
                  </a:lnTo>
                  <a:lnTo>
                    <a:pt x="0" y="38100"/>
                  </a:lnTo>
                  <a:lnTo>
                    <a:pt x="0" y="57150"/>
                  </a:lnTo>
                  <a:lnTo>
                    <a:pt x="428625" y="57150"/>
                  </a:lnTo>
                  <a:lnTo>
                    <a:pt x="428625" y="95250"/>
                  </a:lnTo>
                  <a:lnTo>
                    <a:pt x="504825" y="47625"/>
                  </a:lnTo>
                  <a:close/>
                </a:path>
              </a:pathLst>
            </a:custGeom>
            <a:solidFill>
              <a:srgbClr val="FFFFFF">
                <a:alpha val="4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
            <p:cNvSpPr/>
            <p:nvPr/>
          </p:nvSpPr>
          <p:spPr>
            <a:xfrm>
              <a:off x="8248648" y="3695699"/>
              <a:ext cx="2819400" cy="2133600"/>
            </a:xfrm>
            <a:custGeom>
              <a:rect b="b" l="l" r="r" t="t"/>
              <a:pathLst>
                <a:path extrusionOk="0" h="2133600" w="2819400">
                  <a:moveTo>
                    <a:pt x="2748203" y="2133599"/>
                  </a:moveTo>
                  <a:lnTo>
                    <a:pt x="71196" y="2133599"/>
                  </a:lnTo>
                  <a:lnTo>
                    <a:pt x="66241" y="2133111"/>
                  </a:lnTo>
                  <a:lnTo>
                    <a:pt x="29705" y="2117978"/>
                  </a:lnTo>
                  <a:lnTo>
                    <a:pt x="3885" y="2081936"/>
                  </a:lnTo>
                  <a:lnTo>
                    <a:pt x="0" y="2062403"/>
                  </a:lnTo>
                  <a:lnTo>
                    <a:pt x="0" y="2057399"/>
                  </a:lnTo>
                  <a:lnTo>
                    <a:pt x="0" y="71196"/>
                  </a:lnTo>
                  <a:lnTo>
                    <a:pt x="15621" y="29705"/>
                  </a:lnTo>
                  <a:lnTo>
                    <a:pt x="51661" y="3885"/>
                  </a:lnTo>
                  <a:lnTo>
                    <a:pt x="71196" y="0"/>
                  </a:lnTo>
                  <a:lnTo>
                    <a:pt x="2748203" y="0"/>
                  </a:lnTo>
                  <a:lnTo>
                    <a:pt x="2789692" y="15621"/>
                  </a:lnTo>
                  <a:lnTo>
                    <a:pt x="2815513" y="51661"/>
                  </a:lnTo>
                  <a:lnTo>
                    <a:pt x="2819399" y="71196"/>
                  </a:lnTo>
                  <a:lnTo>
                    <a:pt x="2819399" y="2062403"/>
                  </a:lnTo>
                  <a:lnTo>
                    <a:pt x="2803776" y="2103893"/>
                  </a:lnTo>
                  <a:lnTo>
                    <a:pt x="2767737" y="2129713"/>
                  </a:lnTo>
                  <a:lnTo>
                    <a:pt x="2753157" y="2133111"/>
                  </a:lnTo>
                  <a:lnTo>
                    <a:pt x="2748203" y="2133599"/>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8" name="Google Shape;118;p4"/>
            <p:cNvPicPr preferRelativeResize="0"/>
            <p:nvPr/>
          </p:nvPicPr>
          <p:blipFill rotWithShape="1">
            <a:blip r:embed="rId7">
              <a:alphaModFix/>
            </a:blip>
            <a:srcRect b="0" l="0" r="0" t="0"/>
            <a:stretch/>
          </p:blipFill>
          <p:spPr>
            <a:xfrm>
              <a:off x="9496424" y="3886199"/>
              <a:ext cx="323849" cy="342899"/>
            </a:xfrm>
            <a:prstGeom prst="rect">
              <a:avLst/>
            </a:prstGeom>
            <a:noFill/>
            <a:ln>
              <a:noFill/>
            </a:ln>
          </p:spPr>
        </p:pic>
      </p:grpSp>
      <p:sp>
        <p:nvSpPr>
          <p:cNvPr id="119" name="Google Shape;119;p4"/>
          <p:cNvSpPr txBox="1"/>
          <p:nvPr/>
        </p:nvSpPr>
        <p:spPr>
          <a:xfrm>
            <a:off x="8642846" y="4302124"/>
            <a:ext cx="2031364" cy="1313180"/>
          </a:xfrm>
          <a:prstGeom prst="rect">
            <a:avLst/>
          </a:prstGeom>
          <a:noFill/>
          <a:ln>
            <a:noFill/>
          </a:ln>
        </p:spPr>
        <p:txBody>
          <a:bodyPr anchorCtr="0" anchor="t" bIns="0" lIns="0" spcFirstLastPara="1" rIns="0" wrap="square" tIns="12700">
            <a:spAutoFit/>
          </a:bodyPr>
          <a:lstStyle/>
          <a:p>
            <a:pPr indent="0" lvl="0" marL="133985" marR="126364" rtl="0" algn="ctr">
              <a:lnSpc>
                <a:spcPct val="116700"/>
              </a:lnSpc>
              <a:spcBef>
                <a:spcPts val="0"/>
              </a:spcBef>
              <a:spcAft>
                <a:spcPts val="0"/>
              </a:spcAft>
              <a:buClr>
                <a:srgbClr val="000000"/>
              </a:buClr>
              <a:buSzPts val="1500"/>
              <a:buFont typeface="Arial"/>
              <a:buNone/>
            </a:pPr>
            <a:r>
              <a:rPr b="1" i="0" lang="en-US" sz="1500" u="none" cap="none" strike="noStrike">
                <a:solidFill>
                  <a:srgbClr val="FFFFFF"/>
                </a:solidFill>
                <a:latin typeface="Gill Sans"/>
                <a:ea typeface="Gill Sans"/>
                <a:cs typeface="Gill Sans"/>
                <a:sym typeface="Gill Sans"/>
              </a:rPr>
              <a:t>Actualización de Inventario</a:t>
            </a:r>
            <a:endParaRPr b="0" i="0" sz="1500" u="none" cap="none" strike="noStrike">
              <a:solidFill>
                <a:srgbClr val="000000"/>
              </a:solidFill>
              <a:latin typeface="Gill Sans"/>
              <a:ea typeface="Gill Sans"/>
              <a:cs typeface="Gill Sans"/>
              <a:sym typeface="Gill Sans"/>
            </a:endParaRPr>
          </a:p>
          <a:p>
            <a:pPr indent="0" lvl="0" marL="12700" marR="5080" rtl="0" algn="ctr">
              <a:lnSpc>
                <a:spcPct val="125000"/>
              </a:lnSpc>
              <a:spcBef>
                <a:spcPts val="540"/>
              </a:spcBef>
              <a:spcAft>
                <a:spcPts val="0"/>
              </a:spcAft>
              <a:buClr>
                <a:srgbClr val="000000"/>
              </a:buClr>
              <a:buSzPts val="1200"/>
              <a:buFont typeface="Arial"/>
              <a:buNone/>
            </a:pPr>
            <a:r>
              <a:rPr b="0" i="0" lang="en-US" sz="1200" u="none" cap="none" strike="noStrike">
                <a:solidFill>
                  <a:srgbClr val="D0D5DA"/>
                </a:solidFill>
                <a:latin typeface="Trebuchet MS"/>
                <a:ea typeface="Trebuchet MS"/>
                <a:cs typeface="Trebuchet MS"/>
                <a:sym typeface="Trebuchet MS"/>
              </a:rPr>
              <a:t>Automática y precisa para evitar agotamientos inesperados</a:t>
            </a:r>
            <a:endParaRPr b="0" i="0" sz="1200" u="none" cap="none" strike="noStrike">
              <a:solidFill>
                <a:srgbClr val="000000"/>
              </a:solidFill>
              <a:latin typeface="Trebuchet MS"/>
              <a:ea typeface="Trebuchet MS"/>
              <a:cs typeface="Trebuchet MS"/>
              <a:sym typeface="Trebuchet MS"/>
            </a:endParaRPr>
          </a:p>
        </p:txBody>
      </p:sp>
      <p:sp>
        <p:nvSpPr>
          <p:cNvPr id="120" name="Google Shape;120;p4"/>
          <p:cNvSpPr/>
          <p:nvPr/>
        </p:nvSpPr>
        <p:spPr>
          <a:xfrm>
            <a:off x="4931376" y="1314115"/>
            <a:ext cx="1856232" cy="153067"/>
          </a:xfrm>
          <a:custGeom>
            <a:rect b="b" l="l" r="r" t="t"/>
            <a:pathLst>
              <a:path extrusionOk="0" h="38100" w="914400">
                <a:moveTo>
                  <a:pt x="914399" y="38099"/>
                </a:moveTo>
                <a:lnTo>
                  <a:pt x="0" y="38099"/>
                </a:lnTo>
                <a:lnTo>
                  <a:pt x="0" y="0"/>
                </a:lnTo>
                <a:lnTo>
                  <a:pt x="914399" y="0"/>
                </a:lnTo>
                <a:lnTo>
                  <a:pt x="914399" y="38099"/>
                </a:lnTo>
                <a:close/>
              </a:path>
            </a:pathLst>
          </a:custGeom>
          <a:solidFill>
            <a:srgbClr val="FACC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4"/>
          <p:cNvGrpSpPr/>
          <p:nvPr/>
        </p:nvGrpSpPr>
        <p:grpSpPr>
          <a:xfrm>
            <a:off x="316950" y="1621890"/>
            <a:ext cx="11277600" cy="842559"/>
            <a:chOff x="457199" y="1219199"/>
            <a:chExt cx="11277600" cy="1066800"/>
          </a:xfrm>
        </p:grpSpPr>
        <p:sp>
          <p:nvSpPr>
            <p:cNvPr id="122" name="Google Shape;122;p4"/>
            <p:cNvSpPr/>
            <p:nvPr/>
          </p:nvSpPr>
          <p:spPr>
            <a:xfrm>
              <a:off x="476249" y="1219199"/>
              <a:ext cx="11258550" cy="1066800"/>
            </a:xfrm>
            <a:custGeom>
              <a:rect b="b" l="l" r="r" t="t"/>
              <a:pathLst>
                <a:path extrusionOk="0" h="1066800" w="11258550">
                  <a:moveTo>
                    <a:pt x="11225501" y="1066799"/>
                  </a:moveTo>
                  <a:lnTo>
                    <a:pt x="16523" y="1066799"/>
                  </a:lnTo>
                  <a:lnTo>
                    <a:pt x="14093" y="1065832"/>
                  </a:lnTo>
                  <a:lnTo>
                    <a:pt x="0" y="1033752"/>
                  </a:lnTo>
                  <a:lnTo>
                    <a:pt x="0" y="1028699"/>
                  </a:lnTo>
                  <a:lnTo>
                    <a:pt x="0" y="33047"/>
                  </a:lnTo>
                  <a:lnTo>
                    <a:pt x="16523" y="0"/>
                  </a:lnTo>
                  <a:lnTo>
                    <a:pt x="11225501" y="0"/>
                  </a:lnTo>
                  <a:lnTo>
                    <a:pt x="11257581" y="28187"/>
                  </a:lnTo>
                  <a:lnTo>
                    <a:pt x="11258548" y="33047"/>
                  </a:lnTo>
                  <a:lnTo>
                    <a:pt x="11258548" y="1033752"/>
                  </a:lnTo>
                  <a:lnTo>
                    <a:pt x="11230360" y="1065832"/>
                  </a:lnTo>
                  <a:lnTo>
                    <a:pt x="11225501" y="1066799"/>
                  </a:lnTo>
                  <a:close/>
                </a:path>
              </a:pathLst>
            </a:custGeom>
            <a:solidFill>
              <a:srgbClr val="E43D3D">
                <a:alpha val="98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
            <p:cNvSpPr/>
            <p:nvPr/>
          </p:nvSpPr>
          <p:spPr>
            <a:xfrm>
              <a:off x="457199" y="1219199"/>
              <a:ext cx="38100" cy="1066800"/>
            </a:xfrm>
            <a:custGeom>
              <a:rect b="b" l="l" r="r" t="t"/>
              <a:pathLst>
                <a:path extrusionOk="0" h="1066800" w="38100">
                  <a:moveTo>
                    <a:pt x="38099" y="1066799"/>
                  </a:moveTo>
                  <a:lnTo>
                    <a:pt x="2789" y="1043325"/>
                  </a:lnTo>
                  <a:lnTo>
                    <a:pt x="0" y="1028699"/>
                  </a:lnTo>
                  <a:lnTo>
                    <a:pt x="0" y="38099"/>
                  </a:lnTo>
                  <a:lnTo>
                    <a:pt x="23473" y="2789"/>
                  </a:lnTo>
                  <a:lnTo>
                    <a:pt x="38099" y="0"/>
                  </a:lnTo>
                  <a:lnTo>
                    <a:pt x="38099" y="1066799"/>
                  </a:lnTo>
                  <a:close/>
                </a:path>
              </a:pathLst>
            </a:custGeom>
            <a:solidFill>
              <a:srgbClr val="E43D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p4"/>
          <p:cNvGrpSpPr/>
          <p:nvPr/>
        </p:nvGrpSpPr>
        <p:grpSpPr>
          <a:xfrm>
            <a:off x="316950" y="2658790"/>
            <a:ext cx="11277600" cy="842559"/>
            <a:chOff x="457199" y="1219199"/>
            <a:chExt cx="11277600" cy="1066800"/>
          </a:xfrm>
        </p:grpSpPr>
        <p:sp>
          <p:nvSpPr>
            <p:cNvPr id="125" name="Google Shape;125;p4"/>
            <p:cNvSpPr/>
            <p:nvPr/>
          </p:nvSpPr>
          <p:spPr>
            <a:xfrm>
              <a:off x="476249" y="1219199"/>
              <a:ext cx="11258550" cy="1066800"/>
            </a:xfrm>
            <a:custGeom>
              <a:rect b="b" l="l" r="r" t="t"/>
              <a:pathLst>
                <a:path extrusionOk="0" h="1066800" w="11258550">
                  <a:moveTo>
                    <a:pt x="11225501" y="1066799"/>
                  </a:moveTo>
                  <a:lnTo>
                    <a:pt x="16523" y="1066799"/>
                  </a:lnTo>
                  <a:lnTo>
                    <a:pt x="14093" y="1065832"/>
                  </a:lnTo>
                  <a:lnTo>
                    <a:pt x="0" y="1033752"/>
                  </a:lnTo>
                  <a:lnTo>
                    <a:pt x="0" y="1028699"/>
                  </a:lnTo>
                  <a:lnTo>
                    <a:pt x="0" y="33047"/>
                  </a:lnTo>
                  <a:lnTo>
                    <a:pt x="16523" y="0"/>
                  </a:lnTo>
                  <a:lnTo>
                    <a:pt x="11225501" y="0"/>
                  </a:lnTo>
                  <a:lnTo>
                    <a:pt x="11257581" y="28187"/>
                  </a:lnTo>
                  <a:lnTo>
                    <a:pt x="11258548" y="33047"/>
                  </a:lnTo>
                  <a:lnTo>
                    <a:pt x="11258548" y="1033752"/>
                  </a:lnTo>
                  <a:lnTo>
                    <a:pt x="11230360" y="1065832"/>
                  </a:lnTo>
                  <a:lnTo>
                    <a:pt x="11225501" y="1066799"/>
                  </a:lnTo>
                  <a:close/>
                </a:path>
              </a:pathLst>
            </a:custGeom>
            <a:solidFill>
              <a:srgbClr val="48BA78">
                <a:alpha val="1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
            <p:cNvSpPr/>
            <p:nvPr/>
          </p:nvSpPr>
          <p:spPr>
            <a:xfrm>
              <a:off x="457199" y="1219199"/>
              <a:ext cx="38100" cy="1066800"/>
            </a:xfrm>
            <a:custGeom>
              <a:rect b="b" l="l" r="r" t="t"/>
              <a:pathLst>
                <a:path extrusionOk="0" h="1066800" w="38100">
                  <a:moveTo>
                    <a:pt x="38099" y="1066799"/>
                  </a:moveTo>
                  <a:lnTo>
                    <a:pt x="2789" y="1043325"/>
                  </a:lnTo>
                  <a:lnTo>
                    <a:pt x="0" y="1028699"/>
                  </a:lnTo>
                  <a:lnTo>
                    <a:pt x="0" y="38099"/>
                  </a:lnTo>
                  <a:lnTo>
                    <a:pt x="23473" y="2789"/>
                  </a:lnTo>
                  <a:lnTo>
                    <a:pt x="38099" y="0"/>
                  </a:lnTo>
                  <a:lnTo>
                    <a:pt x="38099" y="1066799"/>
                  </a:lnTo>
                  <a:close/>
                </a:path>
              </a:pathLst>
            </a:custGeom>
            <a:solidFill>
              <a:srgbClr val="48BA78">
                <a:alpha val="1922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p:nvPr/>
        </p:nvSpPr>
        <p:spPr>
          <a:xfrm>
            <a:off x="457199" y="952499"/>
            <a:ext cx="914400" cy="38100"/>
          </a:xfrm>
          <a:custGeom>
            <a:rect b="b" l="l" r="r" t="t"/>
            <a:pathLst>
              <a:path extrusionOk="0" h="38100" w="914400">
                <a:moveTo>
                  <a:pt x="914399" y="38099"/>
                </a:moveTo>
                <a:lnTo>
                  <a:pt x="0" y="38099"/>
                </a:lnTo>
                <a:lnTo>
                  <a:pt x="0" y="0"/>
                </a:lnTo>
                <a:lnTo>
                  <a:pt x="914399" y="0"/>
                </a:lnTo>
                <a:lnTo>
                  <a:pt x="914399" y="38099"/>
                </a:lnTo>
                <a:close/>
              </a:path>
            </a:pathLst>
          </a:custGeom>
          <a:solidFill>
            <a:srgbClr val="FACC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
          <p:cNvSpPr txBox="1"/>
          <p:nvPr>
            <p:ph type="title"/>
          </p:nvPr>
        </p:nvSpPr>
        <p:spPr>
          <a:xfrm>
            <a:off x="444500" y="406400"/>
            <a:ext cx="8405400" cy="428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700"/>
              <a:t>Objetivo 02: Interfaz Intuitiva por Roles</a:t>
            </a:r>
            <a:endParaRPr sz="2700"/>
          </a:p>
        </p:txBody>
      </p:sp>
      <p:grpSp>
        <p:nvGrpSpPr>
          <p:cNvPr id="133" name="Google Shape;133;p5"/>
          <p:cNvGrpSpPr/>
          <p:nvPr/>
        </p:nvGrpSpPr>
        <p:grpSpPr>
          <a:xfrm>
            <a:off x="457200" y="1219196"/>
            <a:ext cx="11277600" cy="1219459"/>
            <a:chOff x="457199" y="1219199"/>
            <a:chExt cx="11277600" cy="1066800"/>
          </a:xfrm>
        </p:grpSpPr>
        <p:sp>
          <p:nvSpPr>
            <p:cNvPr id="134" name="Google Shape;134;p5"/>
            <p:cNvSpPr/>
            <p:nvPr/>
          </p:nvSpPr>
          <p:spPr>
            <a:xfrm>
              <a:off x="476249" y="1219199"/>
              <a:ext cx="11258550" cy="1066800"/>
            </a:xfrm>
            <a:custGeom>
              <a:rect b="b" l="l" r="r" t="t"/>
              <a:pathLst>
                <a:path extrusionOk="0" h="1066800" w="11258550">
                  <a:moveTo>
                    <a:pt x="11225501" y="1066799"/>
                  </a:moveTo>
                  <a:lnTo>
                    <a:pt x="16523" y="1066799"/>
                  </a:lnTo>
                  <a:lnTo>
                    <a:pt x="14093" y="1065832"/>
                  </a:lnTo>
                  <a:lnTo>
                    <a:pt x="0" y="1033752"/>
                  </a:lnTo>
                  <a:lnTo>
                    <a:pt x="0" y="1028699"/>
                  </a:lnTo>
                  <a:lnTo>
                    <a:pt x="0" y="33047"/>
                  </a:lnTo>
                  <a:lnTo>
                    <a:pt x="16523" y="0"/>
                  </a:lnTo>
                  <a:lnTo>
                    <a:pt x="11225501" y="0"/>
                  </a:lnTo>
                  <a:lnTo>
                    <a:pt x="11257581" y="28187"/>
                  </a:lnTo>
                  <a:lnTo>
                    <a:pt x="11258548" y="33047"/>
                  </a:lnTo>
                  <a:lnTo>
                    <a:pt x="11258548" y="1033752"/>
                  </a:lnTo>
                  <a:lnTo>
                    <a:pt x="11230360" y="1065832"/>
                  </a:lnTo>
                  <a:lnTo>
                    <a:pt x="11225501" y="1066799"/>
                  </a:lnTo>
                  <a:close/>
                </a:path>
              </a:pathLst>
            </a:custGeom>
            <a:solidFill>
              <a:srgbClr val="E43D3D">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
            <p:cNvSpPr/>
            <p:nvPr/>
          </p:nvSpPr>
          <p:spPr>
            <a:xfrm>
              <a:off x="457199" y="1219199"/>
              <a:ext cx="38100" cy="1066800"/>
            </a:xfrm>
            <a:custGeom>
              <a:rect b="b" l="l" r="r" t="t"/>
              <a:pathLst>
                <a:path extrusionOk="0" h="1066800" w="38100">
                  <a:moveTo>
                    <a:pt x="38099" y="1066799"/>
                  </a:moveTo>
                  <a:lnTo>
                    <a:pt x="2789" y="1043325"/>
                  </a:lnTo>
                  <a:lnTo>
                    <a:pt x="0" y="1028699"/>
                  </a:lnTo>
                  <a:lnTo>
                    <a:pt x="0" y="38099"/>
                  </a:lnTo>
                  <a:lnTo>
                    <a:pt x="23473" y="2789"/>
                  </a:lnTo>
                  <a:lnTo>
                    <a:pt x="38099" y="0"/>
                  </a:lnTo>
                  <a:lnTo>
                    <a:pt x="38099" y="1066799"/>
                  </a:lnTo>
                  <a:close/>
                </a:path>
              </a:pathLst>
            </a:custGeom>
            <a:solidFill>
              <a:srgbClr val="E43D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6" name="Google Shape;136;p5"/>
            <p:cNvPicPr preferRelativeResize="0"/>
            <p:nvPr/>
          </p:nvPicPr>
          <p:blipFill rotWithShape="1">
            <a:blip r:embed="rId3">
              <a:alphaModFix/>
            </a:blip>
            <a:srcRect b="0" l="0" r="0" t="0"/>
            <a:stretch/>
          </p:blipFill>
          <p:spPr>
            <a:xfrm>
              <a:off x="647699" y="1371599"/>
              <a:ext cx="228599" cy="304799"/>
            </a:xfrm>
            <a:prstGeom prst="rect">
              <a:avLst/>
            </a:prstGeom>
            <a:noFill/>
            <a:ln>
              <a:noFill/>
            </a:ln>
          </p:spPr>
        </p:pic>
      </p:grpSp>
      <p:sp>
        <p:nvSpPr>
          <p:cNvPr id="137" name="Google Shape;137;p5"/>
          <p:cNvSpPr txBox="1"/>
          <p:nvPr/>
        </p:nvSpPr>
        <p:spPr>
          <a:xfrm>
            <a:off x="1016000" y="1277225"/>
            <a:ext cx="10300200" cy="1112700"/>
          </a:xfrm>
          <a:prstGeom prst="rect">
            <a:avLst/>
          </a:prstGeom>
          <a:noFill/>
          <a:ln>
            <a:noFill/>
          </a:ln>
        </p:spPr>
        <p:txBody>
          <a:bodyPr anchorCtr="0" anchor="t" bIns="0" lIns="0" spcFirstLastPara="1" rIns="0" wrap="square" tIns="113025">
            <a:spAutoFit/>
          </a:bodyPr>
          <a:lstStyle/>
          <a:p>
            <a:pPr indent="0" lvl="0" marL="12700" marR="0" rtl="0" algn="just">
              <a:lnSpc>
                <a:spcPct val="100000"/>
              </a:lnSpc>
              <a:spcBef>
                <a:spcPts val="0"/>
              </a:spcBef>
              <a:spcAft>
                <a:spcPts val="0"/>
              </a:spcAft>
              <a:buClr>
                <a:srgbClr val="000000"/>
              </a:buClr>
              <a:buSzPts val="1350"/>
              <a:buFont typeface="Arial"/>
              <a:buNone/>
            </a:pPr>
            <a:r>
              <a:rPr b="1" i="0" lang="en-US" u="none" cap="none" strike="noStrike">
                <a:solidFill>
                  <a:srgbClr val="FFFFFF"/>
                </a:solidFill>
                <a:latin typeface="Gill Sans"/>
                <a:ea typeface="Gill Sans"/>
                <a:cs typeface="Gill Sans"/>
                <a:sym typeface="Gill Sans"/>
              </a:rPr>
              <a:t>Problema-Solución</a:t>
            </a:r>
            <a:endParaRPr b="0" i="0" u="none" cap="none" strike="noStrike">
              <a:solidFill>
                <a:srgbClr val="000000"/>
              </a:solidFill>
              <a:latin typeface="Gill Sans"/>
              <a:ea typeface="Gill Sans"/>
              <a:cs typeface="Gill Sans"/>
              <a:sym typeface="Gill Sans"/>
            </a:endParaRPr>
          </a:p>
          <a:p>
            <a:pPr indent="0" lvl="0" marL="12700" marR="0" rtl="0" algn="just">
              <a:lnSpc>
                <a:spcPct val="100000"/>
              </a:lnSpc>
              <a:spcBef>
                <a:spcPts val="705"/>
              </a:spcBef>
              <a:spcAft>
                <a:spcPts val="0"/>
              </a:spcAft>
              <a:buClr>
                <a:srgbClr val="000000"/>
              </a:buClr>
              <a:buSzPts val="1200"/>
              <a:buFont typeface="Arial"/>
              <a:buNone/>
            </a:pPr>
            <a:r>
              <a:rPr b="1" i="0" lang="en-US" u="none" cap="none" strike="noStrike">
                <a:solidFill>
                  <a:srgbClr val="FBA5A5"/>
                </a:solidFill>
                <a:latin typeface="Gill Sans"/>
                <a:ea typeface="Gill Sans"/>
                <a:cs typeface="Gill Sans"/>
                <a:sym typeface="Gill Sans"/>
              </a:rPr>
              <a:t>Problema: </a:t>
            </a:r>
            <a:r>
              <a:rPr b="0" i="0" lang="en-US" u="none" cap="none" strike="noStrike">
                <a:solidFill>
                  <a:srgbClr val="FFFFFF"/>
                </a:solidFill>
                <a:latin typeface="Trebuchet MS"/>
                <a:ea typeface="Trebuchet MS"/>
                <a:cs typeface="Trebuchet MS"/>
                <a:sym typeface="Trebuchet MS"/>
              </a:rPr>
              <a:t>Dificultad en la ejecución de tareas y necesidad de capacitación extensa para el personal.</a:t>
            </a:r>
            <a:endParaRPr b="0" i="0" u="none" cap="none" strike="noStrike">
              <a:solidFill>
                <a:srgbClr val="000000"/>
              </a:solidFill>
              <a:latin typeface="Trebuchet MS"/>
              <a:ea typeface="Trebuchet MS"/>
              <a:cs typeface="Trebuchet MS"/>
              <a:sym typeface="Trebuchet MS"/>
            </a:endParaRPr>
          </a:p>
          <a:p>
            <a:pPr indent="0" lvl="0" marL="12700" marR="0" rtl="0" algn="just">
              <a:lnSpc>
                <a:spcPct val="100000"/>
              </a:lnSpc>
              <a:spcBef>
                <a:spcPts val="360"/>
              </a:spcBef>
              <a:spcAft>
                <a:spcPts val="0"/>
              </a:spcAft>
              <a:buClr>
                <a:srgbClr val="000000"/>
              </a:buClr>
              <a:buSzPts val="1200"/>
              <a:buFont typeface="Arial"/>
              <a:buNone/>
            </a:pPr>
            <a:r>
              <a:rPr b="1" i="0" lang="en-US" u="none" cap="none" strike="noStrike">
                <a:solidFill>
                  <a:srgbClr val="86EFAB"/>
                </a:solidFill>
                <a:latin typeface="Gill Sans"/>
                <a:ea typeface="Gill Sans"/>
                <a:cs typeface="Gill Sans"/>
                <a:sym typeface="Gill Sans"/>
              </a:rPr>
              <a:t>Solución: </a:t>
            </a:r>
            <a:r>
              <a:rPr b="0" i="0" lang="en-US" u="none" cap="none" strike="noStrike">
                <a:solidFill>
                  <a:srgbClr val="FFFFFF"/>
                </a:solidFill>
                <a:latin typeface="Trebuchet MS"/>
                <a:ea typeface="Trebuchet MS"/>
                <a:cs typeface="Trebuchet MS"/>
                <a:sym typeface="Trebuchet MS"/>
              </a:rPr>
              <a:t>Diseñar una interfaz intuitiva y específica para cada rol que permita ejecutar tareas rápidamente con mínima capacitación.</a:t>
            </a:r>
            <a:endParaRPr b="0" i="0" u="none" cap="none" strike="noStrike">
              <a:solidFill>
                <a:srgbClr val="000000"/>
              </a:solidFill>
              <a:latin typeface="Trebuchet MS"/>
              <a:ea typeface="Trebuchet MS"/>
              <a:cs typeface="Trebuchet MS"/>
              <a:sym typeface="Trebuchet MS"/>
            </a:endParaRPr>
          </a:p>
        </p:txBody>
      </p:sp>
      <p:sp>
        <p:nvSpPr>
          <p:cNvPr id="138" name="Google Shape;138;p5"/>
          <p:cNvSpPr txBox="1"/>
          <p:nvPr/>
        </p:nvSpPr>
        <p:spPr>
          <a:xfrm>
            <a:off x="1424979" y="6140449"/>
            <a:ext cx="9342120" cy="2311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350"/>
              <a:buFont typeface="Arial"/>
              <a:buNone/>
            </a:pPr>
            <a:r>
              <a:rPr b="0" i="0" lang="en-US" sz="1350" u="none" cap="none" strike="noStrike">
                <a:solidFill>
                  <a:srgbClr val="FFFFFF"/>
                </a:solidFill>
                <a:latin typeface="Trebuchet MS"/>
                <a:ea typeface="Trebuchet MS"/>
                <a:cs typeface="Trebuchet MS"/>
                <a:sym typeface="Trebuchet MS"/>
              </a:rPr>
              <a:t>Interfaces personalizadas por rol que facilitan la ejecución de tareas y reducen la necesidad de capacitación</a:t>
            </a:r>
            <a:endParaRPr b="0" i="0" sz="1350" u="none" cap="none" strike="noStrike">
              <a:solidFill>
                <a:srgbClr val="000000"/>
              </a:solidFill>
              <a:latin typeface="Trebuchet MS"/>
              <a:ea typeface="Trebuchet MS"/>
              <a:cs typeface="Trebuchet MS"/>
              <a:sym typeface="Trebuchet MS"/>
            </a:endParaRPr>
          </a:p>
        </p:txBody>
      </p:sp>
      <p:grpSp>
        <p:nvGrpSpPr>
          <p:cNvPr id="139" name="Google Shape;139;p5"/>
          <p:cNvGrpSpPr/>
          <p:nvPr/>
        </p:nvGrpSpPr>
        <p:grpSpPr>
          <a:xfrm>
            <a:off x="457199" y="2590799"/>
            <a:ext cx="3552825" cy="3238500"/>
            <a:chOff x="457199" y="2590799"/>
            <a:chExt cx="3552825" cy="3238500"/>
          </a:xfrm>
        </p:grpSpPr>
        <p:sp>
          <p:nvSpPr>
            <p:cNvPr id="140" name="Google Shape;140;p5"/>
            <p:cNvSpPr/>
            <p:nvPr/>
          </p:nvSpPr>
          <p:spPr>
            <a:xfrm>
              <a:off x="457199" y="2590799"/>
              <a:ext cx="3552825" cy="3238500"/>
            </a:xfrm>
            <a:custGeom>
              <a:rect b="b" l="l" r="r" t="t"/>
              <a:pathLst>
                <a:path extrusionOk="0" h="3238500" w="3552825">
                  <a:moveTo>
                    <a:pt x="3481627" y="3238499"/>
                  </a:moveTo>
                  <a:lnTo>
                    <a:pt x="71196" y="3238499"/>
                  </a:lnTo>
                  <a:lnTo>
                    <a:pt x="66241" y="3238011"/>
                  </a:lnTo>
                  <a:lnTo>
                    <a:pt x="29705" y="3222877"/>
                  </a:lnTo>
                  <a:lnTo>
                    <a:pt x="3885" y="3186836"/>
                  </a:lnTo>
                  <a:lnTo>
                    <a:pt x="0" y="3167302"/>
                  </a:lnTo>
                  <a:lnTo>
                    <a:pt x="0" y="3162299"/>
                  </a:lnTo>
                  <a:lnTo>
                    <a:pt x="0" y="71196"/>
                  </a:lnTo>
                  <a:lnTo>
                    <a:pt x="15621" y="29705"/>
                  </a:lnTo>
                  <a:lnTo>
                    <a:pt x="51661" y="3885"/>
                  </a:lnTo>
                  <a:lnTo>
                    <a:pt x="71196" y="0"/>
                  </a:lnTo>
                  <a:lnTo>
                    <a:pt x="3481627" y="0"/>
                  </a:lnTo>
                  <a:lnTo>
                    <a:pt x="3523118" y="15621"/>
                  </a:lnTo>
                  <a:lnTo>
                    <a:pt x="3548938" y="51661"/>
                  </a:lnTo>
                  <a:lnTo>
                    <a:pt x="3552824" y="71196"/>
                  </a:lnTo>
                  <a:lnTo>
                    <a:pt x="3552824" y="3167302"/>
                  </a:lnTo>
                  <a:lnTo>
                    <a:pt x="3537202" y="3208793"/>
                  </a:lnTo>
                  <a:lnTo>
                    <a:pt x="3501162" y="3234613"/>
                  </a:lnTo>
                  <a:lnTo>
                    <a:pt x="3486583" y="3238011"/>
                  </a:lnTo>
                  <a:lnTo>
                    <a:pt x="3481627" y="3238499"/>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
            <p:cNvSpPr/>
            <p:nvPr/>
          </p:nvSpPr>
          <p:spPr>
            <a:xfrm>
              <a:off x="685799" y="2819400"/>
              <a:ext cx="457200" cy="457200"/>
            </a:xfrm>
            <a:custGeom>
              <a:rect b="b" l="l" r="r" t="t"/>
              <a:pathLst>
                <a:path extrusionOk="0" h="457200" w="457200">
                  <a:moveTo>
                    <a:pt x="236086" y="457199"/>
                  </a:moveTo>
                  <a:lnTo>
                    <a:pt x="221113" y="457199"/>
                  </a:lnTo>
                  <a:lnTo>
                    <a:pt x="213644" y="456832"/>
                  </a:lnTo>
                  <a:lnTo>
                    <a:pt x="169405" y="449529"/>
                  </a:lnTo>
                  <a:lnTo>
                    <a:pt x="127441" y="433735"/>
                  </a:lnTo>
                  <a:lnTo>
                    <a:pt x="89365" y="410059"/>
                  </a:lnTo>
                  <a:lnTo>
                    <a:pt x="56639" y="379409"/>
                  </a:lnTo>
                  <a:lnTo>
                    <a:pt x="30522" y="342963"/>
                  </a:lnTo>
                  <a:lnTo>
                    <a:pt x="12016" y="302122"/>
                  </a:lnTo>
                  <a:lnTo>
                    <a:pt x="1834" y="258457"/>
                  </a:lnTo>
                  <a:lnTo>
                    <a:pt x="0" y="236086"/>
                  </a:lnTo>
                  <a:lnTo>
                    <a:pt x="0" y="221112"/>
                  </a:lnTo>
                  <a:lnTo>
                    <a:pt x="5853" y="176659"/>
                  </a:lnTo>
                  <a:lnTo>
                    <a:pt x="20266" y="134200"/>
                  </a:lnTo>
                  <a:lnTo>
                    <a:pt x="42685" y="95370"/>
                  </a:lnTo>
                  <a:lnTo>
                    <a:pt x="72249" y="61661"/>
                  </a:lnTo>
                  <a:lnTo>
                    <a:pt x="107821" y="34366"/>
                  </a:lnTo>
                  <a:lnTo>
                    <a:pt x="148035" y="14535"/>
                  </a:lnTo>
                  <a:lnTo>
                    <a:pt x="191345" y="2931"/>
                  </a:lnTo>
                  <a:lnTo>
                    <a:pt x="221113" y="0"/>
                  </a:lnTo>
                  <a:lnTo>
                    <a:pt x="236086" y="0"/>
                  </a:lnTo>
                  <a:lnTo>
                    <a:pt x="280540" y="5852"/>
                  </a:lnTo>
                  <a:lnTo>
                    <a:pt x="322998" y="20265"/>
                  </a:lnTo>
                  <a:lnTo>
                    <a:pt x="361828" y="42685"/>
                  </a:lnTo>
                  <a:lnTo>
                    <a:pt x="395538" y="72249"/>
                  </a:lnTo>
                  <a:lnTo>
                    <a:pt x="422833" y="107821"/>
                  </a:lnTo>
                  <a:lnTo>
                    <a:pt x="442663" y="148034"/>
                  </a:lnTo>
                  <a:lnTo>
                    <a:pt x="454268" y="191344"/>
                  </a:lnTo>
                  <a:lnTo>
                    <a:pt x="457199" y="221112"/>
                  </a:lnTo>
                  <a:lnTo>
                    <a:pt x="457199" y="228599"/>
                  </a:lnTo>
                  <a:lnTo>
                    <a:pt x="457199" y="236086"/>
                  </a:lnTo>
                  <a:lnTo>
                    <a:pt x="451346" y="280540"/>
                  </a:lnTo>
                  <a:lnTo>
                    <a:pt x="436933" y="322997"/>
                  </a:lnTo>
                  <a:lnTo>
                    <a:pt x="414514" y="361828"/>
                  </a:lnTo>
                  <a:lnTo>
                    <a:pt x="384950" y="395538"/>
                  </a:lnTo>
                  <a:lnTo>
                    <a:pt x="349378" y="422833"/>
                  </a:lnTo>
                  <a:lnTo>
                    <a:pt x="309164" y="442663"/>
                  </a:lnTo>
                  <a:lnTo>
                    <a:pt x="265854" y="454267"/>
                  </a:lnTo>
                  <a:lnTo>
                    <a:pt x="243555" y="456832"/>
                  </a:lnTo>
                  <a:lnTo>
                    <a:pt x="236086" y="457199"/>
                  </a:lnTo>
                  <a:close/>
                </a:path>
              </a:pathLst>
            </a:custGeom>
            <a:solidFill>
              <a:srgbClr val="E9B30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2" name="Google Shape;142;p5"/>
            <p:cNvPicPr preferRelativeResize="0"/>
            <p:nvPr/>
          </p:nvPicPr>
          <p:blipFill rotWithShape="1">
            <a:blip r:embed="rId4">
              <a:alphaModFix/>
            </a:blip>
            <a:srcRect b="0" l="0" r="0" t="0"/>
            <a:stretch/>
          </p:blipFill>
          <p:spPr>
            <a:xfrm>
              <a:off x="819149" y="2895599"/>
              <a:ext cx="200024" cy="304799"/>
            </a:xfrm>
            <a:prstGeom prst="rect">
              <a:avLst/>
            </a:prstGeom>
            <a:noFill/>
            <a:ln>
              <a:noFill/>
            </a:ln>
          </p:spPr>
        </p:pic>
      </p:grpSp>
      <p:sp>
        <p:nvSpPr>
          <p:cNvPr id="143" name="Google Shape;143;p5"/>
          <p:cNvSpPr txBox="1"/>
          <p:nvPr/>
        </p:nvSpPr>
        <p:spPr>
          <a:xfrm>
            <a:off x="1282699" y="2882900"/>
            <a:ext cx="9690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Gill Sans"/>
                <a:ea typeface="Gill Sans"/>
                <a:cs typeface="Gill Sans"/>
                <a:sym typeface="Gill Sans"/>
              </a:rPr>
              <a:t>Mesero</a:t>
            </a:r>
            <a:endParaRPr b="0" i="0" sz="1800" u="none" cap="none" strike="noStrike">
              <a:solidFill>
                <a:srgbClr val="000000"/>
              </a:solidFill>
              <a:latin typeface="Gill Sans"/>
              <a:ea typeface="Gill Sans"/>
              <a:cs typeface="Gill Sans"/>
              <a:sym typeface="Gill Sans"/>
            </a:endParaRPr>
          </a:p>
        </p:txBody>
      </p:sp>
      <p:sp>
        <p:nvSpPr>
          <p:cNvPr id="144" name="Google Shape;144;p5"/>
          <p:cNvSpPr txBox="1"/>
          <p:nvPr/>
        </p:nvSpPr>
        <p:spPr>
          <a:xfrm>
            <a:off x="673099" y="3380105"/>
            <a:ext cx="3121800" cy="497700"/>
          </a:xfrm>
          <a:prstGeom prst="rect">
            <a:avLst/>
          </a:prstGeom>
          <a:noFill/>
          <a:ln>
            <a:noFill/>
          </a:ln>
        </p:spPr>
        <p:txBody>
          <a:bodyPr anchorCtr="0" anchor="t" bIns="0" lIns="0" spcFirstLastPara="1" rIns="0" wrap="square" tIns="12700">
            <a:spAutoFit/>
          </a:bodyPr>
          <a:lstStyle/>
          <a:p>
            <a:pPr indent="0" lvl="0" marL="12700" marR="5080" rtl="0" algn="l">
              <a:lnSpc>
                <a:spcPct val="125000"/>
              </a:lnSpc>
              <a:spcBef>
                <a:spcPts val="0"/>
              </a:spcBef>
              <a:spcAft>
                <a:spcPts val="0"/>
              </a:spcAft>
              <a:buClr>
                <a:srgbClr val="000000"/>
              </a:buClr>
              <a:buSzPts val="1200"/>
              <a:buFont typeface="Arial"/>
              <a:buNone/>
            </a:pPr>
            <a:r>
              <a:rPr b="0" i="0" lang="en-US" u="none" cap="none" strike="noStrike">
                <a:solidFill>
                  <a:srgbClr val="D0D5DA"/>
                </a:solidFill>
                <a:latin typeface="Trebuchet MS"/>
                <a:ea typeface="Trebuchet MS"/>
                <a:cs typeface="Trebuchet MS"/>
                <a:sym typeface="Trebuchet MS"/>
              </a:rPr>
              <a:t>Interfaz simplificada para tomar pedidos directamente a la mesa.</a:t>
            </a:r>
            <a:endParaRPr b="0" i="0" u="none" cap="none" strike="noStrike">
              <a:solidFill>
                <a:srgbClr val="000000"/>
              </a:solidFill>
              <a:latin typeface="Trebuchet MS"/>
              <a:ea typeface="Trebuchet MS"/>
              <a:cs typeface="Trebuchet MS"/>
              <a:sym typeface="Trebuchet MS"/>
            </a:endParaRPr>
          </a:p>
        </p:txBody>
      </p:sp>
      <p:grpSp>
        <p:nvGrpSpPr>
          <p:cNvPr id="145" name="Google Shape;145;p5"/>
          <p:cNvGrpSpPr/>
          <p:nvPr/>
        </p:nvGrpSpPr>
        <p:grpSpPr>
          <a:xfrm>
            <a:off x="685799" y="2590799"/>
            <a:ext cx="7191375" cy="3238500"/>
            <a:chOff x="685799" y="2590799"/>
            <a:chExt cx="7191375" cy="3238500"/>
          </a:xfrm>
        </p:grpSpPr>
        <p:pic>
          <p:nvPicPr>
            <p:cNvPr id="146" name="Google Shape;146;p5"/>
            <p:cNvPicPr preferRelativeResize="0"/>
            <p:nvPr/>
          </p:nvPicPr>
          <p:blipFill rotWithShape="1">
            <a:blip r:embed="rId5">
              <a:alphaModFix/>
            </a:blip>
            <a:srcRect b="0" l="0" r="0" t="0"/>
            <a:stretch/>
          </p:blipFill>
          <p:spPr>
            <a:xfrm>
              <a:off x="685799" y="4076699"/>
              <a:ext cx="133349" cy="133349"/>
            </a:xfrm>
            <a:prstGeom prst="rect">
              <a:avLst/>
            </a:prstGeom>
            <a:noFill/>
            <a:ln>
              <a:noFill/>
            </a:ln>
          </p:spPr>
        </p:pic>
        <p:pic>
          <p:nvPicPr>
            <p:cNvPr id="147" name="Google Shape;147;p5"/>
            <p:cNvPicPr preferRelativeResize="0"/>
            <p:nvPr/>
          </p:nvPicPr>
          <p:blipFill rotWithShape="1">
            <a:blip r:embed="rId5">
              <a:alphaModFix/>
            </a:blip>
            <a:srcRect b="0" l="0" r="0" t="0"/>
            <a:stretch/>
          </p:blipFill>
          <p:spPr>
            <a:xfrm>
              <a:off x="685799" y="4343399"/>
              <a:ext cx="133349" cy="133349"/>
            </a:xfrm>
            <a:prstGeom prst="rect">
              <a:avLst/>
            </a:prstGeom>
            <a:noFill/>
            <a:ln>
              <a:noFill/>
            </a:ln>
          </p:spPr>
        </p:pic>
        <p:pic>
          <p:nvPicPr>
            <p:cNvPr id="148" name="Google Shape;148;p5"/>
            <p:cNvPicPr preferRelativeResize="0"/>
            <p:nvPr/>
          </p:nvPicPr>
          <p:blipFill rotWithShape="1">
            <a:blip r:embed="rId5">
              <a:alphaModFix/>
            </a:blip>
            <a:srcRect b="0" l="0" r="0" t="0"/>
            <a:stretch/>
          </p:blipFill>
          <p:spPr>
            <a:xfrm>
              <a:off x="685799" y="4610099"/>
              <a:ext cx="133349" cy="133349"/>
            </a:xfrm>
            <a:prstGeom prst="rect">
              <a:avLst/>
            </a:prstGeom>
            <a:noFill/>
            <a:ln>
              <a:noFill/>
            </a:ln>
          </p:spPr>
        </p:pic>
        <p:sp>
          <p:nvSpPr>
            <p:cNvPr id="149" name="Google Shape;149;p5"/>
            <p:cNvSpPr/>
            <p:nvPr/>
          </p:nvSpPr>
          <p:spPr>
            <a:xfrm>
              <a:off x="4314824" y="2590799"/>
              <a:ext cx="3562350" cy="3238500"/>
            </a:xfrm>
            <a:custGeom>
              <a:rect b="b" l="l" r="r" t="t"/>
              <a:pathLst>
                <a:path extrusionOk="0" h="3238500" w="3562350">
                  <a:moveTo>
                    <a:pt x="3491152" y="3238499"/>
                  </a:moveTo>
                  <a:lnTo>
                    <a:pt x="71196" y="3238499"/>
                  </a:lnTo>
                  <a:lnTo>
                    <a:pt x="66241" y="3238011"/>
                  </a:lnTo>
                  <a:lnTo>
                    <a:pt x="29705" y="3222877"/>
                  </a:lnTo>
                  <a:lnTo>
                    <a:pt x="3885" y="3186836"/>
                  </a:lnTo>
                  <a:lnTo>
                    <a:pt x="0" y="3167302"/>
                  </a:lnTo>
                  <a:lnTo>
                    <a:pt x="0" y="3162299"/>
                  </a:lnTo>
                  <a:lnTo>
                    <a:pt x="0" y="71196"/>
                  </a:lnTo>
                  <a:lnTo>
                    <a:pt x="15621" y="29705"/>
                  </a:lnTo>
                  <a:lnTo>
                    <a:pt x="51661" y="3885"/>
                  </a:lnTo>
                  <a:lnTo>
                    <a:pt x="71196" y="0"/>
                  </a:lnTo>
                  <a:lnTo>
                    <a:pt x="3491152" y="0"/>
                  </a:lnTo>
                  <a:lnTo>
                    <a:pt x="3532644" y="15621"/>
                  </a:lnTo>
                  <a:lnTo>
                    <a:pt x="3558463" y="51661"/>
                  </a:lnTo>
                  <a:lnTo>
                    <a:pt x="3562349" y="71196"/>
                  </a:lnTo>
                  <a:lnTo>
                    <a:pt x="3562349" y="3167302"/>
                  </a:lnTo>
                  <a:lnTo>
                    <a:pt x="3546727" y="3208793"/>
                  </a:lnTo>
                  <a:lnTo>
                    <a:pt x="3510687" y="3234613"/>
                  </a:lnTo>
                  <a:lnTo>
                    <a:pt x="3496108" y="3238011"/>
                  </a:lnTo>
                  <a:lnTo>
                    <a:pt x="3491152" y="3238499"/>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
            <p:cNvSpPr/>
            <p:nvPr/>
          </p:nvSpPr>
          <p:spPr>
            <a:xfrm>
              <a:off x="4543424" y="2819400"/>
              <a:ext cx="457200" cy="457200"/>
            </a:xfrm>
            <a:custGeom>
              <a:rect b="b" l="l" r="r" t="t"/>
              <a:pathLst>
                <a:path extrusionOk="0" h="457200" w="457200">
                  <a:moveTo>
                    <a:pt x="236086" y="457199"/>
                  </a:moveTo>
                  <a:lnTo>
                    <a:pt x="221112" y="457199"/>
                  </a:lnTo>
                  <a:lnTo>
                    <a:pt x="213643" y="456832"/>
                  </a:lnTo>
                  <a:lnTo>
                    <a:pt x="169404" y="449529"/>
                  </a:lnTo>
                  <a:lnTo>
                    <a:pt x="127440" y="433735"/>
                  </a:lnTo>
                  <a:lnTo>
                    <a:pt x="89364" y="410059"/>
                  </a:lnTo>
                  <a:lnTo>
                    <a:pt x="56638" y="379409"/>
                  </a:lnTo>
                  <a:lnTo>
                    <a:pt x="30521" y="342963"/>
                  </a:lnTo>
                  <a:lnTo>
                    <a:pt x="12016" y="302122"/>
                  </a:lnTo>
                  <a:lnTo>
                    <a:pt x="1834" y="258457"/>
                  </a:lnTo>
                  <a:lnTo>
                    <a:pt x="0" y="236086"/>
                  </a:lnTo>
                  <a:lnTo>
                    <a:pt x="0" y="221112"/>
                  </a:lnTo>
                  <a:lnTo>
                    <a:pt x="5852" y="176659"/>
                  </a:lnTo>
                  <a:lnTo>
                    <a:pt x="20265" y="134200"/>
                  </a:lnTo>
                  <a:lnTo>
                    <a:pt x="42685" y="95370"/>
                  </a:lnTo>
                  <a:lnTo>
                    <a:pt x="72249" y="61661"/>
                  </a:lnTo>
                  <a:lnTo>
                    <a:pt x="107820" y="34366"/>
                  </a:lnTo>
                  <a:lnTo>
                    <a:pt x="148034" y="14535"/>
                  </a:lnTo>
                  <a:lnTo>
                    <a:pt x="191344" y="2931"/>
                  </a:lnTo>
                  <a:lnTo>
                    <a:pt x="221112" y="0"/>
                  </a:lnTo>
                  <a:lnTo>
                    <a:pt x="236086" y="0"/>
                  </a:lnTo>
                  <a:lnTo>
                    <a:pt x="280539" y="5852"/>
                  </a:lnTo>
                  <a:lnTo>
                    <a:pt x="322997" y="20265"/>
                  </a:lnTo>
                  <a:lnTo>
                    <a:pt x="361828" y="42685"/>
                  </a:lnTo>
                  <a:lnTo>
                    <a:pt x="395538" y="72249"/>
                  </a:lnTo>
                  <a:lnTo>
                    <a:pt x="422833" y="107821"/>
                  </a:lnTo>
                  <a:lnTo>
                    <a:pt x="442663" y="148034"/>
                  </a:lnTo>
                  <a:lnTo>
                    <a:pt x="454267" y="191344"/>
                  </a:lnTo>
                  <a:lnTo>
                    <a:pt x="457199" y="221112"/>
                  </a:lnTo>
                  <a:lnTo>
                    <a:pt x="457199" y="228599"/>
                  </a:lnTo>
                  <a:lnTo>
                    <a:pt x="457199" y="236086"/>
                  </a:lnTo>
                  <a:lnTo>
                    <a:pt x="451345" y="280540"/>
                  </a:lnTo>
                  <a:lnTo>
                    <a:pt x="436932" y="322997"/>
                  </a:lnTo>
                  <a:lnTo>
                    <a:pt x="414513" y="361828"/>
                  </a:lnTo>
                  <a:lnTo>
                    <a:pt x="384949" y="395538"/>
                  </a:lnTo>
                  <a:lnTo>
                    <a:pt x="349377" y="422833"/>
                  </a:lnTo>
                  <a:lnTo>
                    <a:pt x="309163" y="442663"/>
                  </a:lnTo>
                  <a:lnTo>
                    <a:pt x="265854" y="454267"/>
                  </a:lnTo>
                  <a:lnTo>
                    <a:pt x="243555" y="456832"/>
                  </a:lnTo>
                  <a:lnTo>
                    <a:pt x="236086" y="457199"/>
                  </a:lnTo>
                  <a:close/>
                </a:path>
              </a:pathLst>
            </a:custGeom>
            <a:solidFill>
              <a:srgbClr val="E9B30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1" name="Google Shape;151;p5"/>
            <p:cNvPicPr preferRelativeResize="0"/>
            <p:nvPr/>
          </p:nvPicPr>
          <p:blipFill rotWithShape="1">
            <a:blip r:embed="rId6">
              <a:alphaModFix/>
            </a:blip>
            <a:srcRect b="0" l="0" r="0" t="0"/>
            <a:stretch/>
          </p:blipFill>
          <p:spPr>
            <a:xfrm>
              <a:off x="4657724" y="2895599"/>
              <a:ext cx="228599" cy="304799"/>
            </a:xfrm>
            <a:prstGeom prst="rect">
              <a:avLst/>
            </a:prstGeom>
            <a:noFill/>
            <a:ln>
              <a:noFill/>
            </a:ln>
          </p:spPr>
        </p:pic>
      </p:grpSp>
      <p:sp>
        <p:nvSpPr>
          <p:cNvPr id="152" name="Google Shape;152;p5"/>
          <p:cNvSpPr txBox="1"/>
          <p:nvPr/>
        </p:nvSpPr>
        <p:spPr>
          <a:xfrm>
            <a:off x="882650" y="4035425"/>
            <a:ext cx="2842500" cy="80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50"/>
              <a:buFont typeface="Arial"/>
              <a:buNone/>
            </a:pPr>
            <a:r>
              <a:rPr b="0" i="0" lang="en-US" u="none" cap="none" strike="noStrike">
                <a:solidFill>
                  <a:srgbClr val="FFFFFF"/>
                </a:solidFill>
                <a:latin typeface="Trebuchet MS"/>
                <a:ea typeface="Trebuchet MS"/>
                <a:cs typeface="Trebuchet MS"/>
                <a:sym typeface="Trebuchet MS"/>
              </a:rPr>
              <a:t>Rápida selección de productos</a:t>
            </a:r>
            <a:endParaRPr b="0" i="0" u="none" cap="none" strike="noStrike">
              <a:solidFill>
                <a:srgbClr val="000000"/>
              </a:solidFill>
              <a:latin typeface="Trebuchet MS"/>
              <a:ea typeface="Trebuchet MS"/>
              <a:cs typeface="Trebuchet MS"/>
              <a:sym typeface="Trebuchet MS"/>
            </a:endParaRPr>
          </a:p>
          <a:p>
            <a:pPr indent="0" lvl="0" marL="12700" marR="5080" rtl="0" algn="l">
              <a:lnSpc>
                <a:spcPct val="166700"/>
              </a:lnSpc>
              <a:spcBef>
                <a:spcPts val="0"/>
              </a:spcBef>
              <a:spcAft>
                <a:spcPts val="0"/>
              </a:spcAft>
              <a:buClr>
                <a:srgbClr val="000000"/>
              </a:buClr>
              <a:buSzPts val="1050"/>
              <a:buFont typeface="Arial"/>
              <a:buNone/>
            </a:pPr>
            <a:r>
              <a:rPr b="0" i="0" lang="en-US" u="none" cap="none" strike="noStrike">
                <a:solidFill>
                  <a:srgbClr val="FFFFFF"/>
                </a:solidFill>
                <a:latin typeface="Trebuchet MS"/>
                <a:ea typeface="Trebuchet MS"/>
                <a:cs typeface="Trebuchet MS"/>
                <a:sym typeface="Trebuchet MS"/>
              </a:rPr>
              <a:t>Botones grandes y visibles Historial de pedidos frecuentes</a:t>
            </a:r>
            <a:endParaRPr b="0" i="0" u="none" cap="none" strike="noStrike">
              <a:solidFill>
                <a:srgbClr val="000000"/>
              </a:solidFill>
              <a:latin typeface="Trebuchet MS"/>
              <a:ea typeface="Trebuchet MS"/>
              <a:cs typeface="Trebuchet MS"/>
              <a:sym typeface="Trebuchet MS"/>
            </a:endParaRPr>
          </a:p>
        </p:txBody>
      </p:sp>
      <p:sp>
        <p:nvSpPr>
          <p:cNvPr id="153" name="Google Shape;153;p5"/>
          <p:cNvSpPr txBox="1"/>
          <p:nvPr/>
        </p:nvSpPr>
        <p:spPr>
          <a:xfrm>
            <a:off x="5143450" y="2882900"/>
            <a:ext cx="5805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Gill Sans"/>
                <a:ea typeface="Gill Sans"/>
                <a:cs typeface="Gill Sans"/>
                <a:sym typeface="Gill Sans"/>
              </a:rPr>
              <a:t>Caja</a:t>
            </a:r>
            <a:endParaRPr b="0" i="0" sz="1800" u="none" cap="none" strike="noStrike">
              <a:solidFill>
                <a:srgbClr val="000000"/>
              </a:solidFill>
              <a:latin typeface="Gill Sans"/>
              <a:ea typeface="Gill Sans"/>
              <a:cs typeface="Gill Sans"/>
              <a:sym typeface="Gill Sans"/>
            </a:endParaRPr>
          </a:p>
        </p:txBody>
      </p:sp>
      <p:sp>
        <p:nvSpPr>
          <p:cNvPr id="154" name="Google Shape;154;p5"/>
          <p:cNvSpPr txBox="1"/>
          <p:nvPr/>
        </p:nvSpPr>
        <p:spPr>
          <a:xfrm>
            <a:off x="4533850" y="3380100"/>
            <a:ext cx="2986800" cy="497700"/>
          </a:xfrm>
          <a:prstGeom prst="rect">
            <a:avLst/>
          </a:prstGeom>
          <a:noFill/>
          <a:ln>
            <a:noFill/>
          </a:ln>
        </p:spPr>
        <p:txBody>
          <a:bodyPr anchorCtr="0" anchor="t" bIns="0" lIns="0" spcFirstLastPara="1" rIns="0" wrap="square" tIns="12700">
            <a:spAutoFit/>
          </a:bodyPr>
          <a:lstStyle/>
          <a:p>
            <a:pPr indent="0" lvl="0" marL="12700" marR="5080" rtl="0" algn="l">
              <a:lnSpc>
                <a:spcPct val="125000"/>
              </a:lnSpc>
              <a:spcBef>
                <a:spcPts val="0"/>
              </a:spcBef>
              <a:spcAft>
                <a:spcPts val="0"/>
              </a:spcAft>
              <a:buClr>
                <a:srgbClr val="000000"/>
              </a:buClr>
              <a:buSzPts val="1200"/>
              <a:buFont typeface="Arial"/>
              <a:buNone/>
            </a:pPr>
            <a:r>
              <a:rPr b="0" i="0" lang="en-US" u="none" cap="none" strike="noStrike">
                <a:solidFill>
                  <a:srgbClr val="D0D5DA"/>
                </a:solidFill>
                <a:latin typeface="Trebuchet MS"/>
                <a:ea typeface="Trebuchet MS"/>
                <a:cs typeface="Trebuchet MS"/>
                <a:sym typeface="Trebuchet MS"/>
              </a:rPr>
              <a:t>Pantalla dedicada a la caja con funciones de cobro y cambio.</a:t>
            </a:r>
            <a:endParaRPr b="0" i="0" u="none" cap="none" strike="noStrike">
              <a:solidFill>
                <a:srgbClr val="000000"/>
              </a:solidFill>
              <a:latin typeface="Trebuchet MS"/>
              <a:ea typeface="Trebuchet MS"/>
              <a:cs typeface="Trebuchet MS"/>
              <a:sym typeface="Trebuchet MS"/>
            </a:endParaRPr>
          </a:p>
        </p:txBody>
      </p:sp>
      <p:grpSp>
        <p:nvGrpSpPr>
          <p:cNvPr id="155" name="Google Shape;155;p5"/>
          <p:cNvGrpSpPr/>
          <p:nvPr/>
        </p:nvGrpSpPr>
        <p:grpSpPr>
          <a:xfrm>
            <a:off x="4543425" y="2590799"/>
            <a:ext cx="7191373" cy="3238500"/>
            <a:chOff x="4543425" y="2590799"/>
            <a:chExt cx="7191373" cy="3238500"/>
          </a:xfrm>
        </p:grpSpPr>
        <p:pic>
          <p:nvPicPr>
            <p:cNvPr id="156" name="Google Shape;156;p5"/>
            <p:cNvPicPr preferRelativeResize="0"/>
            <p:nvPr/>
          </p:nvPicPr>
          <p:blipFill rotWithShape="1">
            <a:blip r:embed="rId5">
              <a:alphaModFix/>
            </a:blip>
            <a:srcRect b="0" l="0" r="0" t="0"/>
            <a:stretch/>
          </p:blipFill>
          <p:spPr>
            <a:xfrm>
              <a:off x="4543425" y="4076699"/>
              <a:ext cx="133349" cy="133349"/>
            </a:xfrm>
            <a:prstGeom prst="rect">
              <a:avLst/>
            </a:prstGeom>
            <a:noFill/>
            <a:ln>
              <a:noFill/>
            </a:ln>
          </p:spPr>
        </p:pic>
        <p:pic>
          <p:nvPicPr>
            <p:cNvPr id="157" name="Google Shape;157;p5"/>
            <p:cNvPicPr preferRelativeResize="0"/>
            <p:nvPr/>
          </p:nvPicPr>
          <p:blipFill rotWithShape="1">
            <a:blip r:embed="rId5">
              <a:alphaModFix/>
            </a:blip>
            <a:srcRect b="0" l="0" r="0" t="0"/>
            <a:stretch/>
          </p:blipFill>
          <p:spPr>
            <a:xfrm>
              <a:off x="4543425" y="4343399"/>
              <a:ext cx="133349" cy="133349"/>
            </a:xfrm>
            <a:prstGeom prst="rect">
              <a:avLst/>
            </a:prstGeom>
            <a:noFill/>
            <a:ln>
              <a:noFill/>
            </a:ln>
          </p:spPr>
        </p:pic>
        <p:pic>
          <p:nvPicPr>
            <p:cNvPr id="158" name="Google Shape;158;p5"/>
            <p:cNvPicPr preferRelativeResize="0"/>
            <p:nvPr/>
          </p:nvPicPr>
          <p:blipFill rotWithShape="1">
            <a:blip r:embed="rId5">
              <a:alphaModFix/>
            </a:blip>
            <a:srcRect b="0" l="0" r="0" t="0"/>
            <a:stretch/>
          </p:blipFill>
          <p:spPr>
            <a:xfrm>
              <a:off x="4543425" y="4610099"/>
              <a:ext cx="133349" cy="133349"/>
            </a:xfrm>
            <a:prstGeom prst="rect">
              <a:avLst/>
            </a:prstGeom>
            <a:noFill/>
            <a:ln>
              <a:noFill/>
            </a:ln>
          </p:spPr>
        </p:pic>
        <p:sp>
          <p:nvSpPr>
            <p:cNvPr id="159" name="Google Shape;159;p5"/>
            <p:cNvSpPr/>
            <p:nvPr/>
          </p:nvSpPr>
          <p:spPr>
            <a:xfrm>
              <a:off x="8181973" y="2590799"/>
              <a:ext cx="3552825" cy="3238500"/>
            </a:xfrm>
            <a:custGeom>
              <a:rect b="b" l="l" r="r" t="t"/>
              <a:pathLst>
                <a:path extrusionOk="0" h="3238500" w="3552825">
                  <a:moveTo>
                    <a:pt x="3481628" y="3238499"/>
                  </a:moveTo>
                  <a:lnTo>
                    <a:pt x="71196" y="3238499"/>
                  </a:lnTo>
                  <a:lnTo>
                    <a:pt x="66241" y="3238011"/>
                  </a:lnTo>
                  <a:lnTo>
                    <a:pt x="29705" y="3222877"/>
                  </a:lnTo>
                  <a:lnTo>
                    <a:pt x="3886" y="3186836"/>
                  </a:lnTo>
                  <a:lnTo>
                    <a:pt x="0" y="3167302"/>
                  </a:lnTo>
                  <a:lnTo>
                    <a:pt x="0" y="3162299"/>
                  </a:lnTo>
                  <a:lnTo>
                    <a:pt x="0" y="71196"/>
                  </a:lnTo>
                  <a:lnTo>
                    <a:pt x="15621" y="29705"/>
                  </a:lnTo>
                  <a:lnTo>
                    <a:pt x="51661" y="3885"/>
                  </a:lnTo>
                  <a:lnTo>
                    <a:pt x="71196" y="0"/>
                  </a:lnTo>
                  <a:lnTo>
                    <a:pt x="3481628" y="0"/>
                  </a:lnTo>
                  <a:lnTo>
                    <a:pt x="3523117" y="15621"/>
                  </a:lnTo>
                  <a:lnTo>
                    <a:pt x="3548938" y="51661"/>
                  </a:lnTo>
                  <a:lnTo>
                    <a:pt x="3552825" y="71196"/>
                  </a:lnTo>
                  <a:lnTo>
                    <a:pt x="3552825" y="3167302"/>
                  </a:lnTo>
                  <a:lnTo>
                    <a:pt x="3537201" y="3208793"/>
                  </a:lnTo>
                  <a:lnTo>
                    <a:pt x="3501162" y="3234613"/>
                  </a:lnTo>
                  <a:lnTo>
                    <a:pt x="3486583" y="3238011"/>
                  </a:lnTo>
                  <a:lnTo>
                    <a:pt x="3481628" y="3238499"/>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
            <p:cNvSpPr/>
            <p:nvPr/>
          </p:nvSpPr>
          <p:spPr>
            <a:xfrm>
              <a:off x="8410574" y="2819400"/>
              <a:ext cx="457200" cy="457200"/>
            </a:xfrm>
            <a:custGeom>
              <a:rect b="b" l="l" r="r" t="t"/>
              <a:pathLst>
                <a:path extrusionOk="0" h="457200" w="457200">
                  <a:moveTo>
                    <a:pt x="236087" y="457199"/>
                  </a:moveTo>
                  <a:lnTo>
                    <a:pt x="221113" y="457199"/>
                  </a:lnTo>
                  <a:lnTo>
                    <a:pt x="213644" y="456832"/>
                  </a:lnTo>
                  <a:lnTo>
                    <a:pt x="169405" y="449529"/>
                  </a:lnTo>
                  <a:lnTo>
                    <a:pt x="127440" y="433735"/>
                  </a:lnTo>
                  <a:lnTo>
                    <a:pt x="89364" y="410059"/>
                  </a:lnTo>
                  <a:lnTo>
                    <a:pt x="56638" y="379409"/>
                  </a:lnTo>
                  <a:lnTo>
                    <a:pt x="30522" y="342963"/>
                  </a:lnTo>
                  <a:lnTo>
                    <a:pt x="12016" y="302122"/>
                  </a:lnTo>
                  <a:lnTo>
                    <a:pt x="1834" y="258457"/>
                  </a:lnTo>
                  <a:lnTo>
                    <a:pt x="0" y="236086"/>
                  </a:lnTo>
                  <a:lnTo>
                    <a:pt x="0" y="221112"/>
                  </a:lnTo>
                  <a:lnTo>
                    <a:pt x="5853" y="176659"/>
                  </a:lnTo>
                  <a:lnTo>
                    <a:pt x="20265" y="134200"/>
                  </a:lnTo>
                  <a:lnTo>
                    <a:pt x="42684" y="95370"/>
                  </a:lnTo>
                  <a:lnTo>
                    <a:pt x="72249" y="61661"/>
                  </a:lnTo>
                  <a:lnTo>
                    <a:pt x="107821" y="34366"/>
                  </a:lnTo>
                  <a:lnTo>
                    <a:pt x="148035" y="14535"/>
                  </a:lnTo>
                  <a:lnTo>
                    <a:pt x="191345" y="2931"/>
                  </a:lnTo>
                  <a:lnTo>
                    <a:pt x="221113" y="0"/>
                  </a:lnTo>
                  <a:lnTo>
                    <a:pt x="236087" y="0"/>
                  </a:lnTo>
                  <a:lnTo>
                    <a:pt x="280540" y="5852"/>
                  </a:lnTo>
                  <a:lnTo>
                    <a:pt x="322997" y="20265"/>
                  </a:lnTo>
                  <a:lnTo>
                    <a:pt x="361827" y="42685"/>
                  </a:lnTo>
                  <a:lnTo>
                    <a:pt x="395538" y="72249"/>
                  </a:lnTo>
                  <a:lnTo>
                    <a:pt x="422832" y="107821"/>
                  </a:lnTo>
                  <a:lnTo>
                    <a:pt x="442663" y="148034"/>
                  </a:lnTo>
                  <a:lnTo>
                    <a:pt x="454267" y="191344"/>
                  </a:lnTo>
                  <a:lnTo>
                    <a:pt x="457200" y="221112"/>
                  </a:lnTo>
                  <a:lnTo>
                    <a:pt x="457199" y="228599"/>
                  </a:lnTo>
                  <a:lnTo>
                    <a:pt x="457200" y="236086"/>
                  </a:lnTo>
                  <a:lnTo>
                    <a:pt x="451346" y="280540"/>
                  </a:lnTo>
                  <a:lnTo>
                    <a:pt x="436933" y="322997"/>
                  </a:lnTo>
                  <a:lnTo>
                    <a:pt x="414513" y="361828"/>
                  </a:lnTo>
                  <a:lnTo>
                    <a:pt x="384950" y="395538"/>
                  </a:lnTo>
                  <a:lnTo>
                    <a:pt x="349377" y="422833"/>
                  </a:lnTo>
                  <a:lnTo>
                    <a:pt x="309163" y="442663"/>
                  </a:lnTo>
                  <a:lnTo>
                    <a:pt x="265854" y="454267"/>
                  </a:lnTo>
                  <a:lnTo>
                    <a:pt x="243556" y="456832"/>
                  </a:lnTo>
                  <a:lnTo>
                    <a:pt x="236087" y="457199"/>
                  </a:lnTo>
                  <a:close/>
                </a:path>
              </a:pathLst>
            </a:custGeom>
            <a:solidFill>
              <a:srgbClr val="E9B30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1" name="Google Shape;161;p5"/>
            <p:cNvPicPr preferRelativeResize="0"/>
            <p:nvPr/>
          </p:nvPicPr>
          <p:blipFill rotWithShape="1">
            <a:blip r:embed="rId7">
              <a:alphaModFix/>
            </a:blip>
            <a:srcRect b="0" l="0" r="0" t="0"/>
            <a:stretch/>
          </p:blipFill>
          <p:spPr>
            <a:xfrm>
              <a:off x="8496300" y="2895599"/>
              <a:ext cx="285749" cy="304799"/>
            </a:xfrm>
            <a:prstGeom prst="rect">
              <a:avLst/>
            </a:prstGeom>
            <a:noFill/>
            <a:ln>
              <a:noFill/>
            </a:ln>
          </p:spPr>
        </p:pic>
      </p:grpSp>
      <p:sp>
        <p:nvSpPr>
          <p:cNvPr id="162" name="Google Shape;162;p5"/>
          <p:cNvSpPr txBox="1"/>
          <p:nvPr/>
        </p:nvSpPr>
        <p:spPr>
          <a:xfrm>
            <a:off x="4743400" y="4035425"/>
            <a:ext cx="2710500" cy="80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50"/>
              <a:buFont typeface="Arial"/>
              <a:buNone/>
            </a:pPr>
            <a:r>
              <a:rPr b="0" i="0" lang="en-US" u="none" cap="none" strike="noStrike">
                <a:solidFill>
                  <a:srgbClr val="FFFFFF"/>
                </a:solidFill>
                <a:latin typeface="Trebuchet MS"/>
                <a:ea typeface="Trebuchet MS"/>
                <a:cs typeface="Trebuchet MS"/>
                <a:sym typeface="Trebuchet MS"/>
              </a:rPr>
              <a:t>Calculadora visual</a:t>
            </a:r>
            <a:endParaRPr b="0" i="0" u="none" cap="none" strike="noStrike">
              <a:solidFill>
                <a:srgbClr val="000000"/>
              </a:solidFill>
              <a:latin typeface="Trebuchet MS"/>
              <a:ea typeface="Trebuchet MS"/>
              <a:cs typeface="Trebuchet MS"/>
              <a:sym typeface="Trebuchet MS"/>
            </a:endParaRPr>
          </a:p>
          <a:p>
            <a:pPr indent="0" lvl="0" marL="12700" marR="5080" rtl="0" algn="l">
              <a:lnSpc>
                <a:spcPct val="166700"/>
              </a:lnSpc>
              <a:spcBef>
                <a:spcPts val="0"/>
              </a:spcBef>
              <a:spcAft>
                <a:spcPts val="0"/>
              </a:spcAft>
              <a:buClr>
                <a:srgbClr val="000000"/>
              </a:buClr>
              <a:buSzPts val="1050"/>
              <a:buFont typeface="Arial"/>
              <a:buNone/>
            </a:pPr>
            <a:r>
              <a:rPr b="0" i="0" lang="en-US" u="none" cap="none" strike="noStrike">
                <a:solidFill>
                  <a:srgbClr val="FFFFFF"/>
                </a:solidFill>
                <a:latin typeface="Trebuchet MS"/>
                <a:ea typeface="Trebuchet MS"/>
                <a:cs typeface="Trebuchet MS"/>
                <a:sym typeface="Trebuchet MS"/>
              </a:rPr>
              <a:t>Botones numéricos grandes Visualización de cambio</a:t>
            </a:r>
            <a:endParaRPr b="0" i="0" u="none" cap="none" strike="noStrike">
              <a:solidFill>
                <a:srgbClr val="000000"/>
              </a:solidFill>
              <a:latin typeface="Trebuchet MS"/>
              <a:ea typeface="Trebuchet MS"/>
              <a:cs typeface="Trebuchet MS"/>
              <a:sym typeface="Trebuchet MS"/>
            </a:endParaRPr>
          </a:p>
        </p:txBody>
      </p:sp>
      <p:sp>
        <p:nvSpPr>
          <p:cNvPr id="163" name="Google Shape;163;p5"/>
          <p:cNvSpPr txBox="1"/>
          <p:nvPr/>
        </p:nvSpPr>
        <p:spPr>
          <a:xfrm>
            <a:off x="9004200" y="2882900"/>
            <a:ext cx="18693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Gill Sans"/>
                <a:ea typeface="Gill Sans"/>
                <a:cs typeface="Gill Sans"/>
                <a:sym typeface="Gill Sans"/>
              </a:rPr>
              <a:t>Administrador</a:t>
            </a:r>
            <a:endParaRPr b="0" i="0" sz="1800" u="none" cap="none" strike="noStrike">
              <a:solidFill>
                <a:srgbClr val="000000"/>
              </a:solidFill>
              <a:latin typeface="Gill Sans"/>
              <a:ea typeface="Gill Sans"/>
              <a:cs typeface="Gill Sans"/>
              <a:sym typeface="Gill Sans"/>
            </a:endParaRPr>
          </a:p>
        </p:txBody>
      </p:sp>
      <p:sp>
        <p:nvSpPr>
          <p:cNvPr id="164" name="Google Shape;164;p5"/>
          <p:cNvSpPr txBox="1"/>
          <p:nvPr/>
        </p:nvSpPr>
        <p:spPr>
          <a:xfrm>
            <a:off x="8394600" y="3380105"/>
            <a:ext cx="3051900" cy="497700"/>
          </a:xfrm>
          <a:prstGeom prst="rect">
            <a:avLst/>
          </a:prstGeom>
          <a:noFill/>
          <a:ln>
            <a:noFill/>
          </a:ln>
        </p:spPr>
        <p:txBody>
          <a:bodyPr anchorCtr="0" anchor="t" bIns="0" lIns="0" spcFirstLastPara="1" rIns="0" wrap="square" tIns="12700">
            <a:spAutoFit/>
          </a:bodyPr>
          <a:lstStyle/>
          <a:p>
            <a:pPr indent="0" lvl="0" marL="12700" marR="5080" rtl="0" algn="l">
              <a:lnSpc>
                <a:spcPct val="125000"/>
              </a:lnSpc>
              <a:spcBef>
                <a:spcPts val="0"/>
              </a:spcBef>
              <a:spcAft>
                <a:spcPts val="0"/>
              </a:spcAft>
              <a:buClr>
                <a:srgbClr val="000000"/>
              </a:buClr>
              <a:buSzPts val="1200"/>
              <a:buFont typeface="Arial"/>
              <a:buNone/>
            </a:pPr>
            <a:r>
              <a:rPr b="0" i="0" lang="en-US" u="none" cap="none" strike="noStrike">
                <a:solidFill>
                  <a:srgbClr val="D0D5DA"/>
                </a:solidFill>
                <a:latin typeface="Trebuchet MS"/>
                <a:ea typeface="Trebuchet MS"/>
                <a:cs typeface="Trebuchet MS"/>
                <a:sym typeface="Trebuchet MS"/>
              </a:rPr>
              <a:t>Panel de control completo con acceso a todas las funciones del sistema.</a:t>
            </a:r>
            <a:endParaRPr b="0" i="0" u="none" cap="none" strike="noStrike">
              <a:solidFill>
                <a:srgbClr val="000000"/>
              </a:solidFill>
              <a:latin typeface="Trebuchet MS"/>
              <a:ea typeface="Trebuchet MS"/>
              <a:cs typeface="Trebuchet MS"/>
              <a:sym typeface="Trebuchet MS"/>
            </a:endParaRPr>
          </a:p>
        </p:txBody>
      </p:sp>
      <p:grpSp>
        <p:nvGrpSpPr>
          <p:cNvPr id="165" name="Google Shape;165;p5"/>
          <p:cNvGrpSpPr/>
          <p:nvPr/>
        </p:nvGrpSpPr>
        <p:grpSpPr>
          <a:xfrm>
            <a:off x="8420100" y="4076700"/>
            <a:ext cx="123824" cy="666749"/>
            <a:chOff x="8420100" y="4076700"/>
            <a:chExt cx="123824" cy="666749"/>
          </a:xfrm>
        </p:grpSpPr>
        <p:pic>
          <p:nvPicPr>
            <p:cNvPr id="166" name="Google Shape;166;p5"/>
            <p:cNvPicPr preferRelativeResize="0"/>
            <p:nvPr/>
          </p:nvPicPr>
          <p:blipFill rotWithShape="1">
            <a:blip r:embed="rId8">
              <a:alphaModFix/>
            </a:blip>
            <a:srcRect b="0" l="0" r="0" t="0"/>
            <a:stretch/>
          </p:blipFill>
          <p:spPr>
            <a:xfrm>
              <a:off x="8420100" y="4076700"/>
              <a:ext cx="123824" cy="133349"/>
            </a:xfrm>
            <a:prstGeom prst="rect">
              <a:avLst/>
            </a:prstGeom>
            <a:noFill/>
            <a:ln>
              <a:noFill/>
            </a:ln>
          </p:spPr>
        </p:pic>
        <p:pic>
          <p:nvPicPr>
            <p:cNvPr id="167" name="Google Shape;167;p5"/>
            <p:cNvPicPr preferRelativeResize="0"/>
            <p:nvPr/>
          </p:nvPicPr>
          <p:blipFill rotWithShape="1">
            <a:blip r:embed="rId8">
              <a:alphaModFix/>
            </a:blip>
            <a:srcRect b="0" l="0" r="0" t="0"/>
            <a:stretch/>
          </p:blipFill>
          <p:spPr>
            <a:xfrm>
              <a:off x="8420100" y="4343400"/>
              <a:ext cx="123824" cy="133349"/>
            </a:xfrm>
            <a:prstGeom prst="rect">
              <a:avLst/>
            </a:prstGeom>
            <a:noFill/>
            <a:ln>
              <a:noFill/>
            </a:ln>
          </p:spPr>
        </p:pic>
        <p:pic>
          <p:nvPicPr>
            <p:cNvPr id="168" name="Google Shape;168;p5"/>
            <p:cNvPicPr preferRelativeResize="0"/>
            <p:nvPr/>
          </p:nvPicPr>
          <p:blipFill rotWithShape="1">
            <a:blip r:embed="rId8">
              <a:alphaModFix/>
            </a:blip>
            <a:srcRect b="0" l="0" r="0" t="0"/>
            <a:stretch/>
          </p:blipFill>
          <p:spPr>
            <a:xfrm>
              <a:off x="8420100" y="4610100"/>
              <a:ext cx="123824" cy="133349"/>
            </a:xfrm>
            <a:prstGeom prst="rect">
              <a:avLst/>
            </a:prstGeom>
            <a:noFill/>
            <a:ln>
              <a:noFill/>
            </a:ln>
          </p:spPr>
        </p:pic>
      </p:grpSp>
      <p:sp>
        <p:nvSpPr>
          <p:cNvPr id="169" name="Google Shape;169;p5"/>
          <p:cNvSpPr txBox="1"/>
          <p:nvPr/>
        </p:nvSpPr>
        <p:spPr>
          <a:xfrm>
            <a:off x="8604150" y="4035425"/>
            <a:ext cx="2842500" cy="803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050"/>
              <a:buFont typeface="Arial"/>
              <a:buNone/>
            </a:pPr>
            <a:r>
              <a:rPr b="0" i="0" lang="en-US" u="none" cap="none" strike="noStrike">
                <a:solidFill>
                  <a:srgbClr val="FFFFFF"/>
                </a:solidFill>
                <a:latin typeface="Trebuchet MS"/>
                <a:ea typeface="Trebuchet MS"/>
                <a:cs typeface="Trebuchet MS"/>
                <a:sym typeface="Trebuchet MS"/>
              </a:rPr>
              <a:t>Configuración del sistema</a:t>
            </a:r>
            <a:endParaRPr b="0" i="0" u="none" cap="none" strike="noStrike">
              <a:solidFill>
                <a:srgbClr val="000000"/>
              </a:solidFill>
              <a:latin typeface="Trebuchet MS"/>
              <a:ea typeface="Trebuchet MS"/>
              <a:cs typeface="Trebuchet MS"/>
              <a:sym typeface="Trebuchet MS"/>
            </a:endParaRPr>
          </a:p>
          <a:p>
            <a:pPr indent="0" lvl="0" marL="12700" marR="193040" rtl="0" algn="l">
              <a:lnSpc>
                <a:spcPct val="166700"/>
              </a:lnSpc>
              <a:spcBef>
                <a:spcPts val="0"/>
              </a:spcBef>
              <a:spcAft>
                <a:spcPts val="0"/>
              </a:spcAft>
              <a:buClr>
                <a:srgbClr val="000000"/>
              </a:buClr>
              <a:buSzPts val="1050"/>
              <a:buFont typeface="Arial"/>
              <a:buNone/>
            </a:pPr>
            <a:r>
              <a:rPr b="0" i="0" lang="en-US" u="none" cap="none" strike="noStrike">
                <a:solidFill>
                  <a:srgbClr val="FFFFFF"/>
                </a:solidFill>
                <a:latin typeface="Trebuchet MS"/>
                <a:ea typeface="Trebuchet MS"/>
                <a:cs typeface="Trebuchet MS"/>
                <a:sym typeface="Trebuchet MS"/>
              </a:rPr>
              <a:t>Reportes y</a:t>
            </a:r>
            <a:r>
              <a:rPr lang="en-US">
                <a:solidFill>
                  <a:srgbClr val="FFFFFF"/>
                </a:solidFill>
                <a:latin typeface="Trebuchet MS"/>
                <a:ea typeface="Trebuchet MS"/>
                <a:cs typeface="Trebuchet MS"/>
                <a:sym typeface="Trebuchet MS"/>
              </a:rPr>
              <a:t> </a:t>
            </a:r>
            <a:r>
              <a:rPr b="0" i="0" lang="en-US" u="none" cap="none" strike="noStrike">
                <a:solidFill>
                  <a:srgbClr val="FFFFFF"/>
                </a:solidFill>
                <a:latin typeface="Trebuchet MS"/>
                <a:ea typeface="Trebuchet MS"/>
                <a:cs typeface="Trebuchet MS"/>
                <a:sym typeface="Trebuchet MS"/>
              </a:rPr>
              <a:t>estadísticas Backup y restauración</a:t>
            </a:r>
            <a:endParaRPr b="0" i="0" u="none" cap="none" strike="noStrike">
              <a:solidFill>
                <a:srgbClr val="000000"/>
              </a:solidFill>
              <a:latin typeface="Trebuchet MS"/>
              <a:ea typeface="Trebuchet MS"/>
              <a:cs typeface="Trebuchet MS"/>
              <a:sym typeface="Trebuchet MS"/>
            </a:endParaRPr>
          </a:p>
        </p:txBody>
      </p:sp>
      <p:sp>
        <p:nvSpPr>
          <p:cNvPr id="170" name="Google Shape;170;p5"/>
          <p:cNvSpPr/>
          <p:nvPr/>
        </p:nvSpPr>
        <p:spPr>
          <a:xfrm>
            <a:off x="457197" y="915065"/>
            <a:ext cx="8033004" cy="112966"/>
          </a:xfrm>
          <a:custGeom>
            <a:rect b="b" l="l" r="r" t="t"/>
            <a:pathLst>
              <a:path extrusionOk="0" h="38100" w="914400">
                <a:moveTo>
                  <a:pt x="914399" y="38099"/>
                </a:moveTo>
                <a:lnTo>
                  <a:pt x="0" y="38099"/>
                </a:lnTo>
                <a:lnTo>
                  <a:pt x="0" y="0"/>
                </a:lnTo>
                <a:lnTo>
                  <a:pt x="914399" y="0"/>
                </a:lnTo>
                <a:lnTo>
                  <a:pt x="914399" y="38099"/>
                </a:lnTo>
                <a:close/>
              </a:path>
            </a:pathLst>
          </a:custGeom>
          <a:solidFill>
            <a:srgbClr val="FACC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p:nvPr/>
        </p:nvSpPr>
        <p:spPr>
          <a:xfrm>
            <a:off x="5638799" y="990599"/>
            <a:ext cx="914400" cy="38100"/>
          </a:xfrm>
          <a:custGeom>
            <a:rect b="b" l="l" r="r" t="t"/>
            <a:pathLst>
              <a:path extrusionOk="0" h="38100" w="914400">
                <a:moveTo>
                  <a:pt x="914399" y="38099"/>
                </a:moveTo>
                <a:lnTo>
                  <a:pt x="0" y="38099"/>
                </a:lnTo>
                <a:lnTo>
                  <a:pt x="0" y="0"/>
                </a:lnTo>
                <a:lnTo>
                  <a:pt x="914399" y="0"/>
                </a:lnTo>
                <a:lnTo>
                  <a:pt x="914399" y="38099"/>
                </a:lnTo>
                <a:close/>
              </a:path>
            </a:pathLst>
          </a:custGeom>
          <a:solidFill>
            <a:srgbClr val="FACC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6"/>
          <p:cNvSpPr txBox="1"/>
          <p:nvPr>
            <p:ph type="title"/>
          </p:nvPr>
        </p:nvSpPr>
        <p:spPr>
          <a:xfrm>
            <a:off x="1978917" y="406400"/>
            <a:ext cx="8217000" cy="428400"/>
          </a:xfrm>
          <a:prstGeom prst="rect">
            <a:avLst/>
          </a:prstGeom>
          <a:noFill/>
          <a:ln>
            <a:noFill/>
          </a:ln>
        </p:spPr>
        <p:txBody>
          <a:bodyPr anchorCtr="0" anchor="ctr" bIns="0" lIns="0" spcFirstLastPara="1" rIns="0" wrap="square" tIns="12700">
            <a:noAutofit/>
          </a:bodyPr>
          <a:lstStyle/>
          <a:p>
            <a:pPr indent="0" lvl="0" marL="12700" rtl="0" algn="ctr">
              <a:lnSpc>
                <a:spcPct val="100000"/>
              </a:lnSpc>
              <a:spcBef>
                <a:spcPts val="0"/>
              </a:spcBef>
              <a:spcAft>
                <a:spcPts val="0"/>
              </a:spcAft>
              <a:buSzPts val="1400"/>
              <a:buNone/>
            </a:pPr>
            <a:r>
              <a:rPr lang="en-US" sz="2700"/>
              <a:t>Objetivo 03: Sistema Modular y Seguro</a:t>
            </a:r>
            <a:endParaRPr sz="2700"/>
          </a:p>
        </p:txBody>
      </p:sp>
      <p:grpSp>
        <p:nvGrpSpPr>
          <p:cNvPr id="177" name="Google Shape;177;p6"/>
          <p:cNvGrpSpPr/>
          <p:nvPr/>
        </p:nvGrpSpPr>
        <p:grpSpPr>
          <a:xfrm>
            <a:off x="457199" y="1257299"/>
            <a:ext cx="11277600" cy="1295400"/>
            <a:chOff x="457199" y="1257299"/>
            <a:chExt cx="11277600" cy="1295400"/>
          </a:xfrm>
        </p:grpSpPr>
        <p:sp>
          <p:nvSpPr>
            <p:cNvPr id="178" name="Google Shape;178;p6"/>
            <p:cNvSpPr/>
            <p:nvPr/>
          </p:nvSpPr>
          <p:spPr>
            <a:xfrm>
              <a:off x="457199" y="1257299"/>
              <a:ext cx="11277600" cy="1295400"/>
            </a:xfrm>
            <a:custGeom>
              <a:rect b="b" l="l" r="r" t="t"/>
              <a:pathLst>
                <a:path extrusionOk="0" h="1295400" w="11277600">
                  <a:moveTo>
                    <a:pt x="11206402" y="1295399"/>
                  </a:moveTo>
                  <a:lnTo>
                    <a:pt x="71196" y="1295399"/>
                  </a:lnTo>
                  <a:lnTo>
                    <a:pt x="66241" y="1294911"/>
                  </a:lnTo>
                  <a:lnTo>
                    <a:pt x="29705" y="1279777"/>
                  </a:lnTo>
                  <a:lnTo>
                    <a:pt x="3885" y="1243737"/>
                  </a:lnTo>
                  <a:lnTo>
                    <a:pt x="0" y="1224203"/>
                  </a:lnTo>
                  <a:lnTo>
                    <a:pt x="0" y="1219199"/>
                  </a:lnTo>
                  <a:lnTo>
                    <a:pt x="0" y="71196"/>
                  </a:lnTo>
                  <a:lnTo>
                    <a:pt x="15621" y="29705"/>
                  </a:lnTo>
                  <a:lnTo>
                    <a:pt x="51661" y="3885"/>
                  </a:lnTo>
                  <a:lnTo>
                    <a:pt x="71196" y="0"/>
                  </a:lnTo>
                  <a:lnTo>
                    <a:pt x="11206402" y="0"/>
                  </a:lnTo>
                  <a:lnTo>
                    <a:pt x="11247891" y="15621"/>
                  </a:lnTo>
                  <a:lnTo>
                    <a:pt x="11273712" y="51661"/>
                  </a:lnTo>
                  <a:lnTo>
                    <a:pt x="11277599" y="71196"/>
                  </a:lnTo>
                  <a:lnTo>
                    <a:pt x="11277599" y="1224203"/>
                  </a:lnTo>
                  <a:lnTo>
                    <a:pt x="11261975" y="1265694"/>
                  </a:lnTo>
                  <a:lnTo>
                    <a:pt x="11225936" y="1291513"/>
                  </a:lnTo>
                  <a:lnTo>
                    <a:pt x="11211357" y="1294911"/>
                  </a:lnTo>
                  <a:lnTo>
                    <a:pt x="11206402" y="1295399"/>
                  </a:lnTo>
                  <a:close/>
                </a:path>
              </a:pathLst>
            </a:custGeom>
            <a:solidFill>
              <a:srgbClr val="E43D3D">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9" name="Google Shape;179;p6"/>
            <p:cNvPicPr preferRelativeResize="0"/>
            <p:nvPr/>
          </p:nvPicPr>
          <p:blipFill rotWithShape="1">
            <a:blip r:embed="rId3">
              <a:alphaModFix/>
            </a:blip>
            <a:srcRect b="0" l="0" r="0" t="0"/>
            <a:stretch/>
          </p:blipFill>
          <p:spPr>
            <a:xfrm>
              <a:off x="647699" y="1447799"/>
              <a:ext cx="228599" cy="304799"/>
            </a:xfrm>
            <a:prstGeom prst="rect">
              <a:avLst/>
            </a:prstGeom>
            <a:noFill/>
            <a:ln>
              <a:noFill/>
            </a:ln>
          </p:spPr>
        </p:pic>
      </p:grpSp>
      <p:sp>
        <p:nvSpPr>
          <p:cNvPr id="180" name="Google Shape;180;p6"/>
          <p:cNvSpPr txBox="1"/>
          <p:nvPr/>
        </p:nvSpPr>
        <p:spPr>
          <a:xfrm>
            <a:off x="977900" y="1435100"/>
            <a:ext cx="10212600" cy="882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900" u="none" cap="none" strike="noStrike">
                <a:solidFill>
                  <a:srgbClr val="FFFFFF"/>
                </a:solidFill>
                <a:latin typeface="Gill Sans"/>
                <a:ea typeface="Gill Sans"/>
                <a:cs typeface="Gill Sans"/>
                <a:sym typeface="Gill Sans"/>
              </a:rPr>
              <a:t>Problema a resolver</a:t>
            </a:r>
            <a:endParaRPr b="0" i="0" sz="1900" u="none" cap="none" strike="noStrike">
              <a:solidFill>
                <a:srgbClr val="000000"/>
              </a:solidFill>
              <a:latin typeface="Gill Sans"/>
              <a:ea typeface="Gill Sans"/>
              <a:cs typeface="Gill Sans"/>
              <a:sym typeface="Gill Sans"/>
            </a:endParaRPr>
          </a:p>
          <a:p>
            <a:pPr indent="0" lvl="0" marL="12700" marR="5080" rtl="0" algn="l">
              <a:lnSpc>
                <a:spcPct val="129600"/>
              </a:lnSpc>
              <a:spcBef>
                <a:spcPts val="509"/>
              </a:spcBef>
              <a:spcAft>
                <a:spcPts val="0"/>
              </a:spcAft>
              <a:buClr>
                <a:srgbClr val="000000"/>
              </a:buClr>
              <a:buSzPts val="1350"/>
              <a:buFont typeface="Arial"/>
              <a:buNone/>
            </a:pPr>
            <a:r>
              <a:rPr b="0" i="0" lang="en-US" sz="1450" u="none" cap="none" strike="noStrike">
                <a:solidFill>
                  <a:srgbClr val="FFFFFF"/>
                </a:solidFill>
                <a:latin typeface="Trebuchet MS"/>
                <a:ea typeface="Trebuchet MS"/>
                <a:cs typeface="Trebuchet MS"/>
                <a:sym typeface="Trebuchet MS"/>
              </a:rPr>
              <a:t>Falta de </a:t>
            </a:r>
            <a:r>
              <a:rPr b="0" i="0" lang="en-US" sz="1450" u="none" cap="none" strike="noStrike">
                <a:solidFill>
                  <a:srgbClr val="FFFFFF"/>
                </a:solidFill>
                <a:latin typeface="Trebuchet MS"/>
                <a:ea typeface="Trebuchet MS"/>
                <a:cs typeface="Trebuchet MS"/>
                <a:sym typeface="Trebuchet MS"/>
              </a:rPr>
              <a:t>flexibilidad </a:t>
            </a:r>
            <a:r>
              <a:rPr b="0" i="0" lang="en-US" sz="1450" u="none" cap="none" strike="noStrike">
                <a:solidFill>
                  <a:srgbClr val="FFFFFF"/>
                </a:solidFill>
                <a:latin typeface="Trebuchet MS"/>
                <a:ea typeface="Trebuchet MS"/>
                <a:cs typeface="Trebuchet MS"/>
                <a:sym typeface="Trebuchet MS"/>
              </a:rPr>
              <a:t>para agregar nuevas funcionalidades, dificultad en la gestión de inventario y ausencia de reportes confiables para la toma de decisiones estratégicas.</a:t>
            </a:r>
            <a:endParaRPr b="0" i="0" sz="1450" u="none" cap="none" strike="noStrike">
              <a:solidFill>
                <a:srgbClr val="000000"/>
              </a:solidFill>
              <a:latin typeface="Trebuchet MS"/>
              <a:ea typeface="Trebuchet MS"/>
              <a:cs typeface="Trebuchet MS"/>
              <a:sym typeface="Trebuchet MS"/>
            </a:endParaRPr>
          </a:p>
        </p:txBody>
      </p:sp>
      <p:grpSp>
        <p:nvGrpSpPr>
          <p:cNvPr id="181" name="Google Shape;181;p6"/>
          <p:cNvGrpSpPr/>
          <p:nvPr/>
        </p:nvGrpSpPr>
        <p:grpSpPr>
          <a:xfrm>
            <a:off x="457200" y="2781174"/>
            <a:ext cx="11277600" cy="3311385"/>
            <a:chOff x="457199" y="2781299"/>
            <a:chExt cx="11277600" cy="3086100"/>
          </a:xfrm>
        </p:grpSpPr>
        <p:sp>
          <p:nvSpPr>
            <p:cNvPr id="182" name="Google Shape;182;p6"/>
            <p:cNvSpPr/>
            <p:nvPr/>
          </p:nvSpPr>
          <p:spPr>
            <a:xfrm>
              <a:off x="457199" y="2781299"/>
              <a:ext cx="11277600" cy="3086100"/>
            </a:xfrm>
            <a:custGeom>
              <a:rect b="b" l="l" r="r" t="t"/>
              <a:pathLst>
                <a:path extrusionOk="0" h="3086100" w="11277600">
                  <a:moveTo>
                    <a:pt x="11206402" y="3086099"/>
                  </a:moveTo>
                  <a:lnTo>
                    <a:pt x="71196" y="3086099"/>
                  </a:lnTo>
                  <a:lnTo>
                    <a:pt x="66241" y="3085611"/>
                  </a:lnTo>
                  <a:lnTo>
                    <a:pt x="29705" y="3070476"/>
                  </a:lnTo>
                  <a:lnTo>
                    <a:pt x="3885" y="3034437"/>
                  </a:lnTo>
                  <a:lnTo>
                    <a:pt x="0" y="3014902"/>
                  </a:lnTo>
                  <a:lnTo>
                    <a:pt x="0" y="3009899"/>
                  </a:lnTo>
                  <a:lnTo>
                    <a:pt x="0" y="71196"/>
                  </a:lnTo>
                  <a:lnTo>
                    <a:pt x="15621" y="29704"/>
                  </a:lnTo>
                  <a:lnTo>
                    <a:pt x="51661" y="3885"/>
                  </a:lnTo>
                  <a:lnTo>
                    <a:pt x="71196" y="0"/>
                  </a:lnTo>
                  <a:lnTo>
                    <a:pt x="11206402" y="0"/>
                  </a:lnTo>
                  <a:lnTo>
                    <a:pt x="11247891" y="15621"/>
                  </a:lnTo>
                  <a:lnTo>
                    <a:pt x="11273712" y="51661"/>
                  </a:lnTo>
                  <a:lnTo>
                    <a:pt x="11277599" y="71196"/>
                  </a:lnTo>
                  <a:lnTo>
                    <a:pt x="11277599" y="3014902"/>
                  </a:lnTo>
                  <a:lnTo>
                    <a:pt x="11261975" y="3056393"/>
                  </a:lnTo>
                  <a:lnTo>
                    <a:pt x="11225936" y="3082213"/>
                  </a:lnTo>
                  <a:lnTo>
                    <a:pt x="11211357" y="3085611"/>
                  </a:lnTo>
                  <a:lnTo>
                    <a:pt x="11206402" y="3086099"/>
                  </a:lnTo>
                  <a:close/>
                </a:path>
              </a:pathLst>
            </a:custGeom>
            <a:solidFill>
              <a:srgbClr val="48BA78">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3" name="Google Shape;183;p6"/>
            <p:cNvPicPr preferRelativeResize="0"/>
            <p:nvPr/>
          </p:nvPicPr>
          <p:blipFill rotWithShape="1">
            <a:blip r:embed="rId4">
              <a:alphaModFix/>
            </a:blip>
            <a:srcRect b="0" l="0" r="0" t="0"/>
            <a:stretch/>
          </p:blipFill>
          <p:spPr>
            <a:xfrm>
              <a:off x="647699" y="2971799"/>
              <a:ext cx="171449" cy="304799"/>
            </a:xfrm>
            <a:prstGeom prst="rect">
              <a:avLst/>
            </a:prstGeom>
            <a:noFill/>
            <a:ln>
              <a:noFill/>
            </a:ln>
          </p:spPr>
        </p:pic>
      </p:grpSp>
      <p:sp>
        <p:nvSpPr>
          <p:cNvPr id="184" name="Google Shape;184;p6"/>
          <p:cNvSpPr txBox="1"/>
          <p:nvPr/>
        </p:nvSpPr>
        <p:spPr>
          <a:xfrm>
            <a:off x="920750" y="2959100"/>
            <a:ext cx="10203900" cy="101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2000" u="none" cap="none" strike="noStrike">
                <a:solidFill>
                  <a:srgbClr val="FFFFFF"/>
                </a:solidFill>
                <a:latin typeface="Gill Sans"/>
                <a:ea typeface="Gill Sans"/>
                <a:cs typeface="Gill Sans"/>
                <a:sym typeface="Gill Sans"/>
              </a:rPr>
              <a:t>Solución propuesta</a:t>
            </a:r>
            <a:endParaRPr b="0" i="0" sz="2000" u="none" cap="none" strike="noStrike">
              <a:solidFill>
                <a:srgbClr val="000000"/>
              </a:solidFill>
              <a:latin typeface="Gill Sans"/>
              <a:ea typeface="Gill Sans"/>
              <a:cs typeface="Gill Sans"/>
              <a:sym typeface="Gill Sans"/>
            </a:endParaRPr>
          </a:p>
          <a:p>
            <a:pPr indent="0" lvl="0" marL="69215" marR="5080" rtl="0" algn="l">
              <a:lnSpc>
                <a:spcPct val="129600"/>
              </a:lnSpc>
              <a:spcBef>
                <a:spcPts val="1110"/>
              </a:spcBef>
              <a:spcAft>
                <a:spcPts val="0"/>
              </a:spcAft>
              <a:buClr>
                <a:srgbClr val="000000"/>
              </a:buClr>
              <a:buSzPts val="1350"/>
              <a:buFont typeface="Arial"/>
              <a:buNone/>
            </a:pPr>
            <a:r>
              <a:rPr b="0" i="0" lang="en-US" sz="1550" u="none" cap="none" strike="noStrike">
                <a:solidFill>
                  <a:srgbClr val="FFFFFF"/>
                </a:solidFill>
                <a:latin typeface="Trebuchet MS"/>
                <a:ea typeface="Trebuchet MS"/>
                <a:cs typeface="Trebuchet MS"/>
                <a:sym typeface="Trebuchet MS"/>
              </a:rPr>
              <a:t>Implementar un sistema modular y seguro que permita la adición de nuevas funcionalidades, gestione el inventario y genere reportes confiables para la toma de decisiones.</a:t>
            </a:r>
            <a:endParaRPr b="0" i="0" sz="1550" u="none" cap="none" strike="noStrike">
              <a:solidFill>
                <a:srgbClr val="000000"/>
              </a:solidFill>
              <a:latin typeface="Trebuchet MS"/>
              <a:ea typeface="Trebuchet MS"/>
              <a:cs typeface="Trebuchet MS"/>
              <a:sym typeface="Trebuchet MS"/>
            </a:endParaRPr>
          </a:p>
        </p:txBody>
      </p:sp>
      <p:sp>
        <p:nvSpPr>
          <p:cNvPr id="185" name="Google Shape;185;p6"/>
          <p:cNvSpPr txBox="1"/>
          <p:nvPr/>
        </p:nvSpPr>
        <p:spPr>
          <a:xfrm>
            <a:off x="1225065" y="6321024"/>
            <a:ext cx="9742200" cy="213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300" u="none" cap="none" strike="noStrike">
                <a:solidFill>
                  <a:srgbClr val="D0D5DA"/>
                </a:solidFill>
                <a:latin typeface="Trebuchet MS"/>
                <a:ea typeface="Trebuchet MS"/>
                <a:cs typeface="Trebuchet MS"/>
                <a:sym typeface="Trebuchet MS"/>
              </a:rPr>
              <a:t>El sistema modular y seguro de FastPOS garantiza una gestión eficiente y adaptable a las necesidades cambiantes del negocio</a:t>
            </a:r>
            <a:endParaRPr b="0" i="0" sz="1300" u="none" cap="none" strike="noStrike">
              <a:solidFill>
                <a:srgbClr val="000000"/>
              </a:solidFill>
              <a:latin typeface="Trebuchet MS"/>
              <a:ea typeface="Trebuchet MS"/>
              <a:cs typeface="Trebuchet MS"/>
              <a:sym typeface="Trebuchet MS"/>
            </a:endParaRPr>
          </a:p>
        </p:txBody>
      </p:sp>
      <p:grpSp>
        <p:nvGrpSpPr>
          <p:cNvPr id="186" name="Google Shape;186;p6"/>
          <p:cNvGrpSpPr/>
          <p:nvPr/>
        </p:nvGrpSpPr>
        <p:grpSpPr>
          <a:xfrm>
            <a:off x="647700" y="4114813"/>
            <a:ext cx="3533775" cy="1811880"/>
            <a:chOff x="647699" y="4114799"/>
            <a:chExt cx="3533775" cy="1562100"/>
          </a:xfrm>
        </p:grpSpPr>
        <p:sp>
          <p:nvSpPr>
            <p:cNvPr id="187" name="Google Shape;187;p6"/>
            <p:cNvSpPr/>
            <p:nvPr/>
          </p:nvSpPr>
          <p:spPr>
            <a:xfrm>
              <a:off x="647699" y="4114799"/>
              <a:ext cx="3533775" cy="1562100"/>
            </a:xfrm>
            <a:custGeom>
              <a:rect b="b" l="l" r="r" t="t"/>
              <a:pathLst>
                <a:path extrusionOk="0" h="1562100" w="3533775">
                  <a:moveTo>
                    <a:pt x="3462578" y="1562099"/>
                  </a:moveTo>
                  <a:lnTo>
                    <a:pt x="71196" y="1562099"/>
                  </a:lnTo>
                  <a:lnTo>
                    <a:pt x="66241" y="1561610"/>
                  </a:lnTo>
                  <a:lnTo>
                    <a:pt x="29705" y="1546478"/>
                  </a:lnTo>
                  <a:lnTo>
                    <a:pt x="3885" y="1510437"/>
                  </a:lnTo>
                  <a:lnTo>
                    <a:pt x="0" y="1490903"/>
                  </a:lnTo>
                  <a:lnTo>
                    <a:pt x="0" y="1485899"/>
                  </a:lnTo>
                  <a:lnTo>
                    <a:pt x="0" y="71196"/>
                  </a:lnTo>
                  <a:lnTo>
                    <a:pt x="15621" y="29704"/>
                  </a:lnTo>
                  <a:lnTo>
                    <a:pt x="51662" y="3885"/>
                  </a:lnTo>
                  <a:lnTo>
                    <a:pt x="71196" y="0"/>
                  </a:lnTo>
                  <a:lnTo>
                    <a:pt x="3462578" y="0"/>
                  </a:lnTo>
                  <a:lnTo>
                    <a:pt x="3504069" y="15621"/>
                  </a:lnTo>
                  <a:lnTo>
                    <a:pt x="3529888" y="51661"/>
                  </a:lnTo>
                  <a:lnTo>
                    <a:pt x="3533774" y="71196"/>
                  </a:lnTo>
                  <a:lnTo>
                    <a:pt x="3533774" y="1490903"/>
                  </a:lnTo>
                  <a:lnTo>
                    <a:pt x="3518152" y="1532394"/>
                  </a:lnTo>
                  <a:lnTo>
                    <a:pt x="3482112" y="1558213"/>
                  </a:lnTo>
                  <a:lnTo>
                    <a:pt x="3467533" y="1561610"/>
                  </a:lnTo>
                  <a:lnTo>
                    <a:pt x="3462578" y="1562099"/>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8" name="Google Shape;188;p6"/>
            <p:cNvPicPr preferRelativeResize="0"/>
            <p:nvPr/>
          </p:nvPicPr>
          <p:blipFill rotWithShape="1">
            <a:blip r:embed="rId5">
              <a:alphaModFix/>
            </a:blip>
            <a:srcRect b="0" l="0" r="0" t="0"/>
            <a:stretch/>
          </p:blipFill>
          <p:spPr>
            <a:xfrm>
              <a:off x="2266949" y="4267199"/>
              <a:ext cx="285749" cy="342899"/>
            </a:xfrm>
            <a:prstGeom prst="rect">
              <a:avLst/>
            </a:prstGeom>
            <a:noFill/>
            <a:ln>
              <a:noFill/>
            </a:ln>
          </p:spPr>
        </p:pic>
      </p:grpSp>
      <p:sp>
        <p:nvSpPr>
          <p:cNvPr id="189" name="Google Shape;189;p6"/>
          <p:cNvSpPr txBox="1"/>
          <p:nvPr/>
        </p:nvSpPr>
        <p:spPr>
          <a:xfrm>
            <a:off x="861814" y="4730750"/>
            <a:ext cx="3102600" cy="108840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Clr>
                <a:srgbClr val="000000"/>
              </a:buClr>
              <a:buSzPts val="1350"/>
              <a:buFont typeface="Arial"/>
              <a:buNone/>
            </a:pPr>
            <a:r>
              <a:rPr b="1" i="0" lang="en-US" sz="1550" u="none" cap="none" strike="noStrike">
                <a:solidFill>
                  <a:srgbClr val="FFFFFF"/>
                </a:solidFill>
                <a:latin typeface="Gill Sans"/>
                <a:ea typeface="Gill Sans"/>
                <a:cs typeface="Gill Sans"/>
                <a:sym typeface="Gill Sans"/>
              </a:rPr>
              <a:t>Modular</a:t>
            </a:r>
            <a:endParaRPr b="0" i="0" sz="1550" u="none" cap="none" strike="noStrike">
              <a:solidFill>
                <a:srgbClr val="000000"/>
              </a:solidFill>
              <a:latin typeface="Gill Sans"/>
              <a:ea typeface="Gill Sans"/>
              <a:cs typeface="Gill Sans"/>
              <a:sym typeface="Gill Sans"/>
            </a:endParaRPr>
          </a:p>
          <a:p>
            <a:pPr indent="0" lvl="0" marL="12065" marR="5080" rtl="0" algn="ctr">
              <a:lnSpc>
                <a:spcPct val="125000"/>
              </a:lnSpc>
              <a:spcBef>
                <a:spcPts val="645"/>
              </a:spcBef>
              <a:spcAft>
                <a:spcPts val="0"/>
              </a:spcAft>
              <a:buClr>
                <a:srgbClr val="000000"/>
              </a:buClr>
              <a:buSzPts val="1200"/>
              <a:buFont typeface="Arial"/>
              <a:buNone/>
            </a:pPr>
            <a:r>
              <a:rPr b="0" i="0" lang="en-US" u="none" cap="none" strike="noStrike">
                <a:solidFill>
                  <a:srgbClr val="D0D5DA"/>
                </a:solidFill>
                <a:latin typeface="Trebuchet MS"/>
                <a:ea typeface="Trebuchet MS"/>
                <a:cs typeface="Trebuchet MS"/>
                <a:sym typeface="Trebuchet MS"/>
              </a:rPr>
              <a:t>Permite agregar nuevas funcionalidades sin afectar el sistema existente</a:t>
            </a:r>
            <a:endParaRPr b="0" i="0" u="none" cap="none" strike="noStrike">
              <a:solidFill>
                <a:srgbClr val="000000"/>
              </a:solidFill>
              <a:latin typeface="Trebuchet MS"/>
              <a:ea typeface="Trebuchet MS"/>
              <a:cs typeface="Trebuchet MS"/>
              <a:sym typeface="Trebuchet MS"/>
            </a:endParaRPr>
          </a:p>
        </p:txBody>
      </p:sp>
      <p:grpSp>
        <p:nvGrpSpPr>
          <p:cNvPr id="190" name="Google Shape;190;p6"/>
          <p:cNvGrpSpPr/>
          <p:nvPr/>
        </p:nvGrpSpPr>
        <p:grpSpPr>
          <a:xfrm>
            <a:off x="4333875" y="4114813"/>
            <a:ext cx="3524250" cy="1811880"/>
            <a:chOff x="4333874" y="4114799"/>
            <a:chExt cx="3524250" cy="1562100"/>
          </a:xfrm>
        </p:grpSpPr>
        <p:sp>
          <p:nvSpPr>
            <p:cNvPr id="191" name="Google Shape;191;p6"/>
            <p:cNvSpPr/>
            <p:nvPr/>
          </p:nvSpPr>
          <p:spPr>
            <a:xfrm>
              <a:off x="4333874" y="4114799"/>
              <a:ext cx="3524250" cy="1562100"/>
            </a:xfrm>
            <a:custGeom>
              <a:rect b="b" l="l" r="r" t="t"/>
              <a:pathLst>
                <a:path extrusionOk="0" h="1562100" w="3524250">
                  <a:moveTo>
                    <a:pt x="3453052" y="1562099"/>
                  </a:moveTo>
                  <a:lnTo>
                    <a:pt x="71196" y="1562099"/>
                  </a:lnTo>
                  <a:lnTo>
                    <a:pt x="66241" y="1561610"/>
                  </a:lnTo>
                  <a:lnTo>
                    <a:pt x="29705" y="1546478"/>
                  </a:lnTo>
                  <a:lnTo>
                    <a:pt x="3885" y="1510437"/>
                  </a:lnTo>
                  <a:lnTo>
                    <a:pt x="0" y="1490903"/>
                  </a:lnTo>
                  <a:lnTo>
                    <a:pt x="0" y="1485899"/>
                  </a:lnTo>
                  <a:lnTo>
                    <a:pt x="0" y="71196"/>
                  </a:lnTo>
                  <a:lnTo>
                    <a:pt x="15621" y="29704"/>
                  </a:lnTo>
                  <a:lnTo>
                    <a:pt x="51661" y="3885"/>
                  </a:lnTo>
                  <a:lnTo>
                    <a:pt x="71196" y="0"/>
                  </a:lnTo>
                  <a:lnTo>
                    <a:pt x="3453052" y="0"/>
                  </a:lnTo>
                  <a:lnTo>
                    <a:pt x="3494543" y="15621"/>
                  </a:lnTo>
                  <a:lnTo>
                    <a:pt x="3520363" y="51661"/>
                  </a:lnTo>
                  <a:lnTo>
                    <a:pt x="3524249" y="71196"/>
                  </a:lnTo>
                  <a:lnTo>
                    <a:pt x="3524249" y="1490903"/>
                  </a:lnTo>
                  <a:lnTo>
                    <a:pt x="3508627" y="1532394"/>
                  </a:lnTo>
                  <a:lnTo>
                    <a:pt x="3472586" y="1558213"/>
                  </a:lnTo>
                  <a:lnTo>
                    <a:pt x="3458007" y="1561610"/>
                  </a:lnTo>
                  <a:lnTo>
                    <a:pt x="3453052" y="1562099"/>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2" name="Google Shape;192;p6"/>
            <p:cNvPicPr preferRelativeResize="0"/>
            <p:nvPr/>
          </p:nvPicPr>
          <p:blipFill rotWithShape="1">
            <a:blip r:embed="rId6">
              <a:alphaModFix/>
            </a:blip>
            <a:srcRect b="0" l="0" r="0" t="0"/>
            <a:stretch/>
          </p:blipFill>
          <p:spPr>
            <a:xfrm>
              <a:off x="5934074" y="4267199"/>
              <a:ext cx="323849" cy="342899"/>
            </a:xfrm>
            <a:prstGeom prst="rect">
              <a:avLst/>
            </a:prstGeom>
            <a:noFill/>
            <a:ln>
              <a:noFill/>
            </a:ln>
          </p:spPr>
        </p:pic>
      </p:grpSp>
      <p:sp>
        <p:nvSpPr>
          <p:cNvPr id="193" name="Google Shape;193;p6"/>
          <p:cNvSpPr txBox="1"/>
          <p:nvPr/>
        </p:nvSpPr>
        <p:spPr>
          <a:xfrm>
            <a:off x="4528046" y="4730750"/>
            <a:ext cx="3136200" cy="81900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Clr>
                <a:srgbClr val="000000"/>
              </a:buClr>
              <a:buSzPts val="1350"/>
              <a:buFont typeface="Arial"/>
              <a:buNone/>
            </a:pPr>
            <a:r>
              <a:rPr b="1" i="0" lang="en-US" sz="1550" u="none" cap="none" strike="noStrike">
                <a:solidFill>
                  <a:srgbClr val="FFFFFF"/>
                </a:solidFill>
                <a:latin typeface="Gill Sans"/>
                <a:ea typeface="Gill Sans"/>
                <a:cs typeface="Gill Sans"/>
                <a:sym typeface="Gill Sans"/>
              </a:rPr>
              <a:t>Gestión de Inventario</a:t>
            </a:r>
            <a:endParaRPr b="0" i="0" sz="1550" u="none" cap="none" strike="noStrike">
              <a:solidFill>
                <a:srgbClr val="000000"/>
              </a:solidFill>
              <a:latin typeface="Gill Sans"/>
              <a:ea typeface="Gill Sans"/>
              <a:cs typeface="Gill Sans"/>
              <a:sym typeface="Gill Sans"/>
            </a:endParaRPr>
          </a:p>
          <a:p>
            <a:pPr indent="0" lvl="0" marL="12065" marR="5080" rtl="0" algn="ctr">
              <a:lnSpc>
                <a:spcPct val="125000"/>
              </a:lnSpc>
              <a:spcBef>
                <a:spcPts val="645"/>
              </a:spcBef>
              <a:spcAft>
                <a:spcPts val="0"/>
              </a:spcAft>
              <a:buClr>
                <a:srgbClr val="000000"/>
              </a:buClr>
              <a:buSzPts val="1200"/>
              <a:buFont typeface="Arial"/>
              <a:buNone/>
            </a:pPr>
            <a:r>
              <a:rPr b="0" i="0" lang="en-US" u="none" cap="none" strike="noStrike">
                <a:solidFill>
                  <a:srgbClr val="D0D5DA"/>
                </a:solidFill>
                <a:latin typeface="Trebuchet MS"/>
                <a:ea typeface="Trebuchet MS"/>
                <a:cs typeface="Trebuchet MS"/>
                <a:sym typeface="Trebuchet MS"/>
              </a:rPr>
              <a:t>Controla y administra eficientemente los stocks de la pizzería</a:t>
            </a:r>
            <a:endParaRPr b="0" i="0" u="none" cap="none" strike="noStrike">
              <a:solidFill>
                <a:srgbClr val="000000"/>
              </a:solidFill>
              <a:latin typeface="Trebuchet MS"/>
              <a:ea typeface="Trebuchet MS"/>
              <a:cs typeface="Trebuchet MS"/>
              <a:sym typeface="Trebuchet MS"/>
            </a:endParaRPr>
          </a:p>
        </p:txBody>
      </p:sp>
      <p:grpSp>
        <p:nvGrpSpPr>
          <p:cNvPr id="194" name="Google Shape;194;p6"/>
          <p:cNvGrpSpPr/>
          <p:nvPr/>
        </p:nvGrpSpPr>
        <p:grpSpPr>
          <a:xfrm>
            <a:off x="8010524" y="4114813"/>
            <a:ext cx="3533775" cy="1811880"/>
            <a:chOff x="8010523" y="4114799"/>
            <a:chExt cx="3533775" cy="1562100"/>
          </a:xfrm>
        </p:grpSpPr>
        <p:sp>
          <p:nvSpPr>
            <p:cNvPr id="195" name="Google Shape;195;p6"/>
            <p:cNvSpPr/>
            <p:nvPr/>
          </p:nvSpPr>
          <p:spPr>
            <a:xfrm>
              <a:off x="8010523" y="4114799"/>
              <a:ext cx="3533775" cy="1562100"/>
            </a:xfrm>
            <a:custGeom>
              <a:rect b="b" l="l" r="r" t="t"/>
              <a:pathLst>
                <a:path extrusionOk="0" h="1562100" w="3533775">
                  <a:moveTo>
                    <a:pt x="3462578" y="1562099"/>
                  </a:moveTo>
                  <a:lnTo>
                    <a:pt x="71196" y="1562099"/>
                  </a:lnTo>
                  <a:lnTo>
                    <a:pt x="66241" y="1561610"/>
                  </a:lnTo>
                  <a:lnTo>
                    <a:pt x="29705" y="1546478"/>
                  </a:lnTo>
                  <a:lnTo>
                    <a:pt x="3885" y="1510437"/>
                  </a:lnTo>
                  <a:lnTo>
                    <a:pt x="0" y="1490903"/>
                  </a:lnTo>
                  <a:lnTo>
                    <a:pt x="0" y="1485899"/>
                  </a:lnTo>
                  <a:lnTo>
                    <a:pt x="0" y="71196"/>
                  </a:lnTo>
                  <a:lnTo>
                    <a:pt x="15621" y="29704"/>
                  </a:lnTo>
                  <a:lnTo>
                    <a:pt x="51661" y="3885"/>
                  </a:lnTo>
                  <a:lnTo>
                    <a:pt x="71196" y="0"/>
                  </a:lnTo>
                  <a:lnTo>
                    <a:pt x="3462578" y="0"/>
                  </a:lnTo>
                  <a:lnTo>
                    <a:pt x="3504069" y="15621"/>
                  </a:lnTo>
                  <a:lnTo>
                    <a:pt x="3529888" y="51661"/>
                  </a:lnTo>
                  <a:lnTo>
                    <a:pt x="3533774" y="71196"/>
                  </a:lnTo>
                  <a:lnTo>
                    <a:pt x="3533774" y="1490903"/>
                  </a:lnTo>
                  <a:lnTo>
                    <a:pt x="3518151" y="1532394"/>
                  </a:lnTo>
                  <a:lnTo>
                    <a:pt x="3482111" y="1558213"/>
                  </a:lnTo>
                  <a:lnTo>
                    <a:pt x="3467533" y="1561610"/>
                  </a:lnTo>
                  <a:lnTo>
                    <a:pt x="3462578" y="1562099"/>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6" name="Google Shape;196;p6"/>
            <p:cNvPicPr preferRelativeResize="0"/>
            <p:nvPr/>
          </p:nvPicPr>
          <p:blipFill rotWithShape="1">
            <a:blip r:embed="rId7">
              <a:alphaModFix/>
            </a:blip>
            <a:srcRect b="0" l="0" r="0" t="0"/>
            <a:stretch/>
          </p:blipFill>
          <p:spPr>
            <a:xfrm>
              <a:off x="9639299" y="4267199"/>
              <a:ext cx="285749" cy="342899"/>
            </a:xfrm>
            <a:prstGeom prst="rect">
              <a:avLst/>
            </a:prstGeom>
            <a:noFill/>
            <a:ln>
              <a:noFill/>
            </a:ln>
          </p:spPr>
        </p:pic>
      </p:grpSp>
      <p:sp>
        <p:nvSpPr>
          <p:cNvPr id="197" name="Google Shape;197;p6"/>
          <p:cNvSpPr txBox="1"/>
          <p:nvPr/>
        </p:nvSpPr>
        <p:spPr>
          <a:xfrm>
            <a:off x="8340576" y="4730750"/>
            <a:ext cx="2876700" cy="81900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Clr>
                <a:srgbClr val="000000"/>
              </a:buClr>
              <a:buSzPts val="1350"/>
              <a:buFont typeface="Arial"/>
              <a:buNone/>
            </a:pPr>
            <a:r>
              <a:rPr b="1" i="0" lang="en-US" sz="1550" u="none" cap="none" strike="noStrike">
                <a:solidFill>
                  <a:srgbClr val="FFFFFF"/>
                </a:solidFill>
                <a:latin typeface="Gill Sans"/>
                <a:ea typeface="Gill Sans"/>
                <a:cs typeface="Gill Sans"/>
                <a:sym typeface="Gill Sans"/>
              </a:rPr>
              <a:t>Reportes Confiables</a:t>
            </a:r>
            <a:endParaRPr b="0" i="0" sz="1550" u="none" cap="none" strike="noStrike">
              <a:solidFill>
                <a:srgbClr val="000000"/>
              </a:solidFill>
              <a:latin typeface="Gill Sans"/>
              <a:ea typeface="Gill Sans"/>
              <a:cs typeface="Gill Sans"/>
              <a:sym typeface="Gill Sans"/>
            </a:endParaRPr>
          </a:p>
          <a:p>
            <a:pPr indent="0" lvl="0" marL="12700" marR="5080" rtl="0" algn="ctr">
              <a:lnSpc>
                <a:spcPct val="125000"/>
              </a:lnSpc>
              <a:spcBef>
                <a:spcPts val="645"/>
              </a:spcBef>
              <a:spcAft>
                <a:spcPts val="0"/>
              </a:spcAft>
              <a:buClr>
                <a:srgbClr val="000000"/>
              </a:buClr>
              <a:buSzPts val="1200"/>
              <a:buFont typeface="Arial"/>
              <a:buNone/>
            </a:pPr>
            <a:r>
              <a:rPr b="0" i="0" lang="en-US" u="none" cap="none" strike="noStrike">
                <a:solidFill>
                  <a:srgbClr val="D0D5DA"/>
                </a:solidFill>
                <a:latin typeface="Trebuchet MS"/>
                <a:ea typeface="Trebuchet MS"/>
                <a:cs typeface="Trebuchet MS"/>
                <a:sym typeface="Trebuchet MS"/>
              </a:rPr>
              <a:t>Genera informes precisos para tomar decisiones estratégicas</a:t>
            </a:r>
            <a:endParaRPr b="0" i="0" u="none" cap="none" strike="noStrike">
              <a:solidFill>
                <a:srgbClr val="000000"/>
              </a:solidFill>
              <a:latin typeface="Trebuchet MS"/>
              <a:ea typeface="Trebuchet MS"/>
              <a:cs typeface="Trebuchet MS"/>
              <a:sym typeface="Trebuchet MS"/>
            </a:endParaRPr>
          </a:p>
        </p:txBody>
      </p:sp>
      <p:sp>
        <p:nvSpPr>
          <p:cNvPr id="198" name="Google Shape;198;p6"/>
          <p:cNvSpPr/>
          <p:nvPr/>
        </p:nvSpPr>
        <p:spPr>
          <a:xfrm>
            <a:off x="4916051" y="951878"/>
            <a:ext cx="1856232" cy="153067"/>
          </a:xfrm>
          <a:custGeom>
            <a:rect b="b" l="l" r="r" t="t"/>
            <a:pathLst>
              <a:path extrusionOk="0" h="38100" w="914400">
                <a:moveTo>
                  <a:pt x="914399" y="38099"/>
                </a:moveTo>
                <a:lnTo>
                  <a:pt x="0" y="38099"/>
                </a:lnTo>
                <a:lnTo>
                  <a:pt x="0" y="0"/>
                </a:lnTo>
                <a:lnTo>
                  <a:pt x="914399" y="0"/>
                </a:lnTo>
                <a:lnTo>
                  <a:pt x="914399" y="38099"/>
                </a:lnTo>
                <a:close/>
              </a:path>
            </a:pathLst>
          </a:custGeom>
          <a:solidFill>
            <a:srgbClr val="FACC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2" name="Shape 202"/>
        <p:cNvGrpSpPr/>
        <p:nvPr/>
      </p:nvGrpSpPr>
      <p:grpSpPr>
        <a:xfrm>
          <a:off x="0" y="0"/>
          <a:ext cx="0" cy="0"/>
          <a:chOff x="0" y="0"/>
          <a:chExt cx="0" cy="0"/>
        </a:xfrm>
      </p:grpSpPr>
      <p:grpSp>
        <p:nvGrpSpPr>
          <p:cNvPr id="203" name="Google Shape;203;p7"/>
          <p:cNvGrpSpPr/>
          <p:nvPr/>
        </p:nvGrpSpPr>
        <p:grpSpPr>
          <a:xfrm>
            <a:off x="0" y="0"/>
            <a:ext cx="11859921" cy="6856517"/>
            <a:chOff x="0" y="0"/>
            <a:chExt cx="11859921" cy="6856517"/>
          </a:xfrm>
        </p:grpSpPr>
        <p:pic>
          <p:nvPicPr>
            <p:cNvPr id="204" name="Google Shape;204;p7"/>
            <p:cNvPicPr preferRelativeResize="0"/>
            <p:nvPr/>
          </p:nvPicPr>
          <p:blipFill rotWithShape="1">
            <a:blip r:embed="rId3">
              <a:alphaModFix/>
            </a:blip>
            <a:srcRect b="0" l="0" r="0" t="0"/>
            <a:stretch/>
          </p:blipFill>
          <p:spPr>
            <a:xfrm>
              <a:off x="0" y="0"/>
              <a:ext cx="11859921" cy="6856517"/>
            </a:xfrm>
            <a:prstGeom prst="rect">
              <a:avLst/>
            </a:prstGeom>
            <a:noFill/>
            <a:ln>
              <a:noFill/>
            </a:ln>
          </p:spPr>
        </p:pic>
        <p:sp>
          <p:nvSpPr>
            <p:cNvPr id="205" name="Google Shape;205;p7"/>
            <p:cNvSpPr/>
            <p:nvPr/>
          </p:nvSpPr>
          <p:spPr>
            <a:xfrm>
              <a:off x="5485213" y="1037743"/>
              <a:ext cx="889635" cy="37465"/>
            </a:xfrm>
            <a:custGeom>
              <a:rect b="b" l="l" r="r" t="t"/>
              <a:pathLst>
                <a:path extrusionOk="0" h="37465" w="889635">
                  <a:moveTo>
                    <a:pt x="889494" y="37062"/>
                  </a:moveTo>
                  <a:lnTo>
                    <a:pt x="0" y="37062"/>
                  </a:lnTo>
                  <a:lnTo>
                    <a:pt x="0" y="0"/>
                  </a:lnTo>
                  <a:lnTo>
                    <a:pt x="889494" y="0"/>
                  </a:lnTo>
                  <a:lnTo>
                    <a:pt x="889494" y="37062"/>
                  </a:lnTo>
                  <a:close/>
                </a:path>
              </a:pathLst>
            </a:custGeom>
            <a:solidFill>
              <a:srgbClr val="FACC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 name="Google Shape;206;p7"/>
          <p:cNvSpPr txBox="1"/>
          <p:nvPr>
            <p:ph type="title"/>
          </p:nvPr>
        </p:nvSpPr>
        <p:spPr>
          <a:xfrm>
            <a:off x="2054099" y="367187"/>
            <a:ext cx="7729800" cy="551700"/>
          </a:xfrm>
          <a:prstGeom prst="rect">
            <a:avLst/>
          </a:prstGeom>
          <a:noFill/>
          <a:ln>
            <a:noFill/>
          </a:ln>
        </p:spPr>
        <p:txBody>
          <a:bodyPr anchorCtr="0" anchor="ctr" bIns="0" lIns="0" spcFirstLastPara="1" rIns="0" wrap="square" tIns="12700">
            <a:noAutofit/>
          </a:bodyPr>
          <a:lstStyle/>
          <a:p>
            <a:pPr indent="0" lvl="0" marL="12700" rtl="0" algn="ctr">
              <a:lnSpc>
                <a:spcPct val="100000"/>
              </a:lnSpc>
              <a:spcBef>
                <a:spcPts val="0"/>
              </a:spcBef>
              <a:spcAft>
                <a:spcPts val="0"/>
              </a:spcAft>
              <a:buSzPts val="1400"/>
              <a:buNone/>
            </a:pPr>
            <a:r>
              <a:rPr lang="en-US" sz="3500"/>
              <a:t>Beneficios Clave de FastPOS</a:t>
            </a:r>
            <a:endParaRPr sz="3500"/>
          </a:p>
        </p:txBody>
      </p:sp>
      <p:grpSp>
        <p:nvGrpSpPr>
          <p:cNvPr id="207" name="Google Shape;207;p7"/>
          <p:cNvGrpSpPr/>
          <p:nvPr/>
        </p:nvGrpSpPr>
        <p:grpSpPr>
          <a:xfrm>
            <a:off x="444747" y="1371303"/>
            <a:ext cx="10971011" cy="1334770"/>
            <a:chOff x="444747" y="1371303"/>
            <a:chExt cx="10971011" cy="1334770"/>
          </a:xfrm>
        </p:grpSpPr>
        <p:sp>
          <p:nvSpPr>
            <p:cNvPr id="208" name="Google Shape;208;p7"/>
            <p:cNvSpPr/>
            <p:nvPr/>
          </p:nvSpPr>
          <p:spPr>
            <a:xfrm>
              <a:off x="463278" y="1371303"/>
              <a:ext cx="10952480" cy="1334770"/>
            </a:xfrm>
            <a:custGeom>
              <a:rect b="b" l="l" r="r" t="t"/>
              <a:pathLst>
                <a:path extrusionOk="0" h="1334770" w="10952480">
                  <a:moveTo>
                    <a:pt x="10882638" y="1334240"/>
                  </a:moveTo>
                  <a:lnTo>
                    <a:pt x="51943" y="1334240"/>
                  </a:lnTo>
                  <a:lnTo>
                    <a:pt x="48327" y="1333766"/>
                  </a:lnTo>
                  <a:lnTo>
                    <a:pt x="13701" y="1309088"/>
                  </a:lnTo>
                  <a:lnTo>
                    <a:pt x="356" y="1269804"/>
                  </a:lnTo>
                  <a:lnTo>
                    <a:pt x="0" y="1264983"/>
                  </a:lnTo>
                  <a:lnTo>
                    <a:pt x="0" y="1260116"/>
                  </a:lnTo>
                  <a:lnTo>
                    <a:pt x="0" y="69257"/>
                  </a:lnTo>
                  <a:lnTo>
                    <a:pt x="11397" y="28896"/>
                  </a:lnTo>
                  <a:lnTo>
                    <a:pt x="41167" y="2373"/>
                  </a:lnTo>
                  <a:lnTo>
                    <a:pt x="51943" y="0"/>
                  </a:lnTo>
                  <a:lnTo>
                    <a:pt x="10882638" y="0"/>
                  </a:lnTo>
                  <a:lnTo>
                    <a:pt x="10922997" y="15196"/>
                  </a:lnTo>
                  <a:lnTo>
                    <a:pt x="10948115" y="50254"/>
                  </a:lnTo>
                  <a:lnTo>
                    <a:pt x="10951896" y="69257"/>
                  </a:lnTo>
                  <a:lnTo>
                    <a:pt x="10951896" y="1264983"/>
                  </a:lnTo>
                  <a:lnTo>
                    <a:pt x="10936698" y="1305344"/>
                  </a:lnTo>
                  <a:lnTo>
                    <a:pt x="10901640" y="1330460"/>
                  </a:lnTo>
                  <a:lnTo>
                    <a:pt x="10887459" y="1333766"/>
                  </a:lnTo>
                  <a:lnTo>
                    <a:pt x="10882638" y="1334240"/>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7"/>
            <p:cNvSpPr/>
            <p:nvPr/>
          </p:nvSpPr>
          <p:spPr>
            <a:xfrm>
              <a:off x="444747" y="1371573"/>
              <a:ext cx="68580" cy="1334135"/>
            </a:xfrm>
            <a:custGeom>
              <a:rect b="b" l="l" r="r" t="t"/>
              <a:pathLst>
                <a:path extrusionOk="0" h="1334135" w="68579">
                  <a:moveTo>
                    <a:pt x="68530" y="1333700"/>
                  </a:moveTo>
                  <a:lnTo>
                    <a:pt x="27123" y="1317174"/>
                  </a:lnTo>
                  <a:lnTo>
                    <a:pt x="3173" y="1281331"/>
                  </a:lnTo>
                  <a:lnTo>
                    <a:pt x="0" y="1259846"/>
                  </a:lnTo>
                  <a:lnTo>
                    <a:pt x="0" y="73854"/>
                  </a:lnTo>
                  <a:lnTo>
                    <a:pt x="12480" y="32665"/>
                  </a:lnTo>
                  <a:lnTo>
                    <a:pt x="45758" y="5372"/>
                  </a:lnTo>
                  <a:lnTo>
                    <a:pt x="68530" y="0"/>
                  </a:lnTo>
                  <a:lnTo>
                    <a:pt x="64482" y="1610"/>
                  </a:lnTo>
                  <a:lnTo>
                    <a:pt x="55400" y="9133"/>
                  </a:lnTo>
                  <a:lnTo>
                    <a:pt x="39883" y="45488"/>
                  </a:lnTo>
                  <a:lnTo>
                    <a:pt x="37062" y="73854"/>
                  </a:lnTo>
                  <a:lnTo>
                    <a:pt x="37062" y="1259846"/>
                  </a:lnTo>
                  <a:lnTo>
                    <a:pt x="44442" y="1305309"/>
                  </a:lnTo>
                  <a:lnTo>
                    <a:pt x="64482" y="1332090"/>
                  </a:lnTo>
                  <a:lnTo>
                    <a:pt x="68530" y="1333700"/>
                  </a:lnTo>
                  <a:close/>
                </a:path>
              </a:pathLst>
            </a:custGeom>
            <a:solidFill>
              <a:srgbClr val="FBD34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7"/>
            <p:cNvSpPr/>
            <p:nvPr/>
          </p:nvSpPr>
          <p:spPr>
            <a:xfrm>
              <a:off x="704182" y="1593676"/>
              <a:ext cx="556260" cy="556260"/>
            </a:xfrm>
            <a:custGeom>
              <a:rect b="b" l="l" r="r" t="t"/>
              <a:pathLst>
                <a:path extrusionOk="0" h="556260" w="556260">
                  <a:moveTo>
                    <a:pt x="277966" y="555933"/>
                  </a:moveTo>
                  <a:lnTo>
                    <a:pt x="237180" y="552925"/>
                  </a:lnTo>
                  <a:lnTo>
                    <a:pt x="197277" y="543964"/>
                  </a:lnTo>
                  <a:lnTo>
                    <a:pt x="159120" y="529246"/>
                  </a:lnTo>
                  <a:lnTo>
                    <a:pt x="123536" y="509087"/>
                  </a:lnTo>
                  <a:lnTo>
                    <a:pt x="91295" y="483926"/>
                  </a:lnTo>
                  <a:lnTo>
                    <a:pt x="63095" y="454306"/>
                  </a:lnTo>
                  <a:lnTo>
                    <a:pt x="39546" y="420870"/>
                  </a:lnTo>
                  <a:lnTo>
                    <a:pt x="21158" y="384339"/>
                  </a:lnTo>
                  <a:lnTo>
                    <a:pt x="8330" y="345507"/>
                  </a:lnTo>
                  <a:lnTo>
                    <a:pt x="1338" y="305212"/>
                  </a:lnTo>
                  <a:lnTo>
                    <a:pt x="0" y="277966"/>
                  </a:lnTo>
                  <a:lnTo>
                    <a:pt x="334" y="264327"/>
                  </a:lnTo>
                  <a:lnTo>
                    <a:pt x="5340" y="223738"/>
                  </a:lnTo>
                  <a:lnTo>
                    <a:pt x="16248" y="184322"/>
                  </a:lnTo>
                  <a:lnTo>
                    <a:pt x="32821" y="146934"/>
                  </a:lnTo>
                  <a:lnTo>
                    <a:pt x="54701" y="112382"/>
                  </a:lnTo>
                  <a:lnTo>
                    <a:pt x="81414" y="81414"/>
                  </a:lnTo>
                  <a:lnTo>
                    <a:pt x="112382" y="54701"/>
                  </a:lnTo>
                  <a:lnTo>
                    <a:pt x="146934" y="32822"/>
                  </a:lnTo>
                  <a:lnTo>
                    <a:pt x="184322" y="16248"/>
                  </a:lnTo>
                  <a:lnTo>
                    <a:pt x="223738" y="5340"/>
                  </a:lnTo>
                  <a:lnTo>
                    <a:pt x="264327" y="334"/>
                  </a:lnTo>
                  <a:lnTo>
                    <a:pt x="277966" y="0"/>
                  </a:lnTo>
                  <a:lnTo>
                    <a:pt x="291606" y="334"/>
                  </a:lnTo>
                  <a:lnTo>
                    <a:pt x="332195" y="5340"/>
                  </a:lnTo>
                  <a:lnTo>
                    <a:pt x="371611" y="16248"/>
                  </a:lnTo>
                  <a:lnTo>
                    <a:pt x="408999" y="32822"/>
                  </a:lnTo>
                  <a:lnTo>
                    <a:pt x="443551" y="54701"/>
                  </a:lnTo>
                  <a:lnTo>
                    <a:pt x="474519" y="81414"/>
                  </a:lnTo>
                  <a:lnTo>
                    <a:pt x="501232" y="112382"/>
                  </a:lnTo>
                  <a:lnTo>
                    <a:pt x="523111" y="146934"/>
                  </a:lnTo>
                  <a:lnTo>
                    <a:pt x="539685" y="184322"/>
                  </a:lnTo>
                  <a:lnTo>
                    <a:pt x="550592" y="223738"/>
                  </a:lnTo>
                  <a:lnTo>
                    <a:pt x="555599" y="264327"/>
                  </a:lnTo>
                  <a:lnTo>
                    <a:pt x="555933" y="277966"/>
                  </a:lnTo>
                  <a:lnTo>
                    <a:pt x="555599" y="291606"/>
                  </a:lnTo>
                  <a:lnTo>
                    <a:pt x="550592" y="332195"/>
                  </a:lnTo>
                  <a:lnTo>
                    <a:pt x="539685" y="371611"/>
                  </a:lnTo>
                  <a:lnTo>
                    <a:pt x="523111" y="408999"/>
                  </a:lnTo>
                  <a:lnTo>
                    <a:pt x="501232" y="443551"/>
                  </a:lnTo>
                  <a:lnTo>
                    <a:pt x="474519" y="474518"/>
                  </a:lnTo>
                  <a:lnTo>
                    <a:pt x="443551" y="501232"/>
                  </a:lnTo>
                  <a:lnTo>
                    <a:pt x="408999" y="523111"/>
                  </a:lnTo>
                  <a:lnTo>
                    <a:pt x="371611" y="539684"/>
                  </a:lnTo>
                  <a:lnTo>
                    <a:pt x="332195" y="550592"/>
                  </a:lnTo>
                  <a:lnTo>
                    <a:pt x="291606" y="555599"/>
                  </a:lnTo>
                  <a:lnTo>
                    <a:pt x="277966" y="555933"/>
                  </a:lnTo>
                  <a:close/>
                </a:path>
              </a:pathLst>
            </a:custGeom>
            <a:solidFill>
              <a:srgbClr val="E9B308">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1" name="Google Shape;211;p7"/>
            <p:cNvPicPr preferRelativeResize="0"/>
            <p:nvPr/>
          </p:nvPicPr>
          <p:blipFill rotWithShape="1">
            <a:blip r:embed="rId4">
              <a:alphaModFix/>
            </a:blip>
            <a:srcRect b="0" l="0" r="0" t="0"/>
            <a:stretch/>
          </p:blipFill>
          <p:spPr>
            <a:xfrm>
              <a:off x="824635" y="1704863"/>
              <a:ext cx="315029" cy="333560"/>
            </a:xfrm>
            <a:prstGeom prst="rect">
              <a:avLst/>
            </a:prstGeom>
            <a:noFill/>
            <a:ln>
              <a:noFill/>
            </a:ln>
          </p:spPr>
        </p:pic>
        <p:sp>
          <p:nvSpPr>
            <p:cNvPr id="212" name="Google Shape;212;p7"/>
            <p:cNvSpPr/>
            <p:nvPr/>
          </p:nvSpPr>
          <p:spPr>
            <a:xfrm>
              <a:off x="1547342" y="2047696"/>
              <a:ext cx="46355" cy="342900"/>
            </a:xfrm>
            <a:custGeom>
              <a:rect b="b" l="l" r="r" t="t"/>
              <a:pathLst>
                <a:path extrusionOk="0" h="342900" w="46355">
                  <a:moveTo>
                    <a:pt x="46329" y="316585"/>
                  </a:moveTo>
                  <a:lnTo>
                    <a:pt x="26238" y="296494"/>
                  </a:lnTo>
                  <a:lnTo>
                    <a:pt x="20091" y="296494"/>
                  </a:lnTo>
                  <a:lnTo>
                    <a:pt x="0" y="316585"/>
                  </a:lnTo>
                  <a:lnTo>
                    <a:pt x="0" y="322732"/>
                  </a:lnTo>
                  <a:lnTo>
                    <a:pt x="20091" y="342823"/>
                  </a:lnTo>
                  <a:lnTo>
                    <a:pt x="26238" y="342823"/>
                  </a:lnTo>
                  <a:lnTo>
                    <a:pt x="46329" y="322732"/>
                  </a:lnTo>
                  <a:lnTo>
                    <a:pt x="46329" y="319659"/>
                  </a:lnTo>
                  <a:lnTo>
                    <a:pt x="46329" y="316585"/>
                  </a:lnTo>
                  <a:close/>
                </a:path>
                <a:path extrusionOk="0" h="342900" w="46355">
                  <a:moveTo>
                    <a:pt x="46329" y="20091"/>
                  </a:moveTo>
                  <a:lnTo>
                    <a:pt x="26238" y="0"/>
                  </a:lnTo>
                  <a:lnTo>
                    <a:pt x="20091" y="0"/>
                  </a:lnTo>
                  <a:lnTo>
                    <a:pt x="0" y="20091"/>
                  </a:lnTo>
                  <a:lnTo>
                    <a:pt x="0" y="26238"/>
                  </a:lnTo>
                  <a:lnTo>
                    <a:pt x="20091" y="46329"/>
                  </a:lnTo>
                  <a:lnTo>
                    <a:pt x="26238" y="46329"/>
                  </a:lnTo>
                  <a:lnTo>
                    <a:pt x="46329" y="26238"/>
                  </a:lnTo>
                  <a:lnTo>
                    <a:pt x="46329" y="23164"/>
                  </a:lnTo>
                  <a:lnTo>
                    <a:pt x="46329" y="2009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 name="Google Shape;213;p7"/>
          <p:cNvSpPr txBox="1"/>
          <p:nvPr/>
        </p:nvSpPr>
        <p:spPr>
          <a:xfrm>
            <a:off x="1469800" y="1580975"/>
            <a:ext cx="7152000" cy="864000"/>
          </a:xfrm>
          <a:prstGeom prst="rect">
            <a:avLst/>
          </a:prstGeom>
          <a:noFill/>
          <a:ln>
            <a:noFill/>
          </a:ln>
        </p:spPr>
        <p:txBody>
          <a:bodyPr anchorCtr="0" anchor="t" bIns="0" lIns="0" spcFirstLastPara="1" rIns="0" wrap="square" tIns="12700">
            <a:spAutoFit/>
          </a:bodyPr>
          <a:lstStyle/>
          <a:p>
            <a:pPr indent="0" lvl="0" marL="12700" marR="0" rtl="0" algn="l">
              <a:lnSpc>
                <a:spcPct val="115000"/>
              </a:lnSpc>
              <a:spcBef>
                <a:spcPts val="0"/>
              </a:spcBef>
              <a:spcAft>
                <a:spcPts val="0"/>
              </a:spcAft>
              <a:buClr>
                <a:srgbClr val="000000"/>
              </a:buClr>
              <a:buSzPts val="1750"/>
              <a:buFont typeface="Arial"/>
              <a:buNone/>
            </a:pPr>
            <a:r>
              <a:rPr b="1" i="0" lang="en-US" sz="2050" u="none" cap="none" strike="noStrike">
                <a:solidFill>
                  <a:srgbClr val="FDDF46"/>
                </a:solidFill>
                <a:latin typeface="Gill Sans"/>
                <a:ea typeface="Gill Sans"/>
                <a:cs typeface="Gill Sans"/>
                <a:sym typeface="Gill Sans"/>
              </a:rPr>
              <a:t>Eficiencia Operativa</a:t>
            </a:r>
            <a:endParaRPr b="0" i="0" sz="2050" u="none" cap="none" strike="noStrike">
              <a:solidFill>
                <a:srgbClr val="000000"/>
              </a:solidFill>
              <a:latin typeface="Gill Sans"/>
              <a:ea typeface="Gill Sans"/>
              <a:cs typeface="Gill Sans"/>
              <a:sym typeface="Gill Sans"/>
            </a:endParaRPr>
          </a:p>
          <a:p>
            <a:pPr indent="0" lvl="0" marL="234950" marR="5080" rtl="0" algn="l">
              <a:lnSpc>
                <a:spcPct val="115000"/>
              </a:lnSpc>
              <a:spcBef>
                <a:spcPts val="65"/>
              </a:spcBef>
              <a:spcAft>
                <a:spcPts val="0"/>
              </a:spcAft>
              <a:buClr>
                <a:srgbClr val="000000"/>
              </a:buClr>
              <a:buSzPts val="1150"/>
              <a:buFont typeface="Arial"/>
              <a:buNone/>
            </a:pPr>
            <a:r>
              <a:rPr b="0" i="0" lang="en-US" sz="1450" u="none" cap="none" strike="noStrike">
                <a:solidFill>
                  <a:srgbClr val="FFFFFF"/>
                </a:solidFill>
                <a:latin typeface="Trebuchet MS"/>
                <a:ea typeface="Trebuchet MS"/>
                <a:cs typeface="Trebuchet MS"/>
                <a:sym typeface="Trebuchet MS"/>
              </a:rPr>
              <a:t>Automatiza la toma de pedidos, cálculo de totales e impuestos, y actualización de inventario Reduce errores humanos y agiliza el servicio</a:t>
            </a:r>
            <a:endParaRPr b="0" i="0" sz="1450" u="none" cap="none" strike="noStrike">
              <a:solidFill>
                <a:srgbClr val="000000"/>
              </a:solidFill>
              <a:latin typeface="Trebuchet MS"/>
              <a:ea typeface="Trebuchet MS"/>
              <a:cs typeface="Trebuchet MS"/>
              <a:sym typeface="Trebuchet MS"/>
            </a:endParaRPr>
          </a:p>
        </p:txBody>
      </p:sp>
      <p:grpSp>
        <p:nvGrpSpPr>
          <p:cNvPr id="214" name="Google Shape;214;p7"/>
          <p:cNvGrpSpPr/>
          <p:nvPr/>
        </p:nvGrpSpPr>
        <p:grpSpPr>
          <a:xfrm>
            <a:off x="444747" y="2927917"/>
            <a:ext cx="10971011" cy="1334770"/>
            <a:chOff x="444747" y="2927917"/>
            <a:chExt cx="10971011" cy="1334770"/>
          </a:xfrm>
        </p:grpSpPr>
        <p:sp>
          <p:nvSpPr>
            <p:cNvPr id="215" name="Google Shape;215;p7"/>
            <p:cNvSpPr/>
            <p:nvPr/>
          </p:nvSpPr>
          <p:spPr>
            <a:xfrm>
              <a:off x="463278" y="2927917"/>
              <a:ext cx="10952480" cy="1334770"/>
            </a:xfrm>
            <a:custGeom>
              <a:rect b="b" l="l" r="r" t="t"/>
              <a:pathLst>
                <a:path extrusionOk="0" h="1334770" w="10952480">
                  <a:moveTo>
                    <a:pt x="10882638" y="1334240"/>
                  </a:moveTo>
                  <a:lnTo>
                    <a:pt x="51943" y="1334240"/>
                  </a:lnTo>
                  <a:lnTo>
                    <a:pt x="48327" y="1333766"/>
                  </a:lnTo>
                  <a:lnTo>
                    <a:pt x="13701" y="1309088"/>
                  </a:lnTo>
                  <a:lnTo>
                    <a:pt x="356" y="1269804"/>
                  </a:lnTo>
                  <a:lnTo>
                    <a:pt x="0" y="1264983"/>
                  </a:lnTo>
                  <a:lnTo>
                    <a:pt x="0" y="1260116"/>
                  </a:lnTo>
                  <a:lnTo>
                    <a:pt x="0" y="69257"/>
                  </a:lnTo>
                  <a:lnTo>
                    <a:pt x="11397" y="28896"/>
                  </a:lnTo>
                  <a:lnTo>
                    <a:pt x="41167" y="2373"/>
                  </a:lnTo>
                  <a:lnTo>
                    <a:pt x="51943" y="0"/>
                  </a:lnTo>
                  <a:lnTo>
                    <a:pt x="10882638" y="0"/>
                  </a:lnTo>
                  <a:lnTo>
                    <a:pt x="10922997" y="15195"/>
                  </a:lnTo>
                  <a:lnTo>
                    <a:pt x="10948115" y="50254"/>
                  </a:lnTo>
                  <a:lnTo>
                    <a:pt x="10951896" y="69257"/>
                  </a:lnTo>
                  <a:lnTo>
                    <a:pt x="10951896" y="1264983"/>
                  </a:lnTo>
                  <a:lnTo>
                    <a:pt x="10936698" y="1305344"/>
                  </a:lnTo>
                  <a:lnTo>
                    <a:pt x="10901640" y="1330460"/>
                  </a:lnTo>
                  <a:lnTo>
                    <a:pt x="10887459" y="1333766"/>
                  </a:lnTo>
                  <a:lnTo>
                    <a:pt x="10882638" y="1334240"/>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7"/>
            <p:cNvSpPr/>
            <p:nvPr/>
          </p:nvSpPr>
          <p:spPr>
            <a:xfrm>
              <a:off x="444747" y="2928188"/>
              <a:ext cx="68580" cy="1334135"/>
            </a:xfrm>
            <a:custGeom>
              <a:rect b="b" l="l" r="r" t="t"/>
              <a:pathLst>
                <a:path extrusionOk="0" h="1334135" w="68579">
                  <a:moveTo>
                    <a:pt x="68530" y="1333700"/>
                  </a:moveTo>
                  <a:lnTo>
                    <a:pt x="27123" y="1317174"/>
                  </a:lnTo>
                  <a:lnTo>
                    <a:pt x="3173" y="1281331"/>
                  </a:lnTo>
                  <a:lnTo>
                    <a:pt x="0" y="1259846"/>
                  </a:lnTo>
                  <a:lnTo>
                    <a:pt x="0" y="73854"/>
                  </a:lnTo>
                  <a:lnTo>
                    <a:pt x="12480" y="32665"/>
                  </a:lnTo>
                  <a:lnTo>
                    <a:pt x="45758" y="5372"/>
                  </a:lnTo>
                  <a:lnTo>
                    <a:pt x="68530" y="0"/>
                  </a:lnTo>
                  <a:lnTo>
                    <a:pt x="64482" y="1610"/>
                  </a:lnTo>
                  <a:lnTo>
                    <a:pt x="55400" y="9133"/>
                  </a:lnTo>
                  <a:lnTo>
                    <a:pt x="39883" y="45488"/>
                  </a:lnTo>
                  <a:lnTo>
                    <a:pt x="37062" y="73854"/>
                  </a:lnTo>
                  <a:lnTo>
                    <a:pt x="37062" y="1259846"/>
                  </a:lnTo>
                  <a:lnTo>
                    <a:pt x="44442" y="1305309"/>
                  </a:lnTo>
                  <a:lnTo>
                    <a:pt x="64482" y="1332090"/>
                  </a:lnTo>
                  <a:lnTo>
                    <a:pt x="68530" y="1333700"/>
                  </a:lnTo>
                  <a:close/>
                </a:path>
              </a:pathLst>
            </a:custGeom>
            <a:solidFill>
              <a:srgbClr val="F7707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7"/>
            <p:cNvSpPr/>
            <p:nvPr/>
          </p:nvSpPr>
          <p:spPr>
            <a:xfrm>
              <a:off x="704182" y="3150291"/>
              <a:ext cx="556260" cy="556260"/>
            </a:xfrm>
            <a:custGeom>
              <a:rect b="b" l="l" r="r" t="t"/>
              <a:pathLst>
                <a:path extrusionOk="0" h="556260" w="556260">
                  <a:moveTo>
                    <a:pt x="277966" y="555933"/>
                  </a:moveTo>
                  <a:lnTo>
                    <a:pt x="237180" y="552925"/>
                  </a:lnTo>
                  <a:lnTo>
                    <a:pt x="197277" y="543964"/>
                  </a:lnTo>
                  <a:lnTo>
                    <a:pt x="159120" y="529245"/>
                  </a:lnTo>
                  <a:lnTo>
                    <a:pt x="123536" y="509087"/>
                  </a:lnTo>
                  <a:lnTo>
                    <a:pt x="91295" y="483926"/>
                  </a:lnTo>
                  <a:lnTo>
                    <a:pt x="63095" y="454306"/>
                  </a:lnTo>
                  <a:lnTo>
                    <a:pt x="39546" y="420870"/>
                  </a:lnTo>
                  <a:lnTo>
                    <a:pt x="21158" y="384339"/>
                  </a:lnTo>
                  <a:lnTo>
                    <a:pt x="8330" y="345507"/>
                  </a:lnTo>
                  <a:lnTo>
                    <a:pt x="1338" y="305212"/>
                  </a:lnTo>
                  <a:lnTo>
                    <a:pt x="0" y="277966"/>
                  </a:lnTo>
                  <a:lnTo>
                    <a:pt x="334" y="264327"/>
                  </a:lnTo>
                  <a:lnTo>
                    <a:pt x="5340" y="223737"/>
                  </a:lnTo>
                  <a:lnTo>
                    <a:pt x="16248" y="184322"/>
                  </a:lnTo>
                  <a:lnTo>
                    <a:pt x="32821" y="146934"/>
                  </a:lnTo>
                  <a:lnTo>
                    <a:pt x="54701" y="112382"/>
                  </a:lnTo>
                  <a:lnTo>
                    <a:pt x="81414" y="81414"/>
                  </a:lnTo>
                  <a:lnTo>
                    <a:pt x="112382" y="54701"/>
                  </a:lnTo>
                  <a:lnTo>
                    <a:pt x="146934" y="32821"/>
                  </a:lnTo>
                  <a:lnTo>
                    <a:pt x="184322" y="16248"/>
                  </a:lnTo>
                  <a:lnTo>
                    <a:pt x="223738" y="5341"/>
                  </a:lnTo>
                  <a:lnTo>
                    <a:pt x="264327" y="334"/>
                  </a:lnTo>
                  <a:lnTo>
                    <a:pt x="277966" y="0"/>
                  </a:lnTo>
                  <a:lnTo>
                    <a:pt x="291606" y="334"/>
                  </a:lnTo>
                  <a:lnTo>
                    <a:pt x="332195" y="5341"/>
                  </a:lnTo>
                  <a:lnTo>
                    <a:pt x="371611" y="16248"/>
                  </a:lnTo>
                  <a:lnTo>
                    <a:pt x="408999" y="32821"/>
                  </a:lnTo>
                  <a:lnTo>
                    <a:pt x="443551" y="54701"/>
                  </a:lnTo>
                  <a:lnTo>
                    <a:pt x="474519" y="81414"/>
                  </a:lnTo>
                  <a:lnTo>
                    <a:pt x="501232" y="112382"/>
                  </a:lnTo>
                  <a:lnTo>
                    <a:pt x="523111" y="146934"/>
                  </a:lnTo>
                  <a:lnTo>
                    <a:pt x="539685" y="184322"/>
                  </a:lnTo>
                  <a:lnTo>
                    <a:pt x="550592" y="223737"/>
                  </a:lnTo>
                  <a:lnTo>
                    <a:pt x="555599" y="264327"/>
                  </a:lnTo>
                  <a:lnTo>
                    <a:pt x="555933" y="277966"/>
                  </a:lnTo>
                  <a:lnTo>
                    <a:pt x="555599" y="291606"/>
                  </a:lnTo>
                  <a:lnTo>
                    <a:pt x="550592" y="332195"/>
                  </a:lnTo>
                  <a:lnTo>
                    <a:pt x="539685" y="371610"/>
                  </a:lnTo>
                  <a:lnTo>
                    <a:pt x="523111" y="408999"/>
                  </a:lnTo>
                  <a:lnTo>
                    <a:pt x="501232" y="443551"/>
                  </a:lnTo>
                  <a:lnTo>
                    <a:pt x="474519" y="474518"/>
                  </a:lnTo>
                  <a:lnTo>
                    <a:pt x="443551" y="501231"/>
                  </a:lnTo>
                  <a:lnTo>
                    <a:pt x="408999" y="523111"/>
                  </a:lnTo>
                  <a:lnTo>
                    <a:pt x="371611" y="539684"/>
                  </a:lnTo>
                  <a:lnTo>
                    <a:pt x="332195" y="550592"/>
                  </a:lnTo>
                  <a:lnTo>
                    <a:pt x="291606" y="555599"/>
                  </a:lnTo>
                  <a:lnTo>
                    <a:pt x="277966" y="555933"/>
                  </a:lnTo>
                  <a:close/>
                </a:path>
              </a:pathLst>
            </a:custGeom>
            <a:solidFill>
              <a:srgbClr val="EF4444">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8" name="Google Shape;218;p7"/>
            <p:cNvPicPr preferRelativeResize="0"/>
            <p:nvPr/>
          </p:nvPicPr>
          <p:blipFill rotWithShape="1">
            <a:blip r:embed="rId5">
              <a:alphaModFix/>
            </a:blip>
            <a:srcRect b="0" l="0" r="0" t="0"/>
            <a:stretch/>
          </p:blipFill>
          <p:spPr>
            <a:xfrm>
              <a:off x="843166" y="3261478"/>
              <a:ext cx="277966" cy="333560"/>
            </a:xfrm>
            <a:prstGeom prst="rect">
              <a:avLst/>
            </a:prstGeom>
            <a:noFill/>
            <a:ln>
              <a:noFill/>
            </a:ln>
          </p:spPr>
        </p:pic>
        <p:sp>
          <p:nvSpPr>
            <p:cNvPr id="219" name="Google Shape;219;p7"/>
            <p:cNvSpPr/>
            <p:nvPr/>
          </p:nvSpPr>
          <p:spPr>
            <a:xfrm>
              <a:off x="1547342" y="3604310"/>
              <a:ext cx="46355" cy="342900"/>
            </a:xfrm>
            <a:custGeom>
              <a:rect b="b" l="l" r="r" t="t"/>
              <a:pathLst>
                <a:path extrusionOk="0" h="342900" w="46355">
                  <a:moveTo>
                    <a:pt x="46329" y="316585"/>
                  </a:moveTo>
                  <a:lnTo>
                    <a:pt x="26238" y="296494"/>
                  </a:lnTo>
                  <a:lnTo>
                    <a:pt x="20091" y="296494"/>
                  </a:lnTo>
                  <a:lnTo>
                    <a:pt x="0" y="316585"/>
                  </a:lnTo>
                  <a:lnTo>
                    <a:pt x="0" y="322732"/>
                  </a:lnTo>
                  <a:lnTo>
                    <a:pt x="20091" y="342823"/>
                  </a:lnTo>
                  <a:lnTo>
                    <a:pt x="26238" y="342823"/>
                  </a:lnTo>
                  <a:lnTo>
                    <a:pt x="46329" y="322732"/>
                  </a:lnTo>
                  <a:lnTo>
                    <a:pt x="46329" y="319659"/>
                  </a:lnTo>
                  <a:lnTo>
                    <a:pt x="46329" y="316585"/>
                  </a:lnTo>
                  <a:close/>
                </a:path>
                <a:path extrusionOk="0" h="342900" w="46355">
                  <a:moveTo>
                    <a:pt x="46329" y="20091"/>
                  </a:moveTo>
                  <a:lnTo>
                    <a:pt x="26238" y="0"/>
                  </a:lnTo>
                  <a:lnTo>
                    <a:pt x="20091" y="0"/>
                  </a:lnTo>
                  <a:lnTo>
                    <a:pt x="0" y="20091"/>
                  </a:lnTo>
                  <a:lnTo>
                    <a:pt x="0" y="26238"/>
                  </a:lnTo>
                  <a:lnTo>
                    <a:pt x="20091" y="46329"/>
                  </a:lnTo>
                  <a:lnTo>
                    <a:pt x="26238" y="46329"/>
                  </a:lnTo>
                  <a:lnTo>
                    <a:pt x="46329" y="26238"/>
                  </a:lnTo>
                  <a:lnTo>
                    <a:pt x="46329" y="23164"/>
                  </a:lnTo>
                  <a:lnTo>
                    <a:pt x="46329" y="20091"/>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 name="Google Shape;220;p7"/>
          <p:cNvSpPr txBox="1"/>
          <p:nvPr/>
        </p:nvSpPr>
        <p:spPr>
          <a:xfrm>
            <a:off x="1469802" y="3137600"/>
            <a:ext cx="9033600" cy="967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750"/>
              <a:buFont typeface="Arial"/>
              <a:buNone/>
            </a:pPr>
            <a:r>
              <a:rPr b="1" i="0" lang="en-US" sz="1950" u="none" cap="none" strike="noStrike">
                <a:solidFill>
                  <a:srgbClr val="FBA5A5"/>
                </a:solidFill>
                <a:latin typeface="Gill Sans"/>
                <a:ea typeface="Gill Sans"/>
                <a:cs typeface="Gill Sans"/>
                <a:sym typeface="Gill Sans"/>
              </a:rPr>
              <a:t>Satisfacción y Fidelización del Cliente</a:t>
            </a:r>
            <a:endParaRPr b="0" i="0" sz="1950" u="none" cap="none" strike="noStrike">
              <a:solidFill>
                <a:srgbClr val="000000"/>
              </a:solidFill>
              <a:latin typeface="Gill Sans"/>
              <a:ea typeface="Gill Sans"/>
              <a:cs typeface="Gill Sans"/>
              <a:sym typeface="Gill Sans"/>
            </a:endParaRPr>
          </a:p>
          <a:p>
            <a:pPr indent="0" lvl="0" marL="234950" marR="0" rtl="0" algn="l">
              <a:lnSpc>
                <a:spcPct val="100000"/>
              </a:lnSpc>
              <a:spcBef>
                <a:spcPts val="905"/>
              </a:spcBef>
              <a:spcAft>
                <a:spcPts val="0"/>
              </a:spcAft>
              <a:buClr>
                <a:srgbClr val="000000"/>
              </a:buClr>
              <a:buSzPts val="1150"/>
              <a:buFont typeface="Arial"/>
              <a:buNone/>
            </a:pPr>
            <a:r>
              <a:rPr b="0" i="0" lang="en-US" sz="1350" u="none" cap="none" strike="noStrike">
                <a:solidFill>
                  <a:srgbClr val="FFFFFF"/>
                </a:solidFill>
                <a:latin typeface="Trebuchet MS"/>
                <a:ea typeface="Trebuchet MS"/>
                <a:cs typeface="Trebuchet MS"/>
                <a:sym typeface="Trebuchet MS"/>
              </a:rPr>
              <a:t>Permite un servicio rápido y confiable</a:t>
            </a:r>
            <a:endParaRPr b="0" i="0" sz="1350" u="none" cap="none" strike="noStrike">
              <a:solidFill>
                <a:srgbClr val="000000"/>
              </a:solidFill>
              <a:latin typeface="Trebuchet MS"/>
              <a:ea typeface="Trebuchet MS"/>
              <a:cs typeface="Trebuchet MS"/>
              <a:sym typeface="Trebuchet MS"/>
            </a:endParaRPr>
          </a:p>
          <a:p>
            <a:pPr indent="0" lvl="0" marL="234950" marR="0" rtl="0" algn="l">
              <a:lnSpc>
                <a:spcPct val="100000"/>
              </a:lnSpc>
              <a:spcBef>
                <a:spcPts val="955"/>
              </a:spcBef>
              <a:spcAft>
                <a:spcPts val="0"/>
              </a:spcAft>
              <a:buClr>
                <a:srgbClr val="000000"/>
              </a:buClr>
              <a:buSzPts val="1150"/>
              <a:buFont typeface="Arial"/>
              <a:buNone/>
            </a:pPr>
            <a:r>
              <a:rPr b="0" i="0" lang="en-US" sz="1350" u="none" cap="none" strike="noStrike">
                <a:solidFill>
                  <a:srgbClr val="FFFFFF"/>
                </a:solidFill>
                <a:latin typeface="Trebuchet MS"/>
                <a:ea typeface="Trebuchet MS"/>
                <a:cs typeface="Trebuchet MS"/>
                <a:sym typeface="Trebuchet MS"/>
              </a:rPr>
              <a:t>Asegura pedidos precisos y atención ágil, aumentando la satisfacción y fidelización del cliente</a:t>
            </a:r>
            <a:endParaRPr b="0" i="0" sz="1350" u="none" cap="none" strike="noStrike">
              <a:solidFill>
                <a:srgbClr val="000000"/>
              </a:solidFill>
              <a:latin typeface="Trebuchet MS"/>
              <a:ea typeface="Trebuchet MS"/>
              <a:cs typeface="Trebuchet MS"/>
              <a:sym typeface="Trebuchet MS"/>
            </a:endParaRPr>
          </a:p>
        </p:txBody>
      </p:sp>
      <p:grpSp>
        <p:nvGrpSpPr>
          <p:cNvPr id="221" name="Google Shape;221;p7"/>
          <p:cNvGrpSpPr/>
          <p:nvPr/>
        </p:nvGrpSpPr>
        <p:grpSpPr>
          <a:xfrm>
            <a:off x="444747" y="4484532"/>
            <a:ext cx="10971011" cy="1927860"/>
            <a:chOff x="444747" y="4484532"/>
            <a:chExt cx="10971011" cy="1927860"/>
          </a:xfrm>
        </p:grpSpPr>
        <p:sp>
          <p:nvSpPr>
            <p:cNvPr id="222" name="Google Shape;222;p7"/>
            <p:cNvSpPr/>
            <p:nvPr/>
          </p:nvSpPr>
          <p:spPr>
            <a:xfrm>
              <a:off x="463278" y="4484532"/>
              <a:ext cx="10952480" cy="1927860"/>
            </a:xfrm>
            <a:custGeom>
              <a:rect b="b" l="l" r="r" t="t"/>
              <a:pathLst>
                <a:path extrusionOk="0" h="1927860" w="10952480">
                  <a:moveTo>
                    <a:pt x="10882638" y="1927236"/>
                  </a:moveTo>
                  <a:lnTo>
                    <a:pt x="51943" y="1927236"/>
                  </a:lnTo>
                  <a:lnTo>
                    <a:pt x="48327" y="1926761"/>
                  </a:lnTo>
                  <a:lnTo>
                    <a:pt x="13701" y="1902084"/>
                  </a:lnTo>
                  <a:lnTo>
                    <a:pt x="356" y="1862799"/>
                  </a:lnTo>
                  <a:lnTo>
                    <a:pt x="0" y="1857979"/>
                  </a:lnTo>
                  <a:lnTo>
                    <a:pt x="0" y="1853112"/>
                  </a:lnTo>
                  <a:lnTo>
                    <a:pt x="0" y="69257"/>
                  </a:lnTo>
                  <a:lnTo>
                    <a:pt x="11397" y="28895"/>
                  </a:lnTo>
                  <a:lnTo>
                    <a:pt x="41167" y="2373"/>
                  </a:lnTo>
                  <a:lnTo>
                    <a:pt x="51943" y="0"/>
                  </a:lnTo>
                  <a:lnTo>
                    <a:pt x="10882638" y="0"/>
                  </a:lnTo>
                  <a:lnTo>
                    <a:pt x="10922997" y="15195"/>
                  </a:lnTo>
                  <a:lnTo>
                    <a:pt x="10948115" y="50254"/>
                  </a:lnTo>
                  <a:lnTo>
                    <a:pt x="10951896" y="69257"/>
                  </a:lnTo>
                  <a:lnTo>
                    <a:pt x="10951896" y="1857979"/>
                  </a:lnTo>
                  <a:lnTo>
                    <a:pt x="10936698" y="1898340"/>
                  </a:lnTo>
                  <a:lnTo>
                    <a:pt x="10901640" y="1923456"/>
                  </a:lnTo>
                  <a:lnTo>
                    <a:pt x="10887459" y="1926761"/>
                  </a:lnTo>
                  <a:lnTo>
                    <a:pt x="10882638" y="1927236"/>
                  </a:lnTo>
                  <a:close/>
                </a:path>
              </a:pathLst>
            </a:custGeom>
            <a:solidFill>
              <a:srgbClr val="FFFFFF">
                <a:alpha val="980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7"/>
            <p:cNvSpPr/>
            <p:nvPr/>
          </p:nvSpPr>
          <p:spPr>
            <a:xfrm>
              <a:off x="444747" y="4484803"/>
              <a:ext cx="68580" cy="1927225"/>
            </a:xfrm>
            <a:custGeom>
              <a:rect b="b" l="l" r="r" t="t"/>
              <a:pathLst>
                <a:path extrusionOk="0" h="1927225" w="68579">
                  <a:moveTo>
                    <a:pt x="68530" y="1926696"/>
                  </a:moveTo>
                  <a:lnTo>
                    <a:pt x="27123" y="1910170"/>
                  </a:lnTo>
                  <a:lnTo>
                    <a:pt x="3173" y="1874327"/>
                  </a:lnTo>
                  <a:lnTo>
                    <a:pt x="0" y="1852842"/>
                  </a:lnTo>
                  <a:lnTo>
                    <a:pt x="0" y="73854"/>
                  </a:lnTo>
                  <a:lnTo>
                    <a:pt x="12480" y="32665"/>
                  </a:lnTo>
                  <a:lnTo>
                    <a:pt x="45758" y="5372"/>
                  </a:lnTo>
                  <a:lnTo>
                    <a:pt x="68530" y="0"/>
                  </a:lnTo>
                  <a:lnTo>
                    <a:pt x="64482" y="1610"/>
                  </a:lnTo>
                  <a:lnTo>
                    <a:pt x="55400" y="9133"/>
                  </a:lnTo>
                  <a:lnTo>
                    <a:pt x="39883" y="45488"/>
                  </a:lnTo>
                  <a:lnTo>
                    <a:pt x="37062" y="73854"/>
                  </a:lnTo>
                  <a:lnTo>
                    <a:pt x="37062" y="1852842"/>
                  </a:lnTo>
                  <a:lnTo>
                    <a:pt x="44442" y="1898305"/>
                  </a:lnTo>
                  <a:lnTo>
                    <a:pt x="64482" y="1925086"/>
                  </a:lnTo>
                  <a:lnTo>
                    <a:pt x="68530" y="1926696"/>
                  </a:lnTo>
                  <a:close/>
                </a:path>
              </a:pathLst>
            </a:custGeom>
            <a:solidFill>
              <a:srgbClr val="60A5F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7"/>
            <p:cNvSpPr/>
            <p:nvPr/>
          </p:nvSpPr>
          <p:spPr>
            <a:xfrm>
              <a:off x="704182" y="4706906"/>
              <a:ext cx="556260" cy="556260"/>
            </a:xfrm>
            <a:custGeom>
              <a:rect b="b" l="l" r="r" t="t"/>
              <a:pathLst>
                <a:path extrusionOk="0" h="556260" w="556260">
                  <a:moveTo>
                    <a:pt x="277966" y="555933"/>
                  </a:moveTo>
                  <a:lnTo>
                    <a:pt x="237180" y="552924"/>
                  </a:lnTo>
                  <a:lnTo>
                    <a:pt x="197277" y="543963"/>
                  </a:lnTo>
                  <a:lnTo>
                    <a:pt x="159120" y="529245"/>
                  </a:lnTo>
                  <a:lnTo>
                    <a:pt x="123536" y="509087"/>
                  </a:lnTo>
                  <a:lnTo>
                    <a:pt x="91295" y="483927"/>
                  </a:lnTo>
                  <a:lnTo>
                    <a:pt x="63095" y="454307"/>
                  </a:lnTo>
                  <a:lnTo>
                    <a:pt x="39546" y="420870"/>
                  </a:lnTo>
                  <a:lnTo>
                    <a:pt x="21158" y="384339"/>
                  </a:lnTo>
                  <a:lnTo>
                    <a:pt x="8330" y="345507"/>
                  </a:lnTo>
                  <a:lnTo>
                    <a:pt x="1338" y="305212"/>
                  </a:lnTo>
                  <a:lnTo>
                    <a:pt x="0" y="277966"/>
                  </a:lnTo>
                  <a:lnTo>
                    <a:pt x="334" y="264328"/>
                  </a:lnTo>
                  <a:lnTo>
                    <a:pt x="5340" y="223738"/>
                  </a:lnTo>
                  <a:lnTo>
                    <a:pt x="16248" y="184322"/>
                  </a:lnTo>
                  <a:lnTo>
                    <a:pt x="32821" y="146933"/>
                  </a:lnTo>
                  <a:lnTo>
                    <a:pt x="54701" y="112381"/>
                  </a:lnTo>
                  <a:lnTo>
                    <a:pt x="81414" y="81414"/>
                  </a:lnTo>
                  <a:lnTo>
                    <a:pt x="112382" y="54701"/>
                  </a:lnTo>
                  <a:lnTo>
                    <a:pt x="146934" y="32821"/>
                  </a:lnTo>
                  <a:lnTo>
                    <a:pt x="184322" y="16248"/>
                  </a:lnTo>
                  <a:lnTo>
                    <a:pt x="223738" y="5341"/>
                  </a:lnTo>
                  <a:lnTo>
                    <a:pt x="264327" y="334"/>
                  </a:lnTo>
                  <a:lnTo>
                    <a:pt x="277966" y="0"/>
                  </a:lnTo>
                  <a:lnTo>
                    <a:pt x="291606" y="334"/>
                  </a:lnTo>
                  <a:lnTo>
                    <a:pt x="332195" y="5341"/>
                  </a:lnTo>
                  <a:lnTo>
                    <a:pt x="371611" y="16248"/>
                  </a:lnTo>
                  <a:lnTo>
                    <a:pt x="408999" y="32821"/>
                  </a:lnTo>
                  <a:lnTo>
                    <a:pt x="443551" y="54701"/>
                  </a:lnTo>
                  <a:lnTo>
                    <a:pt x="474519" y="81414"/>
                  </a:lnTo>
                  <a:lnTo>
                    <a:pt x="501232" y="112381"/>
                  </a:lnTo>
                  <a:lnTo>
                    <a:pt x="523111" y="146933"/>
                  </a:lnTo>
                  <a:lnTo>
                    <a:pt x="539685" y="184322"/>
                  </a:lnTo>
                  <a:lnTo>
                    <a:pt x="550592" y="223738"/>
                  </a:lnTo>
                  <a:lnTo>
                    <a:pt x="555599" y="264328"/>
                  </a:lnTo>
                  <a:lnTo>
                    <a:pt x="555933" y="277966"/>
                  </a:lnTo>
                  <a:lnTo>
                    <a:pt x="555599" y="291606"/>
                  </a:lnTo>
                  <a:lnTo>
                    <a:pt x="550592" y="332195"/>
                  </a:lnTo>
                  <a:lnTo>
                    <a:pt x="539685" y="371610"/>
                  </a:lnTo>
                  <a:lnTo>
                    <a:pt x="523111" y="408999"/>
                  </a:lnTo>
                  <a:lnTo>
                    <a:pt x="501232" y="443551"/>
                  </a:lnTo>
                  <a:lnTo>
                    <a:pt x="474519" y="474519"/>
                  </a:lnTo>
                  <a:lnTo>
                    <a:pt x="443551" y="501232"/>
                  </a:lnTo>
                  <a:lnTo>
                    <a:pt x="408999" y="523111"/>
                  </a:lnTo>
                  <a:lnTo>
                    <a:pt x="371611" y="539684"/>
                  </a:lnTo>
                  <a:lnTo>
                    <a:pt x="332195" y="550591"/>
                  </a:lnTo>
                  <a:lnTo>
                    <a:pt x="291606" y="555599"/>
                  </a:lnTo>
                  <a:lnTo>
                    <a:pt x="277966" y="555933"/>
                  </a:lnTo>
                  <a:close/>
                </a:path>
              </a:pathLst>
            </a:custGeom>
            <a:solidFill>
              <a:srgbClr val="3B81F5">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5" name="Google Shape;225;p7"/>
            <p:cNvPicPr preferRelativeResize="0"/>
            <p:nvPr/>
          </p:nvPicPr>
          <p:blipFill rotWithShape="1">
            <a:blip r:embed="rId6">
              <a:alphaModFix/>
            </a:blip>
            <a:srcRect b="0" l="0" r="0" t="0"/>
            <a:stretch/>
          </p:blipFill>
          <p:spPr>
            <a:xfrm>
              <a:off x="843166" y="4818093"/>
              <a:ext cx="277966" cy="333560"/>
            </a:xfrm>
            <a:prstGeom prst="rect">
              <a:avLst/>
            </a:prstGeom>
            <a:noFill/>
            <a:ln>
              <a:noFill/>
            </a:ln>
          </p:spPr>
        </p:pic>
      </p:grpSp>
      <p:sp>
        <p:nvSpPr>
          <p:cNvPr id="226" name="Google Shape;226;p7"/>
          <p:cNvSpPr txBox="1"/>
          <p:nvPr/>
        </p:nvSpPr>
        <p:spPr>
          <a:xfrm>
            <a:off x="1469810" y="4694200"/>
            <a:ext cx="9366600" cy="1051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750"/>
              <a:buFont typeface="Arial"/>
              <a:buNone/>
            </a:pPr>
            <a:r>
              <a:rPr b="1" i="0" lang="en-US" sz="1750" u="none" cap="none" strike="noStrike">
                <a:solidFill>
                  <a:srgbClr val="93C4FD"/>
                </a:solidFill>
                <a:latin typeface="Gill Sans"/>
                <a:ea typeface="Gill Sans"/>
                <a:cs typeface="Gill Sans"/>
                <a:sym typeface="Gill Sans"/>
              </a:rPr>
              <a:t>Gestión y Crecimiento del Negocio</a:t>
            </a:r>
            <a:endParaRPr b="0" i="0" sz="1750" u="none" cap="none" strike="noStrike">
              <a:solidFill>
                <a:srgbClr val="000000"/>
              </a:solidFill>
              <a:latin typeface="Gill Sans"/>
              <a:ea typeface="Gill Sans"/>
              <a:cs typeface="Gill Sans"/>
              <a:sym typeface="Gill Sans"/>
            </a:endParaRPr>
          </a:p>
          <a:p>
            <a:pPr indent="-301625" lvl="0" marL="457200" marR="0" rtl="0" algn="l">
              <a:lnSpc>
                <a:spcPct val="100000"/>
              </a:lnSpc>
              <a:spcBef>
                <a:spcPts val="905"/>
              </a:spcBef>
              <a:spcAft>
                <a:spcPts val="0"/>
              </a:spcAft>
              <a:buClr>
                <a:srgbClr val="FFFFFF"/>
              </a:buClr>
              <a:buSzPts val="1150"/>
              <a:buFont typeface="Trebuchet MS"/>
              <a:buChar char="●"/>
            </a:pPr>
            <a:r>
              <a:rPr b="0" i="0" lang="en-US" sz="1150" u="none" cap="none" strike="noStrike">
                <a:solidFill>
                  <a:srgbClr val="FFFFFF"/>
                </a:solidFill>
                <a:latin typeface="Trebuchet MS"/>
                <a:ea typeface="Trebuchet MS"/>
                <a:cs typeface="Trebuchet MS"/>
                <a:sym typeface="Trebuchet MS"/>
              </a:rPr>
              <a:t>Ofrece un sistema modular y seguro</a:t>
            </a:r>
            <a:endParaRPr b="0" i="0" sz="1150" u="none" cap="none" strike="noStrike">
              <a:solidFill>
                <a:srgbClr val="000000"/>
              </a:solidFill>
              <a:latin typeface="Trebuchet MS"/>
              <a:ea typeface="Trebuchet MS"/>
              <a:cs typeface="Trebuchet MS"/>
              <a:sym typeface="Trebuchet MS"/>
            </a:endParaRPr>
          </a:p>
          <a:p>
            <a:pPr indent="-301625" lvl="0" marL="457200" marR="137795" rtl="0" algn="l">
              <a:lnSpc>
                <a:spcPct val="169200"/>
              </a:lnSpc>
              <a:spcBef>
                <a:spcPts val="0"/>
              </a:spcBef>
              <a:spcAft>
                <a:spcPts val="0"/>
              </a:spcAft>
              <a:buClr>
                <a:srgbClr val="FFFFFF"/>
              </a:buClr>
              <a:buSzPts val="1150"/>
              <a:buFont typeface="Trebuchet MS"/>
              <a:buChar char="●"/>
            </a:pPr>
            <a:r>
              <a:rPr b="0" i="0" lang="en-US" sz="1150" u="none" cap="none" strike="noStrike">
                <a:solidFill>
                  <a:srgbClr val="FFFFFF"/>
                </a:solidFill>
                <a:latin typeface="Trebuchet MS"/>
                <a:ea typeface="Trebuchet MS"/>
                <a:cs typeface="Trebuchet MS"/>
                <a:sym typeface="Trebuchet MS"/>
              </a:rPr>
              <a:t>Facilita la toma de decisiones mediante reportes precisos Permite una gestión eficiente del inventari</a:t>
            </a:r>
            <a:r>
              <a:rPr lang="en-US" sz="1150">
                <a:solidFill>
                  <a:srgbClr val="FFFFFF"/>
                </a:solidFill>
                <a:latin typeface="Trebuchet MS"/>
                <a:ea typeface="Trebuchet MS"/>
                <a:cs typeface="Trebuchet MS"/>
                <a:sym typeface="Trebuchet MS"/>
              </a:rPr>
              <a:t>o</a:t>
            </a:r>
            <a:endParaRPr sz="1150">
              <a:solidFill>
                <a:srgbClr val="FFFFFF"/>
              </a:solidFill>
              <a:latin typeface="Trebuchet MS"/>
              <a:ea typeface="Trebuchet MS"/>
              <a:cs typeface="Trebuchet MS"/>
              <a:sym typeface="Trebuchet MS"/>
            </a:endParaRPr>
          </a:p>
          <a:p>
            <a:pPr indent="-301625" lvl="0" marL="457200" marR="137795" rtl="0" algn="l">
              <a:lnSpc>
                <a:spcPct val="169200"/>
              </a:lnSpc>
              <a:spcBef>
                <a:spcPts val="0"/>
              </a:spcBef>
              <a:spcAft>
                <a:spcPts val="0"/>
              </a:spcAft>
              <a:buClr>
                <a:srgbClr val="FFFFFF"/>
              </a:buClr>
              <a:buSzPts val="1150"/>
              <a:buFont typeface="Trebuchet MS"/>
              <a:buChar char="●"/>
            </a:pPr>
            <a:r>
              <a:rPr b="0" i="0" lang="en-US" sz="1150" u="none" cap="none" strike="noStrike">
                <a:solidFill>
                  <a:srgbClr val="FFFFFF"/>
                </a:solidFill>
                <a:latin typeface="Trebuchet MS"/>
                <a:ea typeface="Trebuchet MS"/>
                <a:cs typeface="Trebuchet MS"/>
                <a:sym typeface="Trebuchet MS"/>
              </a:rPr>
              <a:t>Se adapta al crecimiento y las necesidades del restaurante</a:t>
            </a:r>
            <a:endParaRPr b="0" i="0" sz="1150" u="none" cap="none" strike="noStrike">
              <a:solidFill>
                <a:srgbClr val="000000"/>
              </a:solidFill>
              <a:latin typeface="Trebuchet MS"/>
              <a:ea typeface="Trebuchet MS"/>
              <a:cs typeface="Trebuchet MS"/>
              <a:sym typeface="Trebuchet MS"/>
            </a:endParaRPr>
          </a:p>
        </p:txBody>
      </p:sp>
      <p:sp>
        <p:nvSpPr>
          <p:cNvPr id="227" name="Google Shape;227;p7"/>
          <p:cNvSpPr/>
          <p:nvPr/>
        </p:nvSpPr>
        <p:spPr>
          <a:xfrm>
            <a:off x="4916051" y="951878"/>
            <a:ext cx="1856232" cy="153067"/>
          </a:xfrm>
          <a:custGeom>
            <a:rect b="b" l="l" r="r" t="t"/>
            <a:pathLst>
              <a:path extrusionOk="0" h="38100" w="914400">
                <a:moveTo>
                  <a:pt x="914399" y="38099"/>
                </a:moveTo>
                <a:lnTo>
                  <a:pt x="0" y="38099"/>
                </a:lnTo>
                <a:lnTo>
                  <a:pt x="0" y="0"/>
                </a:lnTo>
                <a:lnTo>
                  <a:pt x="914399" y="0"/>
                </a:lnTo>
                <a:lnTo>
                  <a:pt x="914399" y="38099"/>
                </a:lnTo>
                <a:close/>
              </a:path>
            </a:pathLst>
          </a:custGeom>
          <a:solidFill>
            <a:srgbClr val="FACC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8"/>
          <p:cNvSpPr/>
          <p:nvPr/>
        </p:nvSpPr>
        <p:spPr>
          <a:xfrm>
            <a:off x="4916051" y="951878"/>
            <a:ext cx="1856232" cy="153067"/>
          </a:xfrm>
          <a:custGeom>
            <a:rect b="b" l="l" r="r" t="t"/>
            <a:pathLst>
              <a:path extrusionOk="0" h="38100" w="914400">
                <a:moveTo>
                  <a:pt x="914399" y="38099"/>
                </a:moveTo>
                <a:lnTo>
                  <a:pt x="0" y="38099"/>
                </a:lnTo>
                <a:lnTo>
                  <a:pt x="0" y="0"/>
                </a:lnTo>
                <a:lnTo>
                  <a:pt x="914399" y="0"/>
                </a:lnTo>
                <a:lnTo>
                  <a:pt x="914399" y="38099"/>
                </a:lnTo>
                <a:close/>
              </a:path>
            </a:pathLst>
          </a:custGeom>
          <a:solidFill>
            <a:srgbClr val="FACC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8"/>
          <p:cNvSpPr txBox="1"/>
          <p:nvPr>
            <p:ph type="title"/>
          </p:nvPr>
        </p:nvSpPr>
        <p:spPr>
          <a:xfrm>
            <a:off x="2244873" y="377825"/>
            <a:ext cx="767969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a:t>Interfaz	de	Inicio	de	Sesión</a:t>
            </a:r>
            <a:endParaRPr/>
          </a:p>
        </p:txBody>
      </p:sp>
      <p:grpSp>
        <p:nvGrpSpPr>
          <p:cNvPr id="234" name="Google Shape;234;p8"/>
          <p:cNvGrpSpPr/>
          <p:nvPr/>
        </p:nvGrpSpPr>
        <p:grpSpPr>
          <a:xfrm>
            <a:off x="6476999" y="2419349"/>
            <a:ext cx="5253037" cy="3976688"/>
            <a:chOff x="6476999" y="2419349"/>
            <a:chExt cx="5253037" cy="3976688"/>
          </a:xfrm>
        </p:grpSpPr>
        <p:sp>
          <p:nvSpPr>
            <p:cNvPr id="235" name="Google Shape;235;p8"/>
            <p:cNvSpPr/>
            <p:nvPr/>
          </p:nvSpPr>
          <p:spPr>
            <a:xfrm>
              <a:off x="6481761" y="5014912"/>
              <a:ext cx="5248275" cy="1381125"/>
            </a:xfrm>
            <a:custGeom>
              <a:rect b="b" l="l" r="r" t="t"/>
              <a:pathLst>
                <a:path extrusionOk="0" h="1381125" w="5248275">
                  <a:moveTo>
                    <a:pt x="5181528" y="1381124"/>
                  </a:moveTo>
                  <a:lnTo>
                    <a:pt x="66747" y="1381124"/>
                  </a:lnTo>
                  <a:lnTo>
                    <a:pt x="62102" y="1380666"/>
                  </a:lnTo>
                  <a:lnTo>
                    <a:pt x="24240" y="1363517"/>
                  </a:lnTo>
                  <a:lnTo>
                    <a:pt x="2287" y="1328223"/>
                  </a:lnTo>
                  <a:lnTo>
                    <a:pt x="0" y="1314377"/>
                  </a:lnTo>
                  <a:lnTo>
                    <a:pt x="0" y="1309686"/>
                  </a:lnTo>
                  <a:lnTo>
                    <a:pt x="0" y="66745"/>
                  </a:lnTo>
                  <a:lnTo>
                    <a:pt x="14645" y="27847"/>
                  </a:lnTo>
                  <a:lnTo>
                    <a:pt x="48433" y="3642"/>
                  </a:lnTo>
                  <a:lnTo>
                    <a:pt x="66747" y="0"/>
                  </a:lnTo>
                  <a:lnTo>
                    <a:pt x="5181528" y="0"/>
                  </a:lnTo>
                  <a:lnTo>
                    <a:pt x="5220425" y="14644"/>
                  </a:lnTo>
                  <a:lnTo>
                    <a:pt x="5244631" y="48432"/>
                  </a:lnTo>
                  <a:lnTo>
                    <a:pt x="5248274" y="66745"/>
                  </a:lnTo>
                  <a:lnTo>
                    <a:pt x="5248274" y="1314377"/>
                  </a:lnTo>
                  <a:lnTo>
                    <a:pt x="5233628" y="1353274"/>
                  </a:lnTo>
                  <a:lnTo>
                    <a:pt x="5199840" y="1377480"/>
                  </a:lnTo>
                  <a:lnTo>
                    <a:pt x="5186173" y="1380666"/>
                  </a:lnTo>
                  <a:lnTo>
                    <a:pt x="5181528" y="1381124"/>
                  </a:lnTo>
                  <a:close/>
                </a:path>
              </a:pathLst>
            </a:custGeom>
            <a:solidFill>
              <a:srgbClr val="1D3A8A">
                <a:alpha val="3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8"/>
            <p:cNvSpPr/>
            <p:nvPr/>
          </p:nvSpPr>
          <p:spPr>
            <a:xfrm>
              <a:off x="6481761" y="5014911"/>
              <a:ext cx="5248275" cy="1381125"/>
            </a:xfrm>
            <a:custGeom>
              <a:rect b="b" l="l" r="r" t="t"/>
              <a:pathLst>
                <a:path extrusionOk="0" h="1381125" w="5248275">
                  <a:moveTo>
                    <a:pt x="0" y="1309687"/>
                  </a:moveTo>
                  <a:lnTo>
                    <a:pt x="0" y="71437"/>
                  </a:lnTo>
                  <a:lnTo>
                    <a:pt x="0" y="66746"/>
                  </a:lnTo>
                  <a:lnTo>
                    <a:pt x="457" y="62100"/>
                  </a:lnTo>
                  <a:lnTo>
                    <a:pt x="17607" y="24239"/>
                  </a:lnTo>
                  <a:lnTo>
                    <a:pt x="20923" y="20923"/>
                  </a:lnTo>
                  <a:lnTo>
                    <a:pt x="24240" y="17606"/>
                  </a:lnTo>
                  <a:lnTo>
                    <a:pt x="27848" y="14645"/>
                  </a:lnTo>
                  <a:lnTo>
                    <a:pt x="31748" y="12039"/>
                  </a:lnTo>
                  <a:lnTo>
                    <a:pt x="35648" y="9433"/>
                  </a:lnTo>
                  <a:lnTo>
                    <a:pt x="71438" y="0"/>
                  </a:lnTo>
                  <a:lnTo>
                    <a:pt x="5176837" y="0"/>
                  </a:lnTo>
                  <a:lnTo>
                    <a:pt x="5216524" y="12038"/>
                  </a:lnTo>
                  <a:lnTo>
                    <a:pt x="5242835" y="44099"/>
                  </a:lnTo>
                  <a:lnTo>
                    <a:pt x="5246901" y="57500"/>
                  </a:lnTo>
                  <a:lnTo>
                    <a:pt x="5247817" y="62100"/>
                  </a:lnTo>
                  <a:lnTo>
                    <a:pt x="5248274" y="66746"/>
                  </a:lnTo>
                  <a:lnTo>
                    <a:pt x="5248275" y="71437"/>
                  </a:lnTo>
                  <a:lnTo>
                    <a:pt x="5248275" y="1309687"/>
                  </a:lnTo>
                  <a:lnTo>
                    <a:pt x="5248274" y="1314377"/>
                  </a:lnTo>
                  <a:lnTo>
                    <a:pt x="5247817" y="1319023"/>
                  </a:lnTo>
                  <a:lnTo>
                    <a:pt x="5246901" y="1323623"/>
                  </a:lnTo>
                  <a:lnTo>
                    <a:pt x="5245986" y="1328224"/>
                  </a:lnTo>
                  <a:lnTo>
                    <a:pt x="5224033" y="1363517"/>
                  </a:lnTo>
                  <a:lnTo>
                    <a:pt x="5216524" y="1369084"/>
                  </a:lnTo>
                  <a:lnTo>
                    <a:pt x="5212623" y="1371691"/>
                  </a:lnTo>
                  <a:lnTo>
                    <a:pt x="5208507" y="1373891"/>
                  </a:lnTo>
                  <a:lnTo>
                    <a:pt x="5204174" y="1375686"/>
                  </a:lnTo>
                  <a:lnTo>
                    <a:pt x="5199840" y="1377481"/>
                  </a:lnTo>
                  <a:lnTo>
                    <a:pt x="5195374" y="1378836"/>
                  </a:lnTo>
                  <a:lnTo>
                    <a:pt x="5190773" y="1379751"/>
                  </a:lnTo>
                  <a:lnTo>
                    <a:pt x="5186173" y="1380667"/>
                  </a:lnTo>
                  <a:lnTo>
                    <a:pt x="5181528" y="1381124"/>
                  </a:lnTo>
                  <a:lnTo>
                    <a:pt x="5176837" y="1381124"/>
                  </a:lnTo>
                  <a:lnTo>
                    <a:pt x="71438" y="1381124"/>
                  </a:lnTo>
                  <a:lnTo>
                    <a:pt x="66747" y="1381124"/>
                  </a:lnTo>
                  <a:lnTo>
                    <a:pt x="62102" y="1380667"/>
                  </a:lnTo>
                  <a:lnTo>
                    <a:pt x="57500" y="1379751"/>
                  </a:lnTo>
                  <a:lnTo>
                    <a:pt x="52900" y="1378836"/>
                  </a:lnTo>
                  <a:lnTo>
                    <a:pt x="48433" y="1377481"/>
                  </a:lnTo>
                  <a:lnTo>
                    <a:pt x="44099" y="1375686"/>
                  </a:lnTo>
                  <a:lnTo>
                    <a:pt x="39765" y="1373891"/>
                  </a:lnTo>
                  <a:lnTo>
                    <a:pt x="35648" y="1371691"/>
                  </a:lnTo>
                  <a:lnTo>
                    <a:pt x="31748" y="1369084"/>
                  </a:lnTo>
                  <a:lnTo>
                    <a:pt x="27848" y="1366479"/>
                  </a:lnTo>
                  <a:lnTo>
                    <a:pt x="24240" y="1363517"/>
                  </a:lnTo>
                  <a:lnTo>
                    <a:pt x="20923" y="1360201"/>
                  </a:lnTo>
                  <a:lnTo>
                    <a:pt x="17607" y="1356884"/>
                  </a:lnTo>
                  <a:lnTo>
                    <a:pt x="1372" y="1323623"/>
                  </a:lnTo>
                  <a:lnTo>
                    <a:pt x="457" y="1319023"/>
                  </a:lnTo>
                  <a:lnTo>
                    <a:pt x="0" y="1314377"/>
                  </a:lnTo>
                  <a:lnTo>
                    <a:pt x="0" y="1309687"/>
                  </a:lnTo>
                  <a:close/>
                </a:path>
              </a:pathLst>
            </a:custGeom>
            <a:noFill/>
            <a:ln cap="flat" cmpd="sng" w="9525">
              <a:solidFill>
                <a:srgbClr val="1C4ED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7" name="Google Shape;237;p8"/>
            <p:cNvPicPr preferRelativeResize="0"/>
            <p:nvPr/>
          </p:nvPicPr>
          <p:blipFill rotWithShape="1">
            <a:blip r:embed="rId3">
              <a:alphaModFix/>
            </a:blip>
            <a:srcRect b="0" l="0" r="0" t="0"/>
            <a:stretch/>
          </p:blipFill>
          <p:spPr>
            <a:xfrm>
              <a:off x="6476999" y="2419349"/>
              <a:ext cx="190499" cy="266699"/>
            </a:xfrm>
            <a:prstGeom prst="rect">
              <a:avLst/>
            </a:prstGeom>
            <a:noFill/>
            <a:ln>
              <a:noFill/>
            </a:ln>
          </p:spPr>
        </p:pic>
      </p:grpSp>
      <p:sp>
        <p:nvSpPr>
          <p:cNvPr id="238" name="Google Shape;238;p8"/>
          <p:cNvSpPr txBox="1"/>
          <p:nvPr/>
        </p:nvSpPr>
        <p:spPr>
          <a:xfrm>
            <a:off x="6464299" y="1835150"/>
            <a:ext cx="4732655" cy="124650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Gill Sans"/>
                <a:ea typeface="Gill Sans"/>
                <a:cs typeface="Gill Sans"/>
                <a:sym typeface="Gill Sans"/>
              </a:rPr>
              <a:t>Componente de Acceso Seguro</a:t>
            </a:r>
            <a:endParaRPr b="0" i="0" sz="1800" u="none" cap="none" strike="noStrike">
              <a:solidFill>
                <a:srgbClr val="000000"/>
              </a:solidFill>
              <a:latin typeface="Gill Sans"/>
              <a:ea typeface="Gill Sans"/>
              <a:cs typeface="Gill Sans"/>
              <a:sym typeface="Gill Sans"/>
            </a:endParaRPr>
          </a:p>
          <a:p>
            <a:pPr indent="0" lvl="0" marL="0" marR="0" rtl="0" algn="l">
              <a:lnSpc>
                <a:spcPct val="100000"/>
              </a:lnSpc>
              <a:spcBef>
                <a:spcPts val="25"/>
              </a:spcBef>
              <a:spcAft>
                <a:spcPts val="0"/>
              </a:spcAft>
              <a:buClr>
                <a:srgbClr val="000000"/>
              </a:buClr>
              <a:buSzPts val="1800"/>
              <a:buFont typeface="Arial"/>
              <a:buNone/>
            </a:pPr>
            <a:r>
              <a:t/>
            </a:r>
            <a:endParaRPr b="0" i="0" sz="1800" u="none" cap="none" strike="noStrike">
              <a:solidFill>
                <a:srgbClr val="000000"/>
              </a:solidFill>
              <a:latin typeface="Gill Sans"/>
              <a:ea typeface="Gill Sans"/>
              <a:cs typeface="Gill Sans"/>
              <a:sym typeface="Gill Sans"/>
            </a:endParaRPr>
          </a:p>
          <a:p>
            <a:pPr indent="0" lvl="0" marL="354965"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Trebuchet MS"/>
                <a:ea typeface="Trebuchet MS"/>
                <a:cs typeface="Trebuchet MS"/>
                <a:sym typeface="Trebuchet MS"/>
              </a:rPr>
              <a:t>Acceso Controlado</a:t>
            </a:r>
            <a:endParaRPr b="0" i="0" sz="1500" u="none" cap="none" strike="noStrike">
              <a:solidFill>
                <a:srgbClr val="000000"/>
              </a:solidFill>
              <a:latin typeface="Trebuchet MS"/>
              <a:ea typeface="Trebuchet MS"/>
              <a:cs typeface="Trebuchet MS"/>
              <a:sym typeface="Trebuchet MS"/>
            </a:endParaRPr>
          </a:p>
          <a:p>
            <a:pPr indent="0" lvl="0" marL="354965" marR="5080" rtl="0" algn="l">
              <a:lnSpc>
                <a:spcPct val="150000"/>
              </a:lnSpc>
              <a:spcBef>
                <a:spcPts val="40"/>
              </a:spcBef>
              <a:spcAft>
                <a:spcPts val="0"/>
              </a:spcAft>
              <a:buClr>
                <a:srgbClr val="000000"/>
              </a:buClr>
              <a:buSzPts val="1200"/>
              <a:buFont typeface="Arial"/>
              <a:buNone/>
            </a:pPr>
            <a:r>
              <a:rPr b="0" i="0" lang="en-US" sz="1200" u="none" cap="none" strike="noStrike">
                <a:solidFill>
                  <a:srgbClr val="D0D5DA"/>
                </a:solidFill>
                <a:latin typeface="Trebuchet MS"/>
                <a:ea typeface="Trebuchet MS"/>
                <a:cs typeface="Trebuchet MS"/>
                <a:sym typeface="Trebuchet MS"/>
              </a:rPr>
              <a:t>Garantiza que solo personal autorizado pueda acceder al sistema</a:t>
            </a:r>
            <a:endParaRPr b="0" i="0" sz="1200" u="none" cap="none" strike="noStrike">
              <a:solidFill>
                <a:srgbClr val="000000"/>
              </a:solidFill>
              <a:latin typeface="Trebuchet MS"/>
              <a:ea typeface="Trebuchet MS"/>
              <a:cs typeface="Trebuchet MS"/>
              <a:sym typeface="Trebuchet MS"/>
            </a:endParaRPr>
          </a:p>
        </p:txBody>
      </p:sp>
      <p:sp>
        <p:nvSpPr>
          <p:cNvPr id="239" name="Google Shape;239;p8"/>
          <p:cNvSpPr txBox="1"/>
          <p:nvPr/>
        </p:nvSpPr>
        <p:spPr>
          <a:xfrm>
            <a:off x="6807200" y="3244850"/>
            <a:ext cx="4027804" cy="522605"/>
          </a:xfrm>
          <a:prstGeom prst="rect">
            <a:avLst/>
          </a:prstGeom>
          <a:noFill/>
          <a:ln>
            <a:noFill/>
          </a:ln>
        </p:spPr>
        <p:txBody>
          <a:bodyPr anchorCtr="0" anchor="t" bIns="0" lIns="0" spcFirstLastPara="1" rIns="0" wrap="square" tIns="60325">
            <a:spAutoFit/>
          </a:bodyPr>
          <a:lstStyle/>
          <a:p>
            <a:pPr indent="0" lvl="0" marL="1270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Trebuchet MS"/>
                <a:ea typeface="Trebuchet MS"/>
                <a:cs typeface="Trebuchet MS"/>
                <a:sym typeface="Trebuchet MS"/>
              </a:rPr>
              <a:t>Recuperación de Cuenta</a:t>
            </a:r>
            <a:endParaRPr b="0" i="0" sz="1500" u="none" cap="none" strike="noStrike">
              <a:solidFill>
                <a:srgbClr val="000000"/>
              </a:solidFill>
              <a:latin typeface="Trebuchet MS"/>
              <a:ea typeface="Trebuchet MS"/>
              <a:cs typeface="Trebuchet MS"/>
              <a:sym typeface="Trebuchet MS"/>
            </a:endParaRPr>
          </a:p>
          <a:p>
            <a:pPr indent="0" lvl="0" marL="12700" marR="0" rtl="0" algn="l">
              <a:lnSpc>
                <a:spcPct val="100000"/>
              </a:lnSpc>
              <a:spcBef>
                <a:spcPts val="300"/>
              </a:spcBef>
              <a:spcAft>
                <a:spcPts val="0"/>
              </a:spcAft>
              <a:buClr>
                <a:srgbClr val="000000"/>
              </a:buClr>
              <a:buSzPts val="1200"/>
              <a:buFont typeface="Arial"/>
              <a:buNone/>
            </a:pPr>
            <a:r>
              <a:rPr b="0" i="0" lang="en-US" sz="1200" u="none" cap="none" strike="noStrike">
                <a:solidFill>
                  <a:srgbClr val="D0D5DA"/>
                </a:solidFill>
                <a:latin typeface="Trebuchet MS"/>
                <a:ea typeface="Trebuchet MS"/>
                <a:cs typeface="Trebuchet MS"/>
                <a:sym typeface="Trebuchet MS"/>
              </a:rPr>
              <a:t>Opción para recuperar contraseña en caso de olvido</a:t>
            </a:r>
            <a:endParaRPr b="0" i="0" sz="1200" u="none" cap="none" strike="noStrike">
              <a:solidFill>
                <a:srgbClr val="000000"/>
              </a:solidFill>
              <a:latin typeface="Trebuchet MS"/>
              <a:ea typeface="Trebuchet MS"/>
              <a:cs typeface="Trebuchet MS"/>
              <a:sym typeface="Trebuchet MS"/>
            </a:endParaRPr>
          </a:p>
        </p:txBody>
      </p:sp>
      <p:sp>
        <p:nvSpPr>
          <p:cNvPr id="240" name="Google Shape;240;p8"/>
          <p:cNvSpPr txBox="1"/>
          <p:nvPr/>
        </p:nvSpPr>
        <p:spPr>
          <a:xfrm>
            <a:off x="6854825" y="3930649"/>
            <a:ext cx="4876165" cy="751205"/>
          </a:xfrm>
          <a:prstGeom prst="rect">
            <a:avLst/>
          </a:prstGeom>
          <a:noFill/>
          <a:ln>
            <a:noFill/>
          </a:ln>
        </p:spPr>
        <p:txBody>
          <a:bodyPr anchorCtr="0" anchor="t" bIns="0" lIns="0" spcFirstLastPara="1" rIns="0" wrap="square" tIns="60325">
            <a:spAutoFit/>
          </a:bodyPr>
          <a:lstStyle/>
          <a:p>
            <a:pPr indent="0" lvl="0" marL="1270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Trebuchet MS"/>
                <a:ea typeface="Trebuchet MS"/>
                <a:cs typeface="Trebuchet MS"/>
                <a:sym typeface="Trebuchet MS"/>
              </a:rPr>
              <a:t>Seguridad de Credenciales</a:t>
            </a:r>
            <a:endParaRPr b="0" i="0" sz="1500" u="none" cap="none" strike="noStrike">
              <a:solidFill>
                <a:srgbClr val="000000"/>
              </a:solidFill>
              <a:latin typeface="Trebuchet MS"/>
              <a:ea typeface="Trebuchet MS"/>
              <a:cs typeface="Trebuchet MS"/>
              <a:sym typeface="Trebuchet MS"/>
            </a:endParaRPr>
          </a:p>
          <a:p>
            <a:pPr indent="0" lvl="0" marL="12700" marR="5080" rtl="0" algn="l">
              <a:lnSpc>
                <a:spcPct val="150000"/>
              </a:lnSpc>
              <a:spcBef>
                <a:spcPts val="40"/>
              </a:spcBef>
              <a:spcAft>
                <a:spcPts val="0"/>
              </a:spcAft>
              <a:buClr>
                <a:srgbClr val="000000"/>
              </a:buClr>
              <a:buSzPts val="1200"/>
              <a:buFont typeface="Arial"/>
              <a:buNone/>
            </a:pPr>
            <a:r>
              <a:rPr b="0" i="0" lang="en-US" sz="1200" u="none" cap="none" strike="noStrike">
                <a:solidFill>
                  <a:srgbClr val="D0D5DA"/>
                </a:solidFill>
                <a:latin typeface="Trebuchet MS"/>
                <a:ea typeface="Trebuchet MS"/>
                <a:cs typeface="Trebuchet MS"/>
                <a:sym typeface="Trebuchet MS"/>
              </a:rPr>
              <a:t>Sistema de protección de contraseñas y prevención de accesos no autorizados</a:t>
            </a:r>
            <a:endParaRPr b="0" i="0" sz="1200" u="none" cap="none" strike="noStrike">
              <a:solidFill>
                <a:srgbClr val="000000"/>
              </a:solidFill>
              <a:latin typeface="Trebuchet MS"/>
              <a:ea typeface="Trebuchet MS"/>
              <a:cs typeface="Trebuchet MS"/>
              <a:sym typeface="Trebuchet MS"/>
            </a:endParaRPr>
          </a:p>
        </p:txBody>
      </p:sp>
      <p:sp>
        <p:nvSpPr>
          <p:cNvPr id="241" name="Google Shape;241;p8"/>
          <p:cNvSpPr txBox="1"/>
          <p:nvPr/>
        </p:nvSpPr>
        <p:spPr>
          <a:xfrm>
            <a:off x="6931025" y="5117464"/>
            <a:ext cx="4622165" cy="1092200"/>
          </a:xfrm>
          <a:prstGeom prst="rect">
            <a:avLst/>
          </a:prstGeom>
          <a:noFill/>
          <a:ln>
            <a:noFill/>
          </a:ln>
        </p:spPr>
        <p:txBody>
          <a:bodyPr anchorCtr="0" anchor="t" bIns="0" lIns="0" spcFirstLastPara="1" rIns="0" wrap="square" tIns="12700">
            <a:spAutoFit/>
          </a:bodyPr>
          <a:lstStyle/>
          <a:p>
            <a:pPr indent="0" lvl="0" marL="12700" marR="156210" rtl="0" algn="l">
              <a:lnSpc>
                <a:spcPct val="129600"/>
              </a:lnSpc>
              <a:spcBef>
                <a:spcPts val="0"/>
              </a:spcBef>
              <a:spcAft>
                <a:spcPts val="0"/>
              </a:spcAft>
              <a:buClr>
                <a:srgbClr val="000000"/>
              </a:buClr>
              <a:buSzPts val="1350"/>
              <a:buFont typeface="Arial"/>
              <a:buNone/>
            </a:pPr>
            <a:r>
              <a:rPr b="0" i="0" lang="en-US" sz="1350" u="none" cap="none" strike="noStrike">
                <a:solidFill>
                  <a:srgbClr val="FFFFFF"/>
                </a:solidFill>
                <a:latin typeface="Trebuchet MS"/>
                <a:ea typeface="Trebuchet MS"/>
                <a:cs typeface="Trebuchet MS"/>
                <a:sym typeface="Trebuchet MS"/>
              </a:rPr>
              <a:t>La interfaz de inicio de sesión es un componente fundamental para el acceso al sistema, subrayando</a:t>
            </a:r>
            <a:endParaRPr b="0" i="0" sz="1350" u="none" cap="none" strike="noStrike">
              <a:solidFill>
                <a:srgbClr val="000000"/>
              </a:solidFill>
              <a:latin typeface="Trebuchet MS"/>
              <a:ea typeface="Trebuchet MS"/>
              <a:cs typeface="Trebuchet MS"/>
              <a:sym typeface="Trebuchet MS"/>
            </a:endParaRPr>
          </a:p>
          <a:p>
            <a:pPr indent="0" lvl="0" marL="12700" marR="5080" rtl="0" algn="l">
              <a:lnSpc>
                <a:spcPct val="129600"/>
              </a:lnSpc>
              <a:spcBef>
                <a:spcPts val="0"/>
              </a:spcBef>
              <a:spcAft>
                <a:spcPts val="0"/>
              </a:spcAft>
              <a:buClr>
                <a:srgbClr val="000000"/>
              </a:buClr>
              <a:buSzPts val="1350"/>
              <a:buFont typeface="Arial"/>
              <a:buNone/>
            </a:pPr>
            <a:r>
              <a:rPr b="0" i="0" lang="en-US" sz="1350" u="none" cap="none" strike="noStrike">
                <a:solidFill>
                  <a:srgbClr val="FFFFFF"/>
                </a:solidFill>
                <a:latin typeface="Trebuchet MS"/>
                <a:ea typeface="Trebuchet MS"/>
                <a:cs typeface="Trebuchet MS"/>
                <a:sym typeface="Trebuchet MS"/>
              </a:rPr>
              <a:t>la importancia de la seguridad y el acceso controlado a FastPOS.</a:t>
            </a:r>
            <a:endParaRPr b="0" i="0" sz="1350" u="none" cap="none" strike="noStrike">
              <a:solidFill>
                <a:srgbClr val="000000"/>
              </a:solidFill>
              <a:latin typeface="Trebuchet MS"/>
              <a:ea typeface="Trebuchet MS"/>
              <a:cs typeface="Trebuchet MS"/>
              <a:sym typeface="Trebuchet MS"/>
            </a:endParaRPr>
          </a:p>
        </p:txBody>
      </p:sp>
      <p:pic>
        <p:nvPicPr>
          <p:cNvPr id="242" name="Google Shape;242;p8"/>
          <p:cNvPicPr preferRelativeResize="0"/>
          <p:nvPr/>
        </p:nvPicPr>
        <p:blipFill rotWithShape="1">
          <a:blip r:embed="rId4">
            <a:alphaModFix/>
          </a:blip>
          <a:srcRect b="0" l="0" r="0" t="0"/>
          <a:stretch/>
        </p:blipFill>
        <p:spPr>
          <a:xfrm>
            <a:off x="6534149" y="4059499"/>
            <a:ext cx="238124" cy="266699"/>
          </a:xfrm>
          <a:prstGeom prst="rect">
            <a:avLst/>
          </a:prstGeom>
          <a:noFill/>
          <a:ln>
            <a:noFill/>
          </a:ln>
        </p:spPr>
      </p:pic>
      <p:pic>
        <p:nvPicPr>
          <p:cNvPr id="243" name="Google Shape;243;p8"/>
          <p:cNvPicPr preferRelativeResize="0"/>
          <p:nvPr/>
        </p:nvPicPr>
        <p:blipFill rotWithShape="1">
          <a:blip r:embed="rId5">
            <a:alphaModFix/>
          </a:blip>
          <a:srcRect b="0" l="0" r="0" t="0"/>
          <a:stretch/>
        </p:blipFill>
        <p:spPr>
          <a:xfrm>
            <a:off x="6696074" y="5612074"/>
            <a:ext cx="190499" cy="266699"/>
          </a:xfrm>
          <a:prstGeom prst="rect">
            <a:avLst/>
          </a:prstGeom>
          <a:noFill/>
          <a:ln>
            <a:noFill/>
          </a:ln>
        </p:spPr>
      </p:pic>
      <p:pic>
        <p:nvPicPr>
          <p:cNvPr id="244" name="Google Shape;244;p8"/>
          <p:cNvPicPr preferRelativeResize="0"/>
          <p:nvPr/>
        </p:nvPicPr>
        <p:blipFill rotWithShape="1">
          <a:blip r:embed="rId6">
            <a:alphaModFix/>
          </a:blip>
          <a:srcRect b="0" l="0" r="0" t="0"/>
          <a:stretch/>
        </p:blipFill>
        <p:spPr>
          <a:xfrm>
            <a:off x="6534149" y="3373699"/>
            <a:ext cx="190499" cy="266699"/>
          </a:xfrm>
          <a:prstGeom prst="rect">
            <a:avLst/>
          </a:prstGeom>
          <a:noFill/>
          <a:ln>
            <a:noFill/>
          </a:ln>
        </p:spPr>
      </p:pic>
      <p:pic>
        <p:nvPicPr>
          <p:cNvPr id="245" name="Google Shape;245;p8"/>
          <p:cNvPicPr preferRelativeResize="0"/>
          <p:nvPr/>
        </p:nvPicPr>
        <p:blipFill rotWithShape="1">
          <a:blip r:embed="rId7">
            <a:alphaModFix/>
          </a:blip>
          <a:srcRect b="0" l="5997" r="0" t="0"/>
          <a:stretch/>
        </p:blipFill>
        <p:spPr>
          <a:xfrm>
            <a:off x="990913" y="1443650"/>
            <a:ext cx="4876175" cy="4952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7dccb61b8e_0_18"/>
          <p:cNvSpPr txBox="1"/>
          <p:nvPr>
            <p:ph type="title"/>
          </p:nvPr>
        </p:nvSpPr>
        <p:spPr>
          <a:xfrm>
            <a:off x="2963713" y="1347088"/>
            <a:ext cx="62646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sp>
        <p:nvSpPr>
          <p:cNvPr id="251" name="Google Shape;251;g37dccb61b8e_0_18"/>
          <p:cNvSpPr txBox="1"/>
          <p:nvPr>
            <p:ph idx="1" type="body"/>
          </p:nvPr>
        </p:nvSpPr>
        <p:spPr>
          <a:xfrm>
            <a:off x="730249" y="1701800"/>
            <a:ext cx="9732000" cy="277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pic>
        <p:nvPicPr>
          <p:cNvPr id="252" name="Google Shape;252;g37dccb61b8e_0_18" title="imagen_2025-09-11_040726207.png"/>
          <p:cNvPicPr preferRelativeResize="0"/>
          <p:nvPr/>
        </p:nvPicPr>
        <p:blipFill rotWithShape="1">
          <a:blip r:embed="rId3">
            <a:alphaModFix/>
          </a:blip>
          <a:srcRect b="0" l="0" r="0" t="0"/>
          <a:stretch/>
        </p:blipFill>
        <p:spPr>
          <a:xfrm>
            <a:off x="-239175" y="-105700"/>
            <a:ext cx="12580350" cy="6963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2025-09-11T07:00:51Z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2025-09-11T00:00:00Z</vt:filetime>
  </property>
  <property fmtid="{D5CDD505-2E9C-101B-9397-08002B2CF9AE}" pid="3" name="LastSaved">
    <vt:filetime>2025-09-11T00:00:00Z</vt:filetime>
  </property>
</Properties>
</file>