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1"/>
  </p:sldMasterIdLst>
  <p:notesMasterIdLst>
    <p:notesMasterId r:id="rId88"/>
  </p:notesMasterIdLst>
  <p:sldIdLst>
    <p:sldId id="256" r:id="rId2"/>
    <p:sldId id="276" r:id="rId3"/>
    <p:sldId id="281" r:id="rId4"/>
    <p:sldId id="336" r:id="rId5"/>
    <p:sldId id="378" r:id="rId6"/>
    <p:sldId id="383" r:id="rId7"/>
    <p:sldId id="384" r:id="rId8"/>
    <p:sldId id="381" r:id="rId9"/>
    <p:sldId id="365" r:id="rId10"/>
    <p:sldId id="390" r:id="rId11"/>
    <p:sldId id="401" r:id="rId12"/>
    <p:sldId id="402" r:id="rId13"/>
    <p:sldId id="407" r:id="rId14"/>
    <p:sldId id="424" r:id="rId15"/>
    <p:sldId id="431" r:id="rId16"/>
    <p:sldId id="432" r:id="rId17"/>
    <p:sldId id="442" r:id="rId18"/>
    <p:sldId id="443" r:id="rId19"/>
    <p:sldId id="459" r:id="rId20"/>
    <p:sldId id="460" r:id="rId21"/>
    <p:sldId id="461" r:id="rId22"/>
    <p:sldId id="462" r:id="rId23"/>
    <p:sldId id="464" r:id="rId24"/>
    <p:sldId id="465" r:id="rId25"/>
    <p:sldId id="469" r:id="rId26"/>
    <p:sldId id="500" r:id="rId27"/>
    <p:sldId id="481" r:id="rId28"/>
    <p:sldId id="484" r:id="rId29"/>
    <p:sldId id="504" r:id="rId30"/>
    <p:sldId id="485" r:id="rId31"/>
    <p:sldId id="466" r:id="rId32"/>
    <p:sldId id="467" r:id="rId33"/>
    <p:sldId id="468" r:id="rId34"/>
    <p:sldId id="490" r:id="rId35"/>
    <p:sldId id="493" r:id="rId36"/>
    <p:sldId id="494" r:id="rId37"/>
    <p:sldId id="495" r:id="rId38"/>
    <p:sldId id="498" r:id="rId39"/>
    <p:sldId id="499" r:id="rId40"/>
    <p:sldId id="505" r:id="rId41"/>
    <p:sldId id="262" r:id="rId42"/>
    <p:sldId id="272" r:id="rId43"/>
    <p:sldId id="273" r:id="rId44"/>
    <p:sldId id="275" r:id="rId45"/>
    <p:sldId id="261" r:id="rId46"/>
    <p:sldId id="278" r:id="rId47"/>
    <p:sldId id="270" r:id="rId48"/>
    <p:sldId id="274" r:id="rId49"/>
    <p:sldId id="506" r:id="rId50"/>
    <p:sldId id="260" r:id="rId51"/>
    <p:sldId id="297" r:id="rId52"/>
    <p:sldId id="309" r:id="rId53"/>
    <p:sldId id="310" r:id="rId54"/>
    <p:sldId id="285" r:id="rId55"/>
    <p:sldId id="357" r:id="rId56"/>
    <p:sldId id="367" r:id="rId57"/>
    <p:sldId id="359" r:id="rId58"/>
    <p:sldId id="316" r:id="rId59"/>
    <p:sldId id="353" r:id="rId60"/>
    <p:sldId id="511" r:id="rId61"/>
    <p:sldId id="356" r:id="rId62"/>
    <p:sldId id="320" r:id="rId63"/>
    <p:sldId id="321" r:id="rId64"/>
    <p:sldId id="333" r:id="rId65"/>
    <p:sldId id="337" r:id="rId66"/>
    <p:sldId id="507" r:id="rId67"/>
    <p:sldId id="362" r:id="rId68"/>
    <p:sldId id="508" r:id="rId69"/>
    <p:sldId id="363" r:id="rId70"/>
    <p:sldId id="269" r:id="rId71"/>
    <p:sldId id="509" r:id="rId72"/>
    <p:sldId id="510" r:id="rId73"/>
    <p:sldId id="288" r:id="rId74"/>
    <p:sldId id="298" r:id="rId75"/>
    <p:sldId id="299" r:id="rId76"/>
    <p:sldId id="300" r:id="rId77"/>
    <p:sldId id="292" r:id="rId78"/>
    <p:sldId id="293" r:id="rId79"/>
    <p:sldId id="301" r:id="rId80"/>
    <p:sldId id="307" r:id="rId81"/>
    <p:sldId id="312" r:id="rId82"/>
    <p:sldId id="323" r:id="rId83"/>
    <p:sldId id="264" r:id="rId84"/>
    <p:sldId id="265" r:id="rId85"/>
    <p:sldId id="282" r:id="rId86"/>
    <p:sldId id="28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5266F-A5E0-4C46-A9C6-A5F73DF53E9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A16F51-2604-4A91-8CD5-279119A86B26}">
      <dgm:prSet/>
      <dgm:spPr/>
      <dgm:t>
        <a:bodyPr/>
        <a:lstStyle/>
        <a:p>
          <a:r>
            <a:rPr lang="en-US"/>
            <a:t>Quantitative: expressible as 	numbers for which arithmetic 	makes sense</a:t>
          </a:r>
        </a:p>
      </dgm:t>
    </dgm:pt>
    <dgm:pt modelId="{A1126EE5-AE61-4507-B949-E9649B95BC3F}" type="parTrans" cxnId="{E1CB73EC-B451-4B41-8FE2-0A55D5AFCF5B}">
      <dgm:prSet/>
      <dgm:spPr/>
      <dgm:t>
        <a:bodyPr/>
        <a:lstStyle/>
        <a:p>
          <a:endParaRPr lang="en-US"/>
        </a:p>
      </dgm:t>
    </dgm:pt>
    <dgm:pt modelId="{1B833D26-16F7-4A01-AADF-1EA97A22C31F}" type="sibTrans" cxnId="{E1CB73EC-B451-4B41-8FE2-0A55D5AFCF5B}">
      <dgm:prSet/>
      <dgm:spPr/>
      <dgm:t>
        <a:bodyPr/>
        <a:lstStyle/>
        <a:p>
          <a:endParaRPr lang="en-US"/>
        </a:p>
      </dgm:t>
    </dgm:pt>
    <dgm:pt modelId="{8FA3E061-4D32-4038-85DE-F7A167853BD1}">
      <dgm:prSet/>
      <dgm:spPr/>
      <dgm:t>
        <a:bodyPr/>
        <a:lstStyle/>
        <a:p>
          <a:r>
            <a:rPr lang="en-US"/>
            <a:t>Categorical: divides sample points 	into groups</a:t>
          </a:r>
        </a:p>
      </dgm:t>
    </dgm:pt>
    <dgm:pt modelId="{A8E74791-4999-4454-B210-6F51C801C0A5}" type="parTrans" cxnId="{C3FF71A6-E5DA-4CA5-A9AE-D5EB34E3C51C}">
      <dgm:prSet/>
      <dgm:spPr/>
      <dgm:t>
        <a:bodyPr/>
        <a:lstStyle/>
        <a:p>
          <a:endParaRPr lang="en-US"/>
        </a:p>
      </dgm:t>
    </dgm:pt>
    <dgm:pt modelId="{B47475C3-3163-4871-ADFE-0DEA2A084D6E}" type="sibTrans" cxnId="{C3FF71A6-E5DA-4CA5-A9AE-D5EB34E3C51C}">
      <dgm:prSet/>
      <dgm:spPr/>
      <dgm:t>
        <a:bodyPr/>
        <a:lstStyle/>
        <a:p>
          <a:endParaRPr lang="en-US"/>
        </a:p>
      </dgm:t>
    </dgm:pt>
    <dgm:pt modelId="{8F4E4BC0-88C6-684A-B8E3-7A7F07A3405F}" type="pres">
      <dgm:prSet presAssocID="{5E85266F-A5E0-4C46-A9C6-A5F73DF53E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0C8D30-FAA0-7B48-8231-A13FE9237F26}" type="pres">
      <dgm:prSet presAssocID="{ECA16F51-2604-4A91-8CD5-279119A86B26}" presName="hierRoot1" presStyleCnt="0"/>
      <dgm:spPr/>
    </dgm:pt>
    <dgm:pt modelId="{1B64ACF3-5866-B846-8034-55A564F1D10A}" type="pres">
      <dgm:prSet presAssocID="{ECA16F51-2604-4A91-8CD5-279119A86B26}" presName="composite" presStyleCnt="0"/>
      <dgm:spPr/>
    </dgm:pt>
    <dgm:pt modelId="{9682E747-5908-4A42-9063-4DA171A82BC4}" type="pres">
      <dgm:prSet presAssocID="{ECA16F51-2604-4A91-8CD5-279119A86B26}" presName="background" presStyleLbl="node0" presStyleIdx="0" presStyleCnt="2"/>
      <dgm:spPr/>
    </dgm:pt>
    <dgm:pt modelId="{1A6BD52B-F068-BD4A-A2C7-BCEC905CF815}" type="pres">
      <dgm:prSet presAssocID="{ECA16F51-2604-4A91-8CD5-279119A86B26}" presName="text" presStyleLbl="fgAcc0" presStyleIdx="0" presStyleCnt="2">
        <dgm:presLayoutVars>
          <dgm:chPref val="3"/>
        </dgm:presLayoutVars>
      </dgm:prSet>
      <dgm:spPr/>
    </dgm:pt>
    <dgm:pt modelId="{A7090314-A180-AD46-A8D5-2585E7BE8FF0}" type="pres">
      <dgm:prSet presAssocID="{ECA16F51-2604-4A91-8CD5-279119A86B26}" presName="hierChild2" presStyleCnt="0"/>
      <dgm:spPr/>
    </dgm:pt>
    <dgm:pt modelId="{C4888F40-050C-6243-9DA5-D00D4F5E0C0A}" type="pres">
      <dgm:prSet presAssocID="{8FA3E061-4D32-4038-85DE-F7A167853BD1}" presName="hierRoot1" presStyleCnt="0"/>
      <dgm:spPr/>
    </dgm:pt>
    <dgm:pt modelId="{7C443286-C7F2-9448-9F99-B4A6D282AB7C}" type="pres">
      <dgm:prSet presAssocID="{8FA3E061-4D32-4038-85DE-F7A167853BD1}" presName="composite" presStyleCnt="0"/>
      <dgm:spPr/>
    </dgm:pt>
    <dgm:pt modelId="{C64D7583-7137-CC4D-A2F7-CDCD6E016B49}" type="pres">
      <dgm:prSet presAssocID="{8FA3E061-4D32-4038-85DE-F7A167853BD1}" presName="background" presStyleLbl="node0" presStyleIdx="1" presStyleCnt="2"/>
      <dgm:spPr/>
    </dgm:pt>
    <dgm:pt modelId="{A30AF704-5AA3-014E-984E-523C3CF9FEFA}" type="pres">
      <dgm:prSet presAssocID="{8FA3E061-4D32-4038-85DE-F7A167853BD1}" presName="text" presStyleLbl="fgAcc0" presStyleIdx="1" presStyleCnt="2">
        <dgm:presLayoutVars>
          <dgm:chPref val="3"/>
        </dgm:presLayoutVars>
      </dgm:prSet>
      <dgm:spPr/>
    </dgm:pt>
    <dgm:pt modelId="{440064B9-83DF-1443-8E04-2CFDF85F7975}" type="pres">
      <dgm:prSet presAssocID="{8FA3E061-4D32-4038-85DE-F7A167853BD1}" presName="hierChild2" presStyleCnt="0"/>
      <dgm:spPr/>
    </dgm:pt>
  </dgm:ptLst>
  <dgm:cxnLst>
    <dgm:cxn modelId="{0F6FC317-E408-0848-A5A6-D6254CCC4059}" type="presOf" srcId="{5E85266F-A5E0-4C46-A9C6-A5F73DF53E95}" destId="{8F4E4BC0-88C6-684A-B8E3-7A7F07A3405F}" srcOrd="0" destOrd="0" presId="urn:microsoft.com/office/officeart/2005/8/layout/hierarchy1"/>
    <dgm:cxn modelId="{A12FEE1E-595E-6841-8B7E-599B6952863A}" type="presOf" srcId="{ECA16F51-2604-4A91-8CD5-279119A86B26}" destId="{1A6BD52B-F068-BD4A-A2C7-BCEC905CF815}" srcOrd="0" destOrd="0" presId="urn:microsoft.com/office/officeart/2005/8/layout/hierarchy1"/>
    <dgm:cxn modelId="{C3FF71A6-E5DA-4CA5-A9AE-D5EB34E3C51C}" srcId="{5E85266F-A5E0-4C46-A9C6-A5F73DF53E95}" destId="{8FA3E061-4D32-4038-85DE-F7A167853BD1}" srcOrd="1" destOrd="0" parTransId="{A8E74791-4999-4454-B210-6F51C801C0A5}" sibTransId="{B47475C3-3163-4871-ADFE-0DEA2A084D6E}"/>
    <dgm:cxn modelId="{452714B2-3A86-A54B-BEC1-9BCC7BFA38BE}" type="presOf" srcId="{8FA3E061-4D32-4038-85DE-F7A167853BD1}" destId="{A30AF704-5AA3-014E-984E-523C3CF9FEFA}" srcOrd="0" destOrd="0" presId="urn:microsoft.com/office/officeart/2005/8/layout/hierarchy1"/>
    <dgm:cxn modelId="{E1CB73EC-B451-4B41-8FE2-0A55D5AFCF5B}" srcId="{5E85266F-A5E0-4C46-A9C6-A5F73DF53E95}" destId="{ECA16F51-2604-4A91-8CD5-279119A86B26}" srcOrd="0" destOrd="0" parTransId="{A1126EE5-AE61-4507-B949-E9649B95BC3F}" sibTransId="{1B833D26-16F7-4A01-AADF-1EA97A22C31F}"/>
    <dgm:cxn modelId="{275314EF-EC40-4E4E-9594-DF82EE241037}" type="presParOf" srcId="{8F4E4BC0-88C6-684A-B8E3-7A7F07A3405F}" destId="{810C8D30-FAA0-7B48-8231-A13FE9237F26}" srcOrd="0" destOrd="0" presId="urn:microsoft.com/office/officeart/2005/8/layout/hierarchy1"/>
    <dgm:cxn modelId="{6FE86779-65B2-324C-88DF-E3BBFCC4FB25}" type="presParOf" srcId="{810C8D30-FAA0-7B48-8231-A13FE9237F26}" destId="{1B64ACF3-5866-B846-8034-55A564F1D10A}" srcOrd="0" destOrd="0" presId="urn:microsoft.com/office/officeart/2005/8/layout/hierarchy1"/>
    <dgm:cxn modelId="{F7B1A359-CA57-234B-AD05-F085A35F5154}" type="presParOf" srcId="{1B64ACF3-5866-B846-8034-55A564F1D10A}" destId="{9682E747-5908-4A42-9063-4DA171A82BC4}" srcOrd="0" destOrd="0" presId="urn:microsoft.com/office/officeart/2005/8/layout/hierarchy1"/>
    <dgm:cxn modelId="{66593B4A-079F-B640-9594-B3774FED1CED}" type="presParOf" srcId="{1B64ACF3-5866-B846-8034-55A564F1D10A}" destId="{1A6BD52B-F068-BD4A-A2C7-BCEC905CF815}" srcOrd="1" destOrd="0" presId="urn:microsoft.com/office/officeart/2005/8/layout/hierarchy1"/>
    <dgm:cxn modelId="{F667E7DB-DBA8-B04A-B8AB-5B6421661E30}" type="presParOf" srcId="{810C8D30-FAA0-7B48-8231-A13FE9237F26}" destId="{A7090314-A180-AD46-A8D5-2585E7BE8FF0}" srcOrd="1" destOrd="0" presId="urn:microsoft.com/office/officeart/2005/8/layout/hierarchy1"/>
    <dgm:cxn modelId="{95ED00EE-109B-2348-816E-590CAB2F1A63}" type="presParOf" srcId="{8F4E4BC0-88C6-684A-B8E3-7A7F07A3405F}" destId="{C4888F40-050C-6243-9DA5-D00D4F5E0C0A}" srcOrd="1" destOrd="0" presId="urn:microsoft.com/office/officeart/2005/8/layout/hierarchy1"/>
    <dgm:cxn modelId="{0A50B8BD-6536-8C46-B2BA-5DA7387571E2}" type="presParOf" srcId="{C4888F40-050C-6243-9DA5-D00D4F5E0C0A}" destId="{7C443286-C7F2-9448-9F99-B4A6D282AB7C}" srcOrd="0" destOrd="0" presId="urn:microsoft.com/office/officeart/2005/8/layout/hierarchy1"/>
    <dgm:cxn modelId="{9F9E581C-4167-F940-B785-BA7BB8048F88}" type="presParOf" srcId="{7C443286-C7F2-9448-9F99-B4A6D282AB7C}" destId="{C64D7583-7137-CC4D-A2F7-CDCD6E016B49}" srcOrd="0" destOrd="0" presId="urn:microsoft.com/office/officeart/2005/8/layout/hierarchy1"/>
    <dgm:cxn modelId="{D5C2D73A-20C1-CE4D-BFEF-7F137670816E}" type="presParOf" srcId="{7C443286-C7F2-9448-9F99-B4A6D282AB7C}" destId="{A30AF704-5AA3-014E-984E-523C3CF9FEFA}" srcOrd="1" destOrd="0" presId="urn:microsoft.com/office/officeart/2005/8/layout/hierarchy1"/>
    <dgm:cxn modelId="{4B188E76-6437-B246-A491-3AE4A6194A91}" type="presParOf" srcId="{C4888F40-050C-6243-9DA5-D00D4F5E0C0A}" destId="{440064B9-83DF-1443-8E04-2CFDF85F79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2E747-5908-4A42-9063-4DA171A82BC4}">
      <dsp:nvSpPr>
        <dsp:cNvPr id="0" name=""/>
        <dsp:cNvSpPr/>
      </dsp:nvSpPr>
      <dsp:spPr>
        <a:xfrm>
          <a:off x="120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BD52B-F068-BD4A-A2C7-BCEC905CF815}">
      <dsp:nvSpPr>
        <dsp:cNvPr id="0" name=""/>
        <dsp:cNvSpPr/>
      </dsp:nvSpPr>
      <dsp:spPr>
        <a:xfrm>
          <a:off x="47280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Quantitative: expressible as 	numbers for which arithmetic 	makes sense</a:t>
          </a:r>
        </a:p>
      </dsp:txBody>
      <dsp:txXfrm>
        <a:off x="551747" y="649072"/>
        <a:ext cx="4086514" cy="2537310"/>
      </dsp:txXfrm>
    </dsp:sp>
    <dsp:sp modelId="{C64D7583-7137-CC4D-A2F7-CDCD6E016B49}">
      <dsp:nvSpPr>
        <dsp:cNvPr id="0" name=""/>
        <dsp:cNvSpPr/>
      </dsp:nvSpPr>
      <dsp:spPr>
        <a:xfrm>
          <a:off x="518879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0AF704-5AA3-014E-984E-523C3CF9FEFA}">
      <dsp:nvSpPr>
        <dsp:cNvPr id="0" name=""/>
        <dsp:cNvSpPr/>
      </dsp:nvSpPr>
      <dsp:spPr>
        <a:xfrm>
          <a:off x="566039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Categorical: divides sample points 	into groups</a:t>
          </a:r>
        </a:p>
      </dsp:txBody>
      <dsp:txXfrm>
        <a:off x="5739337" y="649072"/>
        <a:ext cx="4086514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83AC-E88A-804C-9DE7-DEB19EBDE09B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11DB4-7393-774A-9294-3CFAB9F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8350C0A-A673-4B18-BD41-37ED18444744}" type="slidenum">
              <a:rPr lang="en-US" sz="1200" smtClean="0">
                <a:solidFill>
                  <a:schemeClr val="tx1"/>
                </a:solidFill>
              </a:rPr>
              <a:pPr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9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50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8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1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5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3913F47-B498-414E-9950-4673440EA3FB}" type="slidenum">
              <a:rPr lang="en-US" sz="1300">
                <a:solidFill>
                  <a:schemeClr val="tx1"/>
                </a:solidFill>
              </a:rPr>
              <a:pPr/>
              <a:t>41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045B24-C8FD-43E3-8D88-32498206DB83}" type="slidenum">
              <a:rPr lang="en-US" sz="1300"/>
              <a:pPr/>
              <a:t>45</a:t>
            </a:fld>
            <a:endParaRPr 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2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217" indent="-319314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257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160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9064" indent="-255451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966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869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772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675" indent="-255451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3607EE0-BA64-44C3-A25A-0F4FD1B23A25}" type="slidenum">
              <a:rPr lang="en-US" sz="1400">
                <a:solidFill>
                  <a:schemeClr val="tx1"/>
                </a:solidFill>
              </a:rPr>
              <a:pPr/>
              <a:t>57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88FF3CF-AA14-4B05-97AF-11AC9FC77EA0}" type="slidenum">
              <a:rPr lang="en-US" sz="1300">
                <a:solidFill>
                  <a:schemeClr val="tx1"/>
                </a:solidFill>
              </a:rPr>
              <a:pPr/>
              <a:t>58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6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4ABBEC7-5B65-4432-A8A0-9C85CC812234}" type="slidenum">
              <a:rPr lang="en-US" sz="1300">
                <a:solidFill>
                  <a:schemeClr val="tx1"/>
                </a:solidFill>
              </a:rPr>
              <a:pPr/>
              <a:t>59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rgbClr val="FFFF66"/>
                </a:solidFill>
                <a:latin typeface="Times New Roman" pitchFamily="18" charset="0"/>
              </a:defRPr>
            </a:lvl1pPr>
            <a:lvl2pPr marL="830166" indent="-319295">
              <a:defRPr sz="4000">
                <a:solidFill>
                  <a:srgbClr val="FFFF66"/>
                </a:solidFill>
                <a:latin typeface="Times New Roman" pitchFamily="18" charset="0"/>
              </a:defRPr>
            </a:lvl2pPr>
            <a:lvl3pPr marL="1277179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3pPr>
            <a:lvl4pPr marL="1788050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4pPr>
            <a:lvl5pPr marL="2298923" indent="-255436">
              <a:defRPr sz="4000">
                <a:solidFill>
                  <a:srgbClr val="FFFF66"/>
                </a:solidFill>
                <a:latin typeface="Times New Roman" pitchFamily="18" charset="0"/>
              </a:defRPr>
            </a:lvl5pPr>
            <a:lvl6pPr marL="2809795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6pPr>
            <a:lvl7pPr marL="3320667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7pPr>
            <a:lvl8pPr marL="3831538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8pPr>
            <a:lvl9pPr marL="4342409" indent="-255436" eaLnBrk="0" fontAlgn="base" hangingPunct="0">
              <a:spcBef>
                <a:spcPct val="50000"/>
              </a:spcBef>
              <a:spcAft>
                <a:spcPct val="0"/>
              </a:spcAft>
              <a:defRPr sz="40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840DED-1844-4FDF-BF60-75C46CE39C71}" type="slidenum">
              <a:rPr lang="en-US" sz="1300">
                <a:solidFill>
                  <a:schemeClr val="tx1"/>
                </a:solidFill>
              </a:rPr>
              <a:pPr/>
              <a:t>61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0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important number is the difference between the null deviance and the residual deviance</a:t>
            </a:r>
          </a:p>
        </p:txBody>
      </p:sp>
    </p:spTree>
    <p:extLst>
      <p:ext uri="{BB962C8B-B14F-4D97-AF65-F5344CB8AC3E}">
        <p14:creationId xmlns:p14="http://schemas.microsoft.com/office/powerpoint/2010/main" val="2710420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Deviance is </a:t>
            </a:r>
            <a:r>
              <a:rPr lang="en-US"/>
              <a:t>the g-stat</a:t>
            </a:r>
          </a:p>
        </p:txBody>
      </p:sp>
    </p:spTree>
    <p:extLst>
      <p:ext uri="{BB962C8B-B14F-4D97-AF65-F5344CB8AC3E}">
        <p14:creationId xmlns:p14="http://schemas.microsoft.com/office/powerpoint/2010/main" val="358398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2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0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3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2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1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6E351F-1A35-4996-9ED3-C2FA4E2F8A68}" type="slidenum">
              <a:rPr lang="en-US" altLang="en-US" sz="1200"/>
              <a:pPr/>
              <a:t>83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5547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6E351F-1A35-4996-9ED3-C2FA4E2F8A68}" type="slidenum">
              <a:rPr lang="en-US" altLang="en-US" sz="1200"/>
              <a:pPr/>
              <a:t>84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5565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82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83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DE1EFF0-745C-4FBE-B962-B5EC8A845F99}" type="slidenum">
              <a:rPr lang="en-US" sz="1300">
                <a:solidFill>
                  <a:schemeClr val="tx1"/>
                </a:solidFill>
              </a:rPr>
              <a:pPr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0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0A9-A6A9-B03C-0582-14420DED4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8EC5E-089C-5133-679C-72A65A25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4C82-6204-A8FB-BA0C-D5BB7271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0F95-B398-E957-7197-1AA8DBBC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CB89-01D4-7000-D23A-6A7B0D6C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41BD-24BF-4F19-A85E-5C48B106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4E016-6C42-D83E-A6DD-3ED28A57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E748-A17C-F3B5-D618-3D85E85C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0E89-2050-CB4F-32DF-76D6EBD8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F062-F9D9-E638-BC4F-F5EAC165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F525B-3F40-A810-2773-59C07AC23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CCF14-2337-0252-4BF4-8E87F191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28A5-F8E9-419D-62A9-5F8826B6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DEC45-7BE8-C54D-24ED-FEEE8550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7476-5AB2-191E-49B2-2CA5F18C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430C-C1AD-49ED-B7BF-ED0DD7E68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124A-CB21-4B3B-F319-BBAE72B1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6134-102C-34B6-CAA3-7B2D939C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3FACD-82B4-EE15-85E2-B0B7DC16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864D-9D87-8942-4B44-160C1751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0761-F93E-D658-10BD-53DFBC87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5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BE76-B39C-430F-1C66-38A26522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5318-3745-0A20-0885-5823D704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922E-F9C2-8880-E6E4-451BC1AA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EEF2-2AAF-3749-B065-918F9DD0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FCC0-15D6-829C-BEFF-1425F90E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1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11FB-9100-C187-73CD-A1DF017D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E6D8-A553-6B1F-10FF-F04D7FB4C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117C-7819-FE3E-E445-5DF4E821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7DE3B-D340-112E-A8AC-7998EF9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BDB92-F74B-A836-0417-E3526197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BF62-94FE-F02C-F197-8DAC2AB0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52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3E21-803D-A61B-E356-141005A5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7C65-6049-6EBE-4E27-331B43AF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96C4E-BD88-23B1-EAB8-63018B7C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7AB3E-54B9-65B5-9F19-37B2A5AC5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ECA2B-0F7B-C7D7-B3B5-8CF599FBF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1BD1E-A79D-9673-EC89-F4B68251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CE27-BBB2-B590-4C3E-B3160D12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51F53-F81F-D1EC-5D79-DF3C969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93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9EF4-B684-A53F-BEEB-EE6FBA6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92F0A-4BC8-6677-9B5D-75481CD6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229E-8619-6C68-8C0B-12A84269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E585-998E-B988-367D-C01E258C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60F79-7F7B-3AEB-00A8-BAC7CEBA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737E3-639C-E8AE-87CF-03AE3AEC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6BB9-65A9-447E-0FA6-B00DC98A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1453-1A90-417B-8AF3-A5753AB8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1A52-3B38-B5DF-1F33-3A7AA23F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501B7-B56C-990F-5C9B-38F89FCA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2E8E-6EC1-4A63-914A-5D77414A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0992-4BC6-1E4C-A47E-40771573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2A8D-F26D-3D49-BCD3-55417F98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70D4-4D94-AA5D-9F97-099B7983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326A6-54F2-B752-51B9-40A99740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3C092-12FE-CC2A-8336-3B2487F8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1E0CE-5A32-0A84-04B0-815148D6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B02EC-F493-326D-1D9E-256BD635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08C7-801E-5FFA-ACA3-2D55CF62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1667E-D4F0-1C3A-5C15-C199A2C5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BF63-68F2-6A54-9452-D0C4281C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EDDD-DB21-22BA-4A10-7BF29D434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3310-6F25-7204-4959-400CE41CE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4189-0D85-B4A3-7364-9B2507621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9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1.png"/><Relationship Id="rId4" Type="http://schemas.openxmlformats.org/officeDocument/2006/relationships/image" Target="../media/image7.wmf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png"/><Relationship Id="rId4" Type="http://schemas.openxmlformats.org/officeDocument/2006/relationships/image" Target="../media/image27.wmf"/><Relationship Id="rId9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8F95-14F5-3BE3-ECD8-387995701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 455 Final Cheat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72C4D-22DC-D2DA-D987-6985E964A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</a:t>
            </a:r>
            <a:r>
              <a:rPr lang="en-US" dirty="0" err="1"/>
              <a:t>Kaplinger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6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r>
              <a:rPr lang="en-US" altLang="en-US" sz="3600" dirty="0">
                <a:solidFill>
                  <a:srgbClr val="FFFF66"/>
                </a:solidFill>
              </a:rPr>
              <a:t>Cook’</a:t>
            </a:r>
            <a:r>
              <a:rPr lang="en-US" altLang="ja-JP" sz="3600" dirty="0">
                <a:solidFill>
                  <a:srgbClr val="FFFF66"/>
                </a:solidFill>
              </a:rPr>
              <a:t>s Distance</a:t>
            </a:r>
            <a:endParaRPr lang="en-US" altLang="en-US" sz="3600" dirty="0">
              <a:solidFill>
                <a:srgbClr val="FFFF66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34194" y="1224290"/>
            <a:ext cx="9524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</a:rPr>
              <a:t>How much would the fit change if one data value were omitted?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09601" y="2133600"/>
          <a:ext cx="5562600" cy="145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495300" progId="Equation.DSMT4">
                  <p:embed/>
                </p:oleObj>
              </mc:Choice>
              <mc:Fallback>
                <p:oleObj name="Equation" r:id="rId3" imgW="1892300" imgH="4953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33600"/>
                        <a:ext cx="5562600" cy="1456136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3702896"/>
            <a:ext cx="10058400" cy="116955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/>
              <a:t>k is the number of predictors. In SLM k=1.</a:t>
            </a:r>
          </a:p>
          <a:p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increases with either poor fit (</a:t>
            </a:r>
            <a:r>
              <a:rPr lang="en-US" altLang="en-US" sz="2800" i="1" dirty="0" err="1">
                <a:solidFill>
                  <a:schemeClr val="bg1"/>
                </a:solidFill>
              </a:rPr>
              <a:t>std.res</a:t>
            </a:r>
            <a:r>
              <a:rPr lang="en-US" alt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 and high leverage (</a:t>
            </a:r>
            <a:r>
              <a:rPr lang="en-US" altLang="en-US" sz="2800" i="1" dirty="0">
                <a:solidFill>
                  <a:schemeClr val="bg1"/>
                </a:solidFill>
              </a:rPr>
              <a:t>h</a:t>
            </a:r>
            <a:r>
              <a:rPr lang="en-US" altLang="en-US" sz="2800" i="1" baseline="-25000" dirty="0">
                <a:solidFill>
                  <a:schemeClr val="bg1"/>
                </a:solidFill>
              </a:rPr>
              <a:t>i</a:t>
            </a:r>
            <a:r>
              <a:rPr lang="en-US" altLang="en-US" sz="2800" dirty="0"/>
              <a:t>).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5412425"/>
            <a:ext cx="7391400" cy="112082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Compare to other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’</a:t>
            </a:r>
            <a:r>
              <a:rPr lang="en-US" altLang="ja-JP" sz="2800" dirty="0"/>
              <a:t>s.</a:t>
            </a:r>
          </a:p>
          <a:p>
            <a:pPr>
              <a:spcBef>
                <a:spcPts val="1325"/>
              </a:spcBef>
              <a:buFontTx/>
              <a:buAutoNum type="arabicPeriod"/>
            </a:pPr>
            <a:r>
              <a:rPr lang="en-US" altLang="en-US" sz="2800" dirty="0"/>
              <a:t>Study any case with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&gt; 0.5; worry if </a:t>
            </a:r>
            <a:r>
              <a:rPr lang="en-US" altLang="en-US" sz="2800" i="1" dirty="0"/>
              <a:t>D</a:t>
            </a:r>
            <a:r>
              <a:rPr lang="en-US" altLang="en-US" sz="2800" i="1" baseline="-25000" dirty="0"/>
              <a:t>i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&gt; 1.0.</a:t>
            </a:r>
          </a:p>
        </p:txBody>
      </p:sp>
    </p:spTree>
    <p:extLst>
      <p:ext uri="{BB962C8B-B14F-4D97-AF65-F5344CB8AC3E}">
        <p14:creationId xmlns:p14="http://schemas.microsoft.com/office/powerpoint/2010/main" val="351553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or Intercept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3843517"/>
            <a:ext cx="777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t* comes from a t-distribution with </a:t>
            </a:r>
            <a:r>
              <a:rPr lang="en-US" sz="2800" i="1" dirty="0"/>
              <a:t>n-2</a:t>
            </a:r>
            <a:r>
              <a:rPr lang="en-US" sz="2800" dirty="0"/>
              <a:t> </a:t>
            </a:r>
            <a:r>
              <a:rPr lang="en-US" sz="2800" dirty="0" err="1"/>
              <a:t>d.f</a:t>
            </a:r>
            <a:r>
              <a:rPr lang="en-US" sz="2800" dirty="0"/>
              <a:t> and depends on the level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level confidence, use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(1-</a:t>
                </a:r>
                <a:r>
                  <a:rPr lang="el-GR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α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/2,df)</a:t>
                </a:r>
                <a:r>
                  <a:rPr lang="en-US" sz="2800" dirty="0"/>
                  <a:t>in R</a:t>
                </a:r>
              </a:p>
              <a:p>
                <a:r>
                  <a:rPr lang="en-US" sz="2800" dirty="0"/>
                  <a:t>e.g. for 95% confidence and 716 df,   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qt(0.975,716)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  <a:blipFill>
                <a:blip r:embed="rId5"/>
                <a:stretch>
                  <a:fillRect l="-1391" t="-6771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410200" y="2295346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28600" progId="Equation.3">
                  <p:embed/>
                </p:oleObj>
              </mc:Choice>
              <mc:Fallback>
                <p:oleObj name="Equation" r:id="rId6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95346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C813D995-AFD6-78C7-30CC-2395C18FF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79421"/>
          <a:ext cx="3911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91960" progId="Equation.3">
                  <p:embed/>
                </p:oleObj>
              </mc:Choice>
              <mc:Fallback>
                <p:oleObj name="Equation" r:id="rId8" imgW="736560" imgH="29196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79421"/>
                        <a:ext cx="3911600" cy="155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1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768" y="434181"/>
            <a:ext cx="8272462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How to find a confidence interval?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495" y="1981200"/>
            <a:ext cx="9841009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mymodel,level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=0.XX) </a:t>
            </a:r>
            <a:r>
              <a:rPr lang="en-US" dirty="0"/>
              <a:t>and adjust for the confidence level.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75494" y="3733800"/>
            <a:ext cx="720650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		   </a:t>
            </a: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2.5 %      97.5 %</a:t>
            </a:r>
          </a:p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(Intercept) 2.253166766 2.368979914</a:t>
            </a:r>
          </a:p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Pieces      0.002052779 0.002407299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7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7239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CI and PI via R when </a:t>
            </a:r>
            <a:r>
              <a:rPr lang="en-US" i="1" dirty="0">
                <a:solidFill>
                  <a:srgbClr val="FFFF66"/>
                </a:solidFill>
              </a:rPr>
              <a:t>X=x</a:t>
            </a:r>
            <a:r>
              <a:rPr lang="en-US" dirty="0">
                <a:solidFill>
                  <a:srgbClr val="FFFF66"/>
                </a:solidFill>
              </a:rPr>
              <a:t>*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371600" y="2438400"/>
            <a:ext cx="8839200" cy="32778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(Pieces=127)</a:t>
            </a:r>
          </a:p>
          <a:p>
            <a:pPr>
              <a:spcBef>
                <a:spcPct val="0"/>
              </a:spcBef>
            </a:pPr>
            <a:endParaRPr lang="en-US" sz="23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(modlego2,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interval="confidence")</a:t>
            </a: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(modlego2,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interval="prediction")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1 2.594288 2.551976 2.636601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1 2.594288 1.649688 3.538888</a:t>
            </a: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Regression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286000" y="1699419"/>
            <a:ext cx="2133600" cy="124618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/>
              <a:t>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 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 0</a:t>
            </a:r>
            <a:endParaRPr 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876800" y="1726757"/>
          <a:ext cx="1735138" cy="58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26757"/>
                        <a:ext cx="1735138" cy="5896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876800" y="2350309"/>
          <a:ext cx="2819400" cy="60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50309"/>
                        <a:ext cx="2819400" cy="6044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81800" y="1676401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vs.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828800" y="3276600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191860" r="-635802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191860" r="-274545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191860" r="-151667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295294" r="-635802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295294" r="-274545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26000" t="-295294" r="-151667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8765" t="-395294" r="-635802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6545" t="-395294" r="-27454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73135"/>
                <a:ext cx="1371600" cy="461665"/>
              </a:xfrm>
              <a:prstGeom prst="rect">
                <a:avLst/>
              </a:prstGeom>
              <a:blipFill>
                <a:blip r:embed="rId9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322514"/>
                <a:ext cx="1371600" cy="461665"/>
              </a:xfrm>
              <a:prstGeom prst="rect">
                <a:avLst/>
              </a:prstGeom>
              <a:blipFill>
                <a:blip r:embed="rId10"/>
                <a:stretch>
                  <a:fillRect l="-6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11140" y="6106953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 use   </a:t>
            </a:r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1-pf(Fstat,1,n-2)</a:t>
            </a:r>
          </a:p>
        </p:txBody>
      </p:sp>
    </p:spTree>
    <p:extLst>
      <p:ext uri="{BB962C8B-B14F-4D97-AF65-F5344CB8AC3E}">
        <p14:creationId xmlns:p14="http://schemas.microsoft.com/office/powerpoint/2010/main" val="228768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28600"/>
            <a:ext cx="7962900" cy="2266950"/>
            <a:chOff x="480" y="720"/>
            <a:chExt cx="5016" cy="1428"/>
          </a:xfrm>
        </p:grpSpPr>
        <p:sp>
          <p:nvSpPr>
            <p:cNvPr id="6163" name="Text Box 3"/>
            <p:cNvSpPr txBox="1">
              <a:spLocks noChangeArrowheads="1"/>
            </p:cNvSpPr>
            <p:nvPr/>
          </p:nvSpPr>
          <p:spPr bwMode="auto">
            <a:xfrm>
              <a:off x="566" y="1198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  <a:endParaRPr lang="en-US">
                <a:solidFill>
                  <a:schemeClr val="tx1"/>
                </a:solidFill>
                <a:sym typeface="Symbol" pitchFamily="18" charset="2"/>
              </a:endParaRPr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34" y="1199"/>
            <a:ext cx="11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0" imgH="457200" progId="Equation.3">
                    <p:embed/>
                  </p:oleObj>
                </mc:Choice>
                <mc:Fallback>
                  <p:oleObj name="Equation" r:id="rId2" imgW="533160" imgH="457200" progId="Equation.3">
                    <p:embed/>
                    <p:pic>
                      <p:nvPicPr>
                        <p:cNvPr id="6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199"/>
                          <a:ext cx="1100" cy="94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5"/>
            <p:cNvSpPr txBox="1">
              <a:spLocks noChangeArrowheads="1"/>
            </p:cNvSpPr>
            <p:nvPr/>
          </p:nvSpPr>
          <p:spPr bwMode="auto">
            <a:xfrm>
              <a:off x="3744" y="1488"/>
              <a:ext cx="1752" cy="365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endParaRPr lang="en-US" sz="3200"/>
            </a:p>
          </p:txBody>
        </p:sp>
        <p:sp>
          <p:nvSpPr>
            <p:cNvPr id="6165" name="Line 6"/>
            <p:cNvSpPr>
              <a:spLocks noChangeShapeType="1"/>
            </p:cNvSpPr>
            <p:nvPr/>
          </p:nvSpPr>
          <p:spPr bwMode="auto">
            <a:xfrm flipH="1">
              <a:off x="3331" y="1677"/>
              <a:ext cx="389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480" y="720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slope: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2514601"/>
            <a:ext cx="8382000" cy="1989138"/>
            <a:chOff x="480" y="2352"/>
            <a:chExt cx="5280" cy="125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566" y="2830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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1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0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1716" y="2830"/>
            <a:ext cx="188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39600" imgH="393480" progId="Equation.3">
                    <p:embed/>
                  </p:oleObj>
                </mc:Choice>
                <mc:Fallback>
                  <p:oleObj name="Equation" r:id="rId4" imgW="939600" imgH="393480" progId="Equation.3">
                    <p:embed/>
                    <p:pic>
                      <p:nvPicPr>
                        <p:cNvPr id="614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830"/>
                          <a:ext cx="1884" cy="77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3864" y="3072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F</a:t>
              </a:r>
              <a:r>
                <a:rPr lang="en-US" sz="3200" baseline="-25000"/>
                <a:t>1,n-2</a:t>
              </a:r>
              <a:r>
                <a:rPr lang="en-US" sz="3200"/>
                <a:t> </a:t>
              </a: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600" y="3216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13"/>
            <p:cNvSpPr txBox="1">
              <a:spLocks noChangeArrowheads="1"/>
            </p:cNvSpPr>
            <p:nvPr/>
          </p:nvSpPr>
          <p:spPr bwMode="auto">
            <a:xfrm>
              <a:off x="480" y="2352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ANOVA for regression: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4787900"/>
            <a:ext cx="8382000" cy="2070100"/>
            <a:chOff x="288" y="3016"/>
            <a:chExt cx="5280" cy="1304"/>
          </a:xfrm>
        </p:grpSpPr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374" y="3494"/>
              <a:ext cx="1383" cy="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</a:rPr>
                <a:t>o</a:t>
              </a:r>
              <a:r>
                <a:rPr lang="en-US" sz="3200">
                  <a:solidFill>
                    <a:schemeClr val="tx1"/>
                  </a:solidFill>
                </a:rPr>
                <a:t>: 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 =0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H</a:t>
              </a:r>
              <a:r>
                <a:rPr lang="en-US" sz="3200" baseline="-25000">
                  <a:solidFill>
                    <a:schemeClr val="tx1"/>
                  </a:solidFill>
                  <a:sym typeface="Symbol" pitchFamily="18" charset="2"/>
                </a:rPr>
                <a:t>a</a:t>
              </a:r>
              <a:r>
                <a:rPr lang="en-US" sz="3200">
                  <a:solidFill>
                    <a:schemeClr val="tx1"/>
                  </a:solidFill>
                  <a:sym typeface="Symbol" pitchFamily="18" charset="2"/>
                </a:rPr>
                <a:t>:  0</a:t>
              </a:r>
            </a:p>
          </p:txBody>
        </p:sp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933" y="3415"/>
            <a:ext cx="1430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160" imgH="469800" progId="Equation.3">
                    <p:embed/>
                  </p:oleObj>
                </mc:Choice>
                <mc:Fallback>
                  <p:oleObj name="Equation" r:id="rId6" imgW="749160" imgH="469800" progId="Equation.3">
                    <p:embed/>
                    <p:pic>
                      <p:nvPicPr>
                        <p:cNvPr id="614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3415"/>
                          <a:ext cx="1430" cy="90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7"/>
            <p:cNvSpPr txBox="1">
              <a:spLocks noChangeArrowheads="1"/>
            </p:cNvSpPr>
            <p:nvPr/>
          </p:nvSpPr>
          <p:spPr bwMode="auto">
            <a:xfrm>
              <a:off x="3672" y="3736"/>
              <a:ext cx="1896" cy="36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ct val="25000"/>
                </a:spcAft>
              </a:pPr>
              <a:r>
                <a:rPr lang="en-US" sz="3200"/>
                <a:t>Compare to t </a:t>
              </a:r>
              <a:r>
                <a:rPr lang="en-US" sz="3200" baseline="-25000"/>
                <a:t>n-2</a:t>
              </a:r>
              <a:r>
                <a:rPr lang="en-US" sz="3200"/>
                <a:t> </a:t>
              </a:r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3408" y="3880"/>
              <a:ext cx="245" cy="2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288" y="3016"/>
              <a:ext cx="42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T-test for correlation:</a:t>
              </a:r>
            </a:p>
          </p:txBody>
        </p:sp>
      </p:grpSp>
      <p:sp>
        <p:nvSpPr>
          <p:cNvPr id="246804" name="Text Box 20"/>
          <p:cNvSpPr txBox="1">
            <a:spLocks noChangeArrowheads="1"/>
          </p:cNvSpPr>
          <p:nvPr/>
        </p:nvSpPr>
        <p:spPr bwMode="auto">
          <a:xfrm>
            <a:off x="6705600" y="304801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Which is best?</a:t>
            </a:r>
            <a:endParaRPr lang="en-US"/>
          </a:p>
        </p:txBody>
      </p:sp>
      <p:sp>
        <p:nvSpPr>
          <p:cNvPr id="246806" name="Text Box 22"/>
          <p:cNvSpPr txBox="1">
            <a:spLocks noChangeArrowheads="1"/>
          </p:cNvSpPr>
          <p:nvPr/>
        </p:nvSpPr>
        <p:spPr bwMode="auto">
          <a:xfrm>
            <a:off x="7391400" y="4724401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(t</a:t>
            </a:r>
            <a:r>
              <a:rPr lang="en-US" baseline="-25000">
                <a:solidFill>
                  <a:schemeClr val="bg1"/>
                </a:solidFill>
              </a:rPr>
              <a:t>n-2</a:t>
            </a:r>
            <a:r>
              <a:rPr lang="en-US">
                <a:solidFill>
                  <a:schemeClr val="bg1"/>
                </a:solidFill>
              </a:rPr>
              <a:t>)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= F</a:t>
            </a:r>
            <a:r>
              <a:rPr lang="en-US" baseline="-25000">
                <a:solidFill>
                  <a:schemeClr val="bg1"/>
                </a:solidFill>
              </a:rPr>
              <a:t>1,n-2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315200" y="22098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All three are equivalent!</a:t>
            </a:r>
          </a:p>
        </p:txBody>
      </p:sp>
    </p:spTree>
    <p:extLst>
      <p:ext uri="{BB962C8B-B14F-4D97-AF65-F5344CB8AC3E}">
        <p14:creationId xmlns:p14="http://schemas.microsoft.com/office/powerpoint/2010/main" val="150268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Three Regression Tests in R</a:t>
            </a: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95300" y="1740195"/>
            <a:ext cx="113538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summary(modlego2)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2.311e+00  2.949e-02   78.36   &lt;2e-16 ***</a:t>
            </a:r>
          </a:p>
          <a:p>
            <a:pPr>
              <a:spcBef>
                <a:spcPts val="0"/>
              </a:spcBef>
            </a:pPr>
            <a:r>
              <a:rPr lang="de-DE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2.230e-03  9.029e-05   24.70   &lt;2e-16 ***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anova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modlego2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	     Df Sum Sq Mean Sq F value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Pieces      1 140.94 140.938  610.06 &lt; 2.2e-16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Residuals 716 165.41   0.231       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cor.test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(lego_under_800_pieces$Pieces, lego_under_800_pieces$Amazon_Price^(0.3))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 = 24.699, df = 716, p-value &lt; 2.2e-16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4420" y="3142274"/>
            <a:ext cx="7620001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4419" y="5885474"/>
            <a:ext cx="7620001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513874"/>
            <a:ext cx="7717221" cy="27432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228600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>
                <a:solidFill>
                  <a:schemeClr val="bg1"/>
                </a:solidFill>
              </a:rPr>
              <a:t>Why 3 different tests?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1200" y="2286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i="1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25866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057400" y="2514600"/>
          <a:ext cx="42862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286250" cy="1763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763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Coefficient of Multiple Determination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57175" y="4483618"/>
            <a:ext cx="838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Now interpreted as the % of variability in the response variable (Y) that is “explained” by a linear combination of these predictors.</a:t>
            </a:r>
          </a:p>
        </p:txBody>
      </p:sp>
    </p:spTree>
    <p:extLst>
      <p:ext uri="{BB962C8B-B14F-4D97-AF65-F5344CB8AC3E}">
        <p14:creationId xmlns:p14="http://schemas.microsoft.com/office/powerpoint/2010/main" val="49577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/>
              <a:t>t-test for Correlation vs. t-test for Slope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1981200"/>
            <a:ext cx="7696200" cy="1754326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correlation:</a:t>
            </a:r>
            <a:r>
              <a:rPr lang="en-US" dirty="0"/>
              <a:t> Assesses the linear 	association between two variables 	by themselves.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0" y="4267200"/>
            <a:ext cx="7696200" cy="1754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t-test for slope:</a:t>
            </a:r>
            <a:r>
              <a:rPr lang="en-US" dirty="0"/>
              <a:t> Assesses the linear 	association </a:t>
            </a:r>
            <a:r>
              <a:rPr lang="en-US" i="1" dirty="0"/>
              <a:t>after accounting for the 	other predictors in the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94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is it?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295400" y="2743201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When two or more predictors are strongly associated with each other.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066800" y="4114800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Why is it a problem?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524000" y="4953001"/>
            <a:ext cx="655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Individual coefficients and t-tests can be deceptive and unreliable. </a:t>
            </a:r>
          </a:p>
        </p:txBody>
      </p:sp>
    </p:spTree>
    <p:extLst>
      <p:ext uri="{BB962C8B-B14F-4D97-AF65-F5344CB8AC3E}">
        <p14:creationId xmlns:p14="http://schemas.microsoft.com/office/powerpoint/2010/main" val="141992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Types of Variables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0198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dirty="0"/>
              <a:t>Binary = categorical with just two groups</a:t>
            </a:r>
            <a:endParaRPr lang="en-US" sz="3200"/>
          </a:p>
        </p:txBody>
      </p:sp>
      <p:graphicFrame>
        <p:nvGraphicFramePr>
          <p:cNvPr id="16389" name="Text Box 3">
            <a:extLst>
              <a:ext uri="{FF2B5EF4-FFF2-40B4-BE49-F238E27FC236}">
                <a16:creationId xmlns:a16="http://schemas.microsoft.com/office/drawing/2014/main" id="{6D0ECA5C-9089-04DA-BA68-A3E31C368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28041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Multicollinearity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772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If predictors are highly correlated among themselves: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regression coefficients and tests can be extremely variable and difficult to interpret individually.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One variable alone might work as well as many.</a:t>
            </a:r>
          </a:p>
        </p:txBody>
      </p:sp>
    </p:spTree>
    <p:extLst>
      <p:ext uri="{BB962C8B-B14F-4D97-AF65-F5344CB8AC3E}">
        <p14:creationId xmlns:p14="http://schemas.microsoft.com/office/powerpoint/2010/main" val="113535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/>
          <a:lstStyle/>
          <a:p>
            <a:r>
              <a:rPr lang="en-US" dirty="0"/>
              <a:t>How do we detect multicollinearity?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82000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 Look at a correlation matrix of the </a:t>
            </a:r>
            <a:r>
              <a:rPr lang="en-US" sz="3200" i="1" dirty="0"/>
              <a:t>predictors</a:t>
            </a:r>
            <a:r>
              <a:rPr lang="en-US" sz="3200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918" y="2971800"/>
            <a:ext cx="8406882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round(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(Houses),2)</a:t>
            </a:r>
          </a:p>
          <a:p>
            <a:pPr>
              <a:spcBef>
                <a:spcPct val="0"/>
              </a:spcBef>
            </a:pPr>
            <a:endParaRPr lang="tr-T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Size Lot </a:t>
            </a:r>
          </a:p>
          <a:p>
            <a:pPr>
              <a:spcBef>
                <a:spcPct val="0"/>
              </a:spcBef>
            </a:pPr>
            <a:r>
              <a:rPr lang="tr-T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1.00  0.68 0.72 </a:t>
            </a: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  0.68  1.00 0.77 </a:t>
            </a: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  0.72  0.77 1.00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8686800" cy="1143000"/>
          </a:xfrm>
        </p:spPr>
        <p:txBody>
          <a:bodyPr/>
          <a:lstStyle/>
          <a:p>
            <a:r>
              <a:rPr lang="en-US" dirty="0"/>
              <a:t>How do we detect multicollinearity?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8458200" cy="132343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 Look at a correlation matrix of the </a:t>
            </a:r>
            <a:r>
              <a:rPr lang="en-US" sz="3200" i="1" dirty="0"/>
              <a:t>predictors</a:t>
            </a:r>
            <a:r>
              <a:rPr lang="en-US" sz="3200" dirty="0"/>
              <a:t>.</a:t>
            </a:r>
          </a:p>
          <a:p>
            <a:pPr>
              <a:buFontTx/>
              <a:buAutoNum type="arabicParenBoth"/>
            </a:pPr>
            <a:r>
              <a:rPr lang="en-US" sz="3200" dirty="0"/>
              <a:t>  Compute the </a:t>
            </a:r>
            <a:r>
              <a:rPr lang="en-US" sz="3200" i="1" dirty="0"/>
              <a:t>Variance Inflation Factor</a:t>
            </a:r>
            <a:r>
              <a:rPr lang="en-US" sz="3200" dirty="0"/>
              <a:t> (VIF). </a:t>
            </a:r>
          </a:p>
        </p:txBody>
      </p:sp>
      <p:graphicFrame>
        <p:nvGraphicFramePr>
          <p:cNvPr id="117764" name="Object 2"/>
          <p:cNvGraphicFramePr>
            <a:graphicFrameLocks noChangeAspect="1"/>
          </p:cNvGraphicFramePr>
          <p:nvPr/>
        </p:nvGraphicFramePr>
        <p:xfrm>
          <a:off x="219456" y="3917950"/>
          <a:ext cx="31242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31640" progId="Equation.3">
                  <p:embed/>
                </p:oleObj>
              </mc:Choice>
              <mc:Fallback>
                <p:oleObj name="Equation" r:id="rId3" imgW="812520" imgH="431640" progId="Equation.3">
                  <p:embed/>
                  <p:pic>
                    <p:nvPicPr>
                      <p:cNvPr id="1177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" y="3917950"/>
                        <a:ext cx="3124200" cy="1660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676261" y="4367213"/>
            <a:ext cx="487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where </a:t>
            </a:r>
            <a:r>
              <a:rPr lang="en-US" sz="3200" i="1" dirty="0">
                <a:solidFill>
                  <a:schemeClr val="tx1"/>
                </a:solidFill>
              </a:rPr>
              <a:t>R</a:t>
            </a:r>
            <a:r>
              <a:rPr lang="en-US" sz="3200" i="1" baseline="-25000" dirty="0">
                <a:solidFill>
                  <a:schemeClr val="tx1"/>
                </a:solidFill>
              </a:rPr>
              <a:t>i</a:t>
            </a:r>
            <a:r>
              <a:rPr lang="en-US" sz="3200" i="1" baseline="30000" dirty="0">
                <a:solidFill>
                  <a:schemeClr val="tx1"/>
                </a:solidFill>
              </a:rPr>
              <a:t>2</a:t>
            </a:r>
            <a:r>
              <a:rPr lang="en-US" sz="3200" dirty="0">
                <a:solidFill>
                  <a:schemeClr val="tx1"/>
                </a:solidFill>
              </a:rPr>
              <a:t> is for predicting </a:t>
            </a:r>
            <a:r>
              <a:rPr lang="en-US" sz="3200" i="1" dirty="0">
                <a:solidFill>
                  <a:schemeClr val="tx1"/>
                </a:solidFill>
              </a:rPr>
              <a:t>X</a:t>
            </a:r>
            <a:r>
              <a:rPr lang="en-US" sz="3200" i="1" baseline="-25000" dirty="0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 with the </a:t>
            </a:r>
            <a:r>
              <a:rPr lang="en-US" sz="3200" i="1" dirty="0">
                <a:solidFill>
                  <a:schemeClr val="tx1"/>
                </a:solidFill>
              </a:rPr>
              <a:t>other predictors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(Beware if VIF &gt;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238500" y="5832842"/>
                <a:ext cx="60198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𝑉𝐼𝐹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&gt; 5 ⇔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𝑖</m:t>
                      </m:r>
                      <m:r>
                        <a:rPr lang="en-US" i="1" baseline="30000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2 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&gt;80%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0" y="5832842"/>
                <a:ext cx="6019800" cy="646331"/>
              </a:xfrm>
              <a:prstGeom prst="rect">
                <a:avLst/>
              </a:prstGeom>
              <a:blipFill>
                <a:blip r:embed="rId5"/>
                <a:stretch>
                  <a:fillRect t="-15385" b="-2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5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VIF with 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39638"/>
            <a:ext cx="780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Install car package</a:t>
            </a:r>
          </a:p>
          <a:p>
            <a:pPr marL="576263" indent="-576263"/>
            <a:r>
              <a:rPr lang="en-US" dirty="0"/>
              <a:t>    use 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vif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 )</a:t>
            </a:r>
            <a:r>
              <a:rPr lang="en-US" dirty="0"/>
              <a:t>function  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3400" y="4120840"/>
            <a:ext cx="80772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vif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HouseModel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 </a:t>
            </a:r>
          </a:p>
          <a:p>
            <a:pPr>
              <a:spcBef>
                <a:spcPct val="0"/>
              </a:spcBef>
            </a:pPr>
            <a:r>
              <a:rPr lang="tr-T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2.427732 2.427732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6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11658600" cy="1143000"/>
          </a:xfrm>
        </p:spPr>
        <p:txBody>
          <a:bodyPr/>
          <a:lstStyle/>
          <a:p>
            <a:r>
              <a:rPr lang="en-US" dirty="0"/>
              <a:t>What to do if you’ve got Multicollinearity?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82000" cy="32924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/>
              <a:t> Choose a better set of predictors</a:t>
            </a:r>
          </a:p>
          <a:p>
            <a:pPr>
              <a:buFontTx/>
              <a:buAutoNum type="arabicParenBoth"/>
            </a:pPr>
            <a:r>
              <a:rPr lang="en-US" sz="3200" dirty="0"/>
              <a:t>  Eliminate some of the redundant predictors to   leave a more independent set.</a:t>
            </a:r>
          </a:p>
          <a:p>
            <a:pPr>
              <a:buFontTx/>
              <a:buAutoNum type="arabicParenBoth"/>
            </a:pPr>
            <a:r>
              <a:rPr lang="en-US" sz="3200" dirty="0"/>
              <a:t> Combine predictors into a scale.</a:t>
            </a:r>
          </a:p>
          <a:p>
            <a:pPr>
              <a:buFontTx/>
              <a:buAutoNum type="arabicParenBoth"/>
            </a:pPr>
            <a:r>
              <a:rPr lang="en-US" sz="3200" dirty="0"/>
              <a:t>  “Ignore” the individual coefficients and tests.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81000" y="5198868"/>
            <a:ext cx="8915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u="sng" dirty="0">
                <a:solidFill>
                  <a:schemeClr val="tx1"/>
                </a:solidFill>
              </a:rPr>
              <a:t>Note</a:t>
            </a:r>
            <a:r>
              <a:rPr lang="en-US" sz="2800" dirty="0">
                <a:solidFill>
                  <a:schemeClr val="tx1"/>
                </a:solidFill>
              </a:rPr>
              <a:t>: Predictions aren’t </a:t>
            </a:r>
            <a:r>
              <a:rPr lang="en-US" sz="2800" i="1" dirty="0">
                <a:solidFill>
                  <a:schemeClr val="tx1"/>
                </a:solidFill>
              </a:rPr>
              <a:t>necessarily</a:t>
            </a:r>
            <a:r>
              <a:rPr lang="en-US" sz="2800" dirty="0">
                <a:solidFill>
                  <a:schemeClr val="tx1"/>
                </a:solidFill>
              </a:rPr>
              <a:t> worse if some predictors are related – it’s just conclusions about individual terms that might be confused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44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Compare Models?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40386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8600" y="22098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But R</a:t>
            </a:r>
            <a:r>
              <a:rPr lang="en-US" sz="2800" baseline="30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is always best for the model with all predictors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719781" y="3141662"/>
            <a:ext cx="5715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for large adjusted R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8600" y="4037012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Helps factor in the number of predictors in the model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762000" y="4822031"/>
            <a:ext cx="4953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Look at individual t-tests</a:t>
            </a: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228600" y="5668962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Might be susceptible to multicollinearity problems</a:t>
            </a:r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6672262" y="2839243"/>
          <a:ext cx="216693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57200" progId="Equation.3">
                  <p:embed/>
                </p:oleObj>
              </mc:Choice>
              <mc:Fallback>
                <p:oleObj name="Equation" r:id="rId3" imgW="812520" imgH="457200" progId="Equation.3">
                  <p:embed/>
                  <p:pic>
                    <p:nvPicPr>
                      <p:cNvPr id="1689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2" y="2839243"/>
                        <a:ext cx="2166938" cy="12207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8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09600"/>
            <a:ext cx="8839200" cy="1143000"/>
          </a:xfrm>
        </p:spPr>
        <p:txBody>
          <a:bodyPr/>
          <a:lstStyle/>
          <a:p>
            <a:r>
              <a:rPr lang="en-US" dirty="0"/>
              <a:t>How to Choose Models to Compare?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41082" y="1905000"/>
            <a:ext cx="8317117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Method #1:</a:t>
            </a:r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41083" y="2590800"/>
            <a:ext cx="892671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Consider </a:t>
            </a:r>
            <a:r>
              <a:rPr lang="en-US" sz="3200" i="1" dirty="0"/>
              <a:t>all</a:t>
            </a:r>
            <a:r>
              <a:rPr lang="en-US" sz="3200" dirty="0"/>
              <a:t> possible combinations of predictors.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31960" y="3352800"/>
            <a:ext cx="500204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 many are there?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41083" y="4038600"/>
            <a:ext cx="8311081" cy="64135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Pool of </a:t>
            </a:r>
            <a:r>
              <a:rPr lang="en-US" i="1" dirty="0"/>
              <a:t>k</a:t>
            </a:r>
            <a:r>
              <a:rPr lang="en-US" dirty="0"/>
              <a:t> predictors </a:t>
            </a:r>
            <a:r>
              <a:rPr lang="en-US" dirty="0">
                <a:sym typeface="Symbol" pitchFamily="18" charset="2"/>
              </a:rPr>
              <a:t>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31" name="Text Box 7"/>
              <p:cNvSpPr txBox="1">
                <a:spLocks noChangeArrowheads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baseline="30000" dirty="0"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subsets</a:t>
                </a:r>
              </a:p>
            </p:txBody>
          </p:sp>
        </mc:Choice>
        <mc:Fallback xmlns="">
          <p:sp>
            <p:nvSpPr>
              <p:cNvPr id="1546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8267" y="4038601"/>
                <a:ext cx="3155133" cy="646331"/>
              </a:xfrm>
              <a:prstGeom prst="rect">
                <a:avLst/>
              </a:prstGeom>
              <a:blipFill>
                <a:blip r:embed="rId3"/>
                <a:stretch>
                  <a:fillRect t="-16038" b="-330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147119" y="5257801"/>
            <a:ext cx="8311081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Advantage:</a:t>
            </a:r>
            <a:r>
              <a:rPr lang="en-US" sz="3200"/>
              <a:t> Find the best model for your criteria</a:t>
            </a:r>
          </a:p>
          <a:p>
            <a:r>
              <a:rPr lang="en-US" sz="3200">
                <a:solidFill>
                  <a:schemeClr val="bg1"/>
                </a:solidFill>
              </a:rPr>
              <a:t>Disadvantage:</a:t>
            </a:r>
            <a:r>
              <a:rPr lang="en-US" sz="3200"/>
              <a:t> LOTS of computation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866931" y="1905000"/>
            <a:ext cx="292426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All Subsets!</a:t>
            </a:r>
          </a:p>
        </p:txBody>
      </p:sp>
    </p:spTree>
    <p:extLst>
      <p:ext uri="{BB962C8B-B14F-4D97-AF65-F5344CB8AC3E}">
        <p14:creationId xmlns:p14="http://schemas.microsoft.com/office/powerpoint/2010/main" val="34627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/>
              <a:t>R: Best Subsets for Bodyfat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834896" y="2274838"/>
            <a:ext cx="8522208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#requires the leaps package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#Ask for the models of each size (up to 8 predictors)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#show the predictors in “best” models of various sizes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summary(all)</a:t>
            </a:r>
          </a:p>
        </p:txBody>
      </p:sp>
    </p:spTree>
    <p:extLst>
      <p:ext uri="{BB962C8B-B14F-4D97-AF65-F5344CB8AC3E}">
        <p14:creationId xmlns:p14="http://schemas.microsoft.com/office/powerpoint/2010/main" val="3420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088" y="214313"/>
            <a:ext cx="7772400" cy="1524000"/>
          </a:xfrm>
        </p:spPr>
        <p:txBody>
          <a:bodyPr/>
          <a:lstStyle/>
          <a:p>
            <a:pPr algn="ctr"/>
            <a:r>
              <a:rPr lang="en-US" dirty="0"/>
              <a:t>Mallows’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28600" y="1479184"/>
            <a:ext cx="853440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Note:</a:t>
            </a:r>
            <a:r>
              <a:rPr lang="en-US" sz="2800" dirty="0"/>
              <a:t> R</a:t>
            </a:r>
            <a:r>
              <a:rPr lang="en-US" sz="2800" baseline="30000" dirty="0"/>
              <a:t>2</a:t>
            </a:r>
            <a:r>
              <a:rPr lang="en-US" sz="2800" dirty="0"/>
              <a:t>, Adjusted R</a:t>
            </a:r>
            <a:r>
              <a:rPr lang="en-US" sz="2800" baseline="30000" dirty="0"/>
              <a:t>2</a:t>
            </a:r>
            <a:r>
              <a:rPr lang="en-US" sz="2800" dirty="0"/>
              <a:t>, </a:t>
            </a:r>
            <a:r>
              <a:rPr lang="en-US" sz="2800" dirty="0">
                <a:sym typeface="Symbol" pitchFamily="18" charset="2"/>
              </a:rPr>
              <a:t>SSE, all depend </a:t>
            </a:r>
            <a:r>
              <a:rPr lang="en-US" sz="2800" i="1" dirty="0">
                <a:sym typeface="Symbol" pitchFamily="18" charset="2"/>
              </a:rPr>
              <a:t>only</a:t>
            </a:r>
            <a:r>
              <a:rPr lang="en-US" sz="2800" dirty="0">
                <a:sym typeface="Symbol" pitchFamily="18" charset="2"/>
              </a:rPr>
              <a:t> on the predictors in the model being evaluated – NOT the other potential predictors in the pool. </a:t>
            </a:r>
            <a:endParaRPr lang="en-US" sz="2800" baseline="-25000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28600" y="3021845"/>
            <a:ext cx="8534400" cy="3662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Mallow’s </a:t>
            </a:r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baseline="-25000" dirty="0" err="1">
                <a:solidFill>
                  <a:schemeClr val="bg1"/>
                </a:solidFill>
              </a:rPr>
              <a:t>p</a:t>
            </a:r>
            <a:r>
              <a:rPr lang="en-US" sz="3200" dirty="0"/>
              <a:t>: When evaluating a subset of </a:t>
            </a:r>
            <a:r>
              <a:rPr lang="en-US" sz="3200" i="1" dirty="0"/>
              <a:t>m</a:t>
            </a:r>
            <a:r>
              <a:rPr lang="en-US" sz="3200" dirty="0"/>
              <a:t> predictors from a larger set of </a:t>
            </a:r>
            <a:r>
              <a:rPr lang="en-US" sz="3200" i="1" dirty="0"/>
              <a:t>k</a:t>
            </a:r>
            <a:r>
              <a:rPr lang="en-US" sz="3200" dirty="0"/>
              <a:t> predictors,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366904" y="4311076"/>
          <a:ext cx="540226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587240" imgH="431640" progId="Equation.3">
                  <p:embed/>
                </p:oleObj>
              </mc:Choice>
              <mc:Fallback>
                <p:oleObj name="Equazione" r:id="rId3" imgW="1587240" imgH="431640" progId="Equation.3">
                  <p:embed/>
                  <p:pic>
                    <p:nvPicPr>
                      <p:cNvPr id="156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904" y="4311076"/>
                        <a:ext cx="5402262" cy="14700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AutoShape 6"/>
          <p:cNvSpPr>
            <a:spLocks/>
          </p:cNvSpPr>
          <p:nvPr/>
        </p:nvSpPr>
        <p:spPr bwMode="auto">
          <a:xfrm>
            <a:off x="6880291" y="4195434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109339"/>
              <a:gd name="adj4" fmla="val -223304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reduced</a:t>
            </a:r>
          </a:p>
        </p:txBody>
      </p:sp>
      <p:sp>
        <p:nvSpPr>
          <p:cNvPr id="156679" name="AutoShape 7"/>
          <p:cNvSpPr>
            <a:spLocks/>
          </p:cNvSpPr>
          <p:nvPr/>
        </p:nvSpPr>
        <p:spPr bwMode="auto">
          <a:xfrm>
            <a:off x="6880291" y="5637672"/>
            <a:ext cx="1371600" cy="457200"/>
          </a:xfrm>
          <a:prstGeom prst="borderCallout1">
            <a:avLst>
              <a:gd name="adj1" fmla="val 25000"/>
              <a:gd name="adj2" fmla="val -5556"/>
              <a:gd name="adj3" fmla="val -41185"/>
              <a:gd name="adj4" fmla="val -221490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95400" y="6094872"/>
            <a:ext cx="8612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 dirty="0"/>
              <a:t>m </a:t>
            </a:r>
            <a:r>
              <a:rPr lang="en-US" sz="2800" dirty="0"/>
              <a:t>= # predictors in the reduced model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01613"/>
            <a:ext cx="1143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15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914400" y="1752600"/>
            <a:ext cx="10287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A full model with 100 observations and 9 predictors has an MSE of  17.1065. The regression with a subset of 4 predictors has an SSE of 1561.317. What is the Mallows’ Cp for this subset of predictors?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1561.317 / 17.1065 + 2(4+1) – 100 = 1.27039</a:t>
            </a:r>
          </a:p>
        </p:txBody>
      </p:sp>
    </p:spTree>
    <p:extLst>
      <p:ext uri="{BB962C8B-B14F-4D97-AF65-F5344CB8AC3E}">
        <p14:creationId xmlns:p14="http://schemas.microsoft.com/office/powerpoint/2010/main" val="11054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66"/>
                </a:solidFill>
              </a:rPr>
              <a:t>Building a Statistical Model: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Four Step Process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85800" y="2555081"/>
            <a:ext cx="78486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1. CHOOSE – Pick a form for the model</a:t>
            </a:r>
          </a:p>
          <a:p>
            <a:r>
              <a:rPr lang="en-US" dirty="0">
                <a:solidFill>
                  <a:schemeClr val="bg1"/>
                </a:solidFill>
              </a:rPr>
              <a:t>2. FIT – Estimate any parameters </a:t>
            </a:r>
          </a:p>
          <a:p>
            <a:r>
              <a:rPr lang="en-US" dirty="0">
                <a:solidFill>
                  <a:schemeClr val="bg1"/>
                </a:solidFill>
              </a:rPr>
              <a:t>3. ASSESS – Is the model adequate? Could it be simpler? Are conditions met? </a:t>
            </a:r>
          </a:p>
          <a:p>
            <a:r>
              <a:rPr lang="en-US" dirty="0">
                <a:solidFill>
                  <a:schemeClr val="bg1"/>
                </a:solidFill>
              </a:rPr>
              <a:t>4. USE – Answer the question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803709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701F9-DAAE-404F-9DE7-9852FCB2CD58}"/>
              </a:ext>
            </a:extLst>
          </p:cNvPr>
          <p:cNvSpPr/>
          <p:nvPr/>
        </p:nvSpPr>
        <p:spPr bwMode="auto">
          <a:xfrm>
            <a:off x="223935" y="1676400"/>
            <a:ext cx="9453465" cy="47244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Notes on C</a:t>
            </a:r>
            <a:r>
              <a:rPr lang="en-US" baseline="-25000" dirty="0"/>
              <a:t>p</a:t>
            </a:r>
            <a:endParaRPr lang="en-US" dirty="0"/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90678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515938" indent="-515938">
              <a:buFontTx/>
              <a:buChar char="•"/>
            </a:pP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depends on the larger pool of predictors as well as the set being considered</a:t>
            </a:r>
            <a:r>
              <a:rPr lang="en-US" dirty="0"/>
              <a:t>.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3935" y="3073044"/>
            <a:ext cx="79949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indent="515938">
              <a:buFontTx/>
              <a:buChar char="•"/>
            </a:pPr>
            <a:r>
              <a:rPr lang="en-US" sz="3200" dirty="0"/>
              <a:t> For full model </a:t>
            </a:r>
            <a:r>
              <a:rPr lang="en-US" sz="3200" dirty="0">
                <a:sym typeface="Symbol" pitchFamily="18" charset="2"/>
              </a:rPr>
              <a:t></a:t>
            </a:r>
            <a:endParaRPr lang="en-US" sz="3200" dirty="0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962400" y="3104514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= </a:t>
            </a:r>
            <a:r>
              <a:rPr lang="en-US" sz="3200" i="1" dirty="0"/>
              <a:t>k+1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23935" y="3870960"/>
            <a:ext cx="90724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31825" indent="-631825">
              <a:buFontTx/>
              <a:buChar char="•"/>
            </a:pPr>
            <a:r>
              <a:rPr lang="en-US" sz="3200" dirty="0"/>
              <a:t>For a “good” set of predictor, 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should be small.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23935" y="4760535"/>
            <a:ext cx="89962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682625" indent="-682625">
              <a:buFontTx/>
              <a:buChar char="•"/>
            </a:pPr>
            <a:r>
              <a:rPr lang="en-US" sz="3200" dirty="0"/>
              <a:t>Like </a:t>
            </a:r>
            <a:r>
              <a:rPr lang="en-US" sz="3200" dirty="0" err="1"/>
              <a:t>Adj</a:t>
            </a:r>
            <a:r>
              <a:rPr lang="en-US" sz="3200" dirty="0"/>
              <a:t> R</a:t>
            </a:r>
            <a:r>
              <a:rPr lang="en-US" sz="3200" baseline="30000" dirty="0"/>
              <a:t>2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p</a:t>
            </a:r>
            <a:r>
              <a:rPr lang="en-US" sz="3200" dirty="0"/>
              <a:t> weighs both the effectiveness of the model (</a:t>
            </a:r>
            <a:r>
              <a:rPr lang="en-US" sz="3200" dirty="0" err="1"/>
              <a:t>SSE</a:t>
            </a:r>
            <a:r>
              <a:rPr lang="en-US" sz="3200" i="1" baseline="-25000" dirty="0" err="1"/>
              <a:t>m</a:t>
            </a:r>
            <a:r>
              <a:rPr lang="en-US" sz="3200" dirty="0"/>
              <a:t>) and the # of predictors (</a:t>
            </a:r>
            <a:r>
              <a:rPr lang="en-US" sz="3200" i="1" dirty="0"/>
              <a:t>m</a:t>
            </a:r>
            <a:r>
              <a:rPr lang="en-US" sz="3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08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Selection Methods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2819400"/>
            <a:ext cx="8839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0" indent="0"/>
            <a:r>
              <a:rPr lang="en-US" altLang="en-US" b="1" i="1" dirty="0">
                <a:solidFill>
                  <a:schemeClr val="tx1"/>
                </a:solidFill>
              </a:rPr>
              <a:t>Think, consult, graph… </a:t>
            </a:r>
            <a:r>
              <a:rPr lang="en-US" altLang="en-US" dirty="0">
                <a:solidFill>
                  <a:schemeClr val="tx1"/>
                </a:solidFill>
              </a:rPr>
              <a:t>but if that fails, then: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subsets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Backward elimination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Forward selection</a:t>
            </a:r>
          </a:p>
          <a:p>
            <a:pPr marL="2171700" lvl="4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Stepwise regression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0" y="18288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Choosing an effective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51420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Backward Elimination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061960" cy="461664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9144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800" dirty="0"/>
              <a:t>Start with the full model (all predictors)</a:t>
            </a:r>
          </a:p>
          <a:p>
            <a:pPr>
              <a:buFontTx/>
              <a:buAutoNum type="arabicPeriod"/>
            </a:pPr>
            <a:r>
              <a:rPr lang="en-US" sz="2800" dirty="0"/>
              <a:t>Calculate if the model would be “better” by removing each of the predictor individually</a:t>
            </a:r>
          </a:p>
          <a:p>
            <a:pPr>
              <a:buFontTx/>
              <a:buAutoNum type="arabicPeriod"/>
            </a:pPr>
            <a:r>
              <a:rPr lang="en-US" sz="2800" dirty="0"/>
              <a:t>Find the “least significant” predictor</a:t>
            </a:r>
          </a:p>
          <a:p>
            <a:pPr>
              <a:buFontTx/>
              <a:buAutoNum type="arabicPeriod"/>
            </a:pPr>
            <a:r>
              <a:rPr lang="en-US" sz="2800" dirty="0"/>
              <a:t>Does removing the predictor create a “better” model?</a:t>
            </a:r>
          </a:p>
          <a:p>
            <a:pPr lvl="1">
              <a:spcBef>
                <a:spcPct val="0"/>
              </a:spcBef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No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 Keep the predictor &amp; stop</a:t>
            </a:r>
          </a:p>
          <a:p>
            <a:pPr lvl="1"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Yes</a:t>
            </a:r>
            <a:r>
              <a:rPr lang="en-US" sz="2800" dirty="0">
                <a:sym typeface="Symbol" pitchFamily="18" charset="2"/>
              </a:rPr>
              <a:t>  Delete the predictor and go back to step 2 with the reduced model.</a:t>
            </a:r>
          </a:p>
        </p:txBody>
      </p:sp>
    </p:spTree>
    <p:extLst>
      <p:ext uri="{BB962C8B-B14F-4D97-AF65-F5344CB8AC3E}">
        <p14:creationId xmlns:p14="http://schemas.microsoft.com/office/powerpoint/2010/main" val="3966336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Backward Elimination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28600" y="1760376"/>
            <a:ext cx="8001000" cy="20621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Removes “worst” predictors early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Relatively few models to consider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Leaves only “important” predictors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228600" y="4324740"/>
            <a:ext cx="8001000" cy="212365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Most complicated models first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Individual t-tests may be unstable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Susceptible to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637478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Backward Elimination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108966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Backward: use the step( ) function starting with the full model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Full,scale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 uses Cp (AIC) to pick next model</a:t>
            </a:r>
          </a:p>
        </p:txBody>
      </p:sp>
    </p:spTree>
    <p:extLst>
      <p:ext uri="{BB962C8B-B14F-4D97-AF65-F5344CB8AC3E}">
        <p14:creationId xmlns:p14="http://schemas.microsoft.com/office/powerpoint/2010/main" val="1566446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769620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1200"/>
              </a:spcAft>
              <a:buFontTx/>
              <a:buAutoNum type="arabicPeriod"/>
            </a:pPr>
            <a:r>
              <a:rPr lang="en-US" sz="2800" dirty="0"/>
              <a:t>Start with the best single predictor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2.  Is that predictor significant? 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 		</a:t>
            </a:r>
            <a:r>
              <a:rPr lang="en-US" sz="2800" dirty="0">
                <a:solidFill>
                  <a:schemeClr val="bg1"/>
                </a:solidFill>
              </a:rPr>
              <a:t>Yes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 Include predictor in the model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ym typeface="Symbol" pitchFamily="18" charset="2"/>
              </a:rPr>
              <a:t>		</a:t>
            </a:r>
            <a:r>
              <a:rPr lang="en-US" sz="2800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sz="2800" dirty="0">
                <a:sym typeface="Symbol" pitchFamily="18" charset="2"/>
              </a:rPr>
              <a:t>  Don’t include predictor &amp; stop </a:t>
            </a:r>
            <a:endParaRPr lang="en-US" sz="2800" dirty="0"/>
          </a:p>
          <a:p>
            <a:pPr>
              <a:buFontTx/>
              <a:buAutoNum type="arabicPeriod" startAt="3"/>
            </a:pPr>
            <a:r>
              <a:rPr lang="en-US" sz="2800" dirty="0"/>
              <a:t>Find the “most significant” new predictor from among those NOT in the model. 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48972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52400" y="1752600"/>
            <a:ext cx="8534400" cy="20621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Uses smaller models early (parsimony)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Less susceptible to multicollinearity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Shows “most important” predictors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52400" y="4343400"/>
            <a:ext cx="8534400" cy="206210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15988" indent="-915988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Disadvantages: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Need to consider more models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		Predictor entered early may become 	redundant later </a:t>
            </a:r>
          </a:p>
        </p:txBody>
      </p:sp>
    </p:spTree>
    <p:extLst>
      <p:ext uri="{BB962C8B-B14F-4D97-AF65-F5344CB8AC3E}">
        <p14:creationId xmlns:p14="http://schemas.microsoft.com/office/powerpoint/2010/main" val="874737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Forward Selection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" y="1981200"/>
            <a:ext cx="9296400" cy="37548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(Bodyfat~1,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#Specify the direction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step(none, scope=list(upper=Full), scale=MSE, direction=“forward”)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968" y="5945593"/>
            <a:ext cx="87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723014" y="5467129"/>
            <a:ext cx="382772" cy="59542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616495" y="6051918"/>
            <a:ext cx="29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predictor pool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3015216" y="5456497"/>
            <a:ext cx="547576" cy="60605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42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Stepwise Regression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04800" y="2110154"/>
            <a:ext cx="8197269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Basic idea:</a:t>
            </a:r>
            <a:r>
              <a:rPr lang="en-US" sz="3200" dirty="0"/>
              <a:t> Alternate forward selection and backward elimination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04800" y="3443808"/>
            <a:ext cx="8197269" cy="2308324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3200" dirty="0"/>
              <a:t>Use forward selection to choose a new predictor and check its significance.</a:t>
            </a:r>
          </a:p>
          <a:p>
            <a:pPr>
              <a:buFontTx/>
              <a:buAutoNum type="arabicPeriod"/>
            </a:pPr>
            <a:r>
              <a:rPr lang="en-US" sz="3200" dirty="0"/>
              <a:t>Use backward elimination to see if predictors already in the model can be dropped.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flipH="1">
            <a:off x="489531" y="4231233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 flipV="1">
            <a:off x="120069" y="4231232"/>
            <a:ext cx="184731" cy="461665"/>
          </a:xfrm>
          <a:prstGeom prst="curvedRightArrow">
            <a:avLst>
              <a:gd name="adj1" fmla="val 68571"/>
              <a:gd name="adj2" fmla="val 137143"/>
              <a:gd name="adj3" fmla="val 33333"/>
            </a:avLst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4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Stepwise in 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2057400"/>
            <a:ext cx="8556625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Fit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(Bodyfat~., data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Find the MSE for the full model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MSE=(summary(Full)$sigma)^2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Start with a model with NO predictors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(Bodyfat~1, 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BodyFat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Don’t specify a direction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step(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none,scope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=list(upper=Full),scale=MSE)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0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</a:t>
            </a:r>
            <a:r>
              <a:rPr lang="en-US" dirty="0">
                <a:solidFill>
                  <a:srgbClr val="FFFF66"/>
                </a:solidFill>
              </a:rPr>
              <a:t>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561-666C-CA03-75C1-8CA6124B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everything up to Midterm 1.</a:t>
            </a:r>
            <a:br>
              <a:rPr lang="en-US" dirty="0"/>
            </a:br>
            <a:r>
              <a:rPr lang="en-US" dirty="0"/>
              <a:t>If something can’t be found, look at lecture 13</a:t>
            </a:r>
          </a:p>
        </p:txBody>
      </p:sp>
    </p:spTree>
    <p:extLst>
      <p:ext uri="{BB962C8B-B14F-4D97-AF65-F5344CB8AC3E}">
        <p14:creationId xmlns:p14="http://schemas.microsoft.com/office/powerpoint/2010/main" val="73847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“Dummy” Predictors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3400" y="2008808"/>
            <a:ext cx="8305800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 can code a </a:t>
            </a:r>
            <a:r>
              <a:rPr lang="en-US" i="1" dirty="0"/>
              <a:t>categorical</a:t>
            </a:r>
            <a:r>
              <a:rPr lang="en-US" dirty="0"/>
              <a:t> predictor as (0,1)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81000" y="2911347"/>
            <a:ext cx="895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 should this be interpreted in a regression?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" y="3989417"/>
            <a:ext cx="7239000" cy="2289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Y = Amazon Price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5" name="Object 7"/>
              <p:cNvSpPr txBox="1"/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𝐹𝑟𝑖𝑒𝑛𝑑𝑠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Sta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𝑊𝑎𝑟𝑠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5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74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Nested Models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638300" y="1325386"/>
            <a:ext cx="8915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Definition</a:t>
            </a:r>
            <a:r>
              <a:rPr lang="en-US" sz="3200" dirty="0"/>
              <a:t>: If </a:t>
            </a:r>
            <a:r>
              <a:rPr lang="en-US" sz="3200" u="sng" dirty="0"/>
              <a:t>all</a:t>
            </a:r>
            <a:r>
              <a:rPr lang="en-US" sz="3200" dirty="0"/>
              <a:t> of the predictors in Model A are also in a bigger Model B, we say that Model A is </a:t>
            </a:r>
            <a:r>
              <a:rPr lang="en-US" sz="3200" i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 in Model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4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3302676"/>
                <a:ext cx="11049000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800" dirty="0">
                    <a:solidFill>
                      <a:schemeClr val="tx1"/>
                    </a:solidFill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𝐴𝑚𝑎𝑧𝑜𝑛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𝑃𝑖𝑒𝑐𝑒𝑠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+ </m:t>
                    </m:r>
                    <m:r>
                      <a:rPr lang="el-GR" sz="2800" i="1" dirty="0">
                        <a:solidFill>
                          <a:schemeClr val="tx1"/>
                        </a:solidFill>
                        <a:latin typeface="Cambria Math"/>
                        <a:cs typeface="Courier New"/>
                        <a:sym typeface="Symbol" pitchFamily="18" charset="2"/>
                      </a:rPr>
                      <m:t>𝜀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cs typeface="Courier New"/>
                        <a:sym typeface="Symbol" pitchFamily="18" charset="2"/>
                      </a:rPr>
                      <m:t> 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sym typeface="Symbol" pitchFamily="18" charset="2"/>
                  </a:rPr>
                  <a:t> is nested in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𝐴𝑚𝑎𝑧𝑜𝑛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∗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solidFill>
                            <a:schemeClr val="tx1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4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02676"/>
                <a:ext cx="11049000" cy="1107996"/>
              </a:xfrm>
              <a:prstGeom prst="rect">
                <a:avLst/>
              </a:prstGeom>
              <a:blipFill>
                <a:blip r:embed="rId2"/>
                <a:stretch>
                  <a:fillRect l="-1148" t="-6818" b="-22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638300" y="4826122"/>
            <a:ext cx="8915400" cy="2011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Test for Nested Models:</a:t>
            </a:r>
            <a:r>
              <a:rPr lang="en-US" dirty="0"/>
              <a:t> </a:t>
            </a:r>
          </a:p>
          <a:p>
            <a:pPr>
              <a:spcBef>
                <a:spcPts val="1000"/>
              </a:spcBef>
            </a:pPr>
            <a:r>
              <a:rPr lang="en-US" dirty="0"/>
              <a:t>Do we really need the </a:t>
            </a:r>
            <a:r>
              <a:rPr lang="en-US" i="1" dirty="0"/>
              <a:t>extra</a:t>
            </a:r>
            <a:r>
              <a:rPr lang="en-US" dirty="0"/>
              <a:t> terms in Model B?</a:t>
            </a:r>
          </a:p>
          <a:p>
            <a:pPr>
              <a:spcBef>
                <a:spcPts val="1000"/>
              </a:spcBef>
            </a:pPr>
            <a:r>
              <a:rPr lang="en-US" dirty="0"/>
              <a:t>i.e. How much do they “add” to Model A? </a:t>
            </a:r>
          </a:p>
        </p:txBody>
      </p:sp>
    </p:spTree>
    <p:extLst>
      <p:ext uri="{BB962C8B-B14F-4D97-AF65-F5344CB8AC3E}">
        <p14:creationId xmlns:p14="http://schemas.microsoft.com/office/powerpoint/2010/main" val="180139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Nested F-test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866900" y="1447800"/>
            <a:ext cx="8458200" cy="5016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Basic idea: </a:t>
            </a:r>
          </a:p>
          <a:p>
            <a:r>
              <a:rPr lang="en-US" sz="3200" dirty="0"/>
              <a:t>1. Find how much “extra” variability is explained when the “new” terms being tested are added. </a:t>
            </a:r>
          </a:p>
          <a:p>
            <a:r>
              <a:rPr lang="en-US" sz="3200" dirty="0"/>
              <a:t>2. Divide by the number of new terms to get a mean square for the </a:t>
            </a:r>
            <a:r>
              <a:rPr lang="en-US" sz="3200" i="1" dirty="0"/>
              <a:t>new</a:t>
            </a:r>
            <a:r>
              <a:rPr lang="en-US" sz="3200" dirty="0"/>
              <a:t> part of the model. </a:t>
            </a:r>
          </a:p>
          <a:p>
            <a:r>
              <a:rPr lang="en-US" sz="3200" dirty="0"/>
              <a:t>3. Divide this mean square by the MSE for the “full” model to get an F-statistic. </a:t>
            </a:r>
          </a:p>
          <a:p>
            <a:r>
              <a:rPr lang="en-US" sz="3200" dirty="0"/>
              <a:t>4. Compare to an F-distribution to find a p-value.</a:t>
            </a:r>
          </a:p>
        </p:txBody>
      </p:sp>
    </p:spTree>
    <p:extLst>
      <p:ext uri="{BB962C8B-B14F-4D97-AF65-F5344CB8AC3E}">
        <p14:creationId xmlns:p14="http://schemas.microsoft.com/office/powerpoint/2010/main" val="3327465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84" y="1898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443374"/>
                <a:ext cx="11506200" cy="60016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𝐴𝑚𝑎𝑧𝑜𝑛</m:t>
                      </m:r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𝑃𝑖𝑒𝑐𝑒𝑠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∗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𝑇h𝑒𝑚𝑒</m:t>
                      </m:r>
                      <m:r>
                        <a:rPr lang="en-US" sz="2800" i="1" dirty="0" smtClean="0">
                          <a:solidFill>
                            <a:srgbClr val="FFFF00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solidFill>
                            <a:srgbClr val="FFFF00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3374"/>
                <a:ext cx="11506200" cy="600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9456" y="2397860"/>
            <a:ext cx="2667000" cy="1154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en-US" sz="3200" baseline="-25000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l-GR" sz="3200" dirty="0">
                <a:solidFill>
                  <a:schemeClr val="bg1"/>
                </a:solidFill>
              </a:rPr>
              <a:t>β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=</a:t>
            </a:r>
            <a:r>
              <a:rPr lang="el-GR" sz="3200" dirty="0">
                <a:solidFill>
                  <a:schemeClr val="bg1"/>
                </a:solidFill>
              </a:rPr>
              <a:t>β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=0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en-US" sz="3200" baseline="-25000" dirty="0">
                <a:solidFill>
                  <a:schemeClr val="bg1"/>
                </a:solidFill>
              </a:rPr>
              <a:t>a</a:t>
            </a:r>
            <a:r>
              <a:rPr lang="en-US" sz="3200" dirty="0">
                <a:solidFill>
                  <a:schemeClr val="bg1"/>
                </a:solidFill>
              </a:rPr>
              <a:t>: Some </a:t>
            </a:r>
            <a:r>
              <a:rPr lang="el-GR" sz="3200" dirty="0">
                <a:solidFill>
                  <a:schemeClr val="bg1"/>
                </a:solidFill>
              </a:rPr>
              <a:t>β</a:t>
            </a:r>
            <a:r>
              <a:rPr lang="en-US" sz="3200" baseline="-250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≠0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956" y="2292078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Compare mean square for the “extra” variability to the mean square error for the full model.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333500" y="4216060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anova(modlego_Reduced, modlegoint)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1: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 Pieces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2: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~ Pieces + Theme + Pieces * Theme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Res.Df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RSS Df Sum of Sq     F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1    181 247273                         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179 236943  2     10330 3.902 0.02194 *</a:t>
            </a: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0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 dirty="0"/>
              <a:t>Polynomial Regression in 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799" y="1371600"/>
            <a:ext cx="9064487" cy="5539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Method #1:</a:t>
            </a:r>
            <a:r>
              <a:rPr lang="en-US" sz="3000" dirty="0"/>
              <a:t> Create new variables with predictor powers.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3733800"/>
            <a:ext cx="9064488" cy="5539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Method #2:  </a:t>
            </a:r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I( )</a:t>
            </a:r>
            <a:r>
              <a:rPr lang="en-US" sz="3000" dirty="0"/>
              <a:t>in the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lm( 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" y="3124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To avoid creating a new variable…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860" y="2134873"/>
            <a:ext cx="9074427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StateSAT$TakersSq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=StateSAT$Takers^2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modSATquad1=lm(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SAT~Takers+TakersSq,data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648200"/>
            <a:ext cx="9064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modSATquad2=lm(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SAT~Takers+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(Takers^2)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,data=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5334001"/>
            <a:ext cx="9064488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Method #3:  </a:t>
            </a:r>
            <a:r>
              <a:rPr lang="en-US" altLang="en-US" sz="3200" dirty="0"/>
              <a:t>Use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113" y="6096000"/>
            <a:ext cx="90644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modSATquad3=lm(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SAT~poly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Takers,degree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raw=TRUE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05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Cross Validation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3810000"/>
            <a:ext cx="8691231" cy="263149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To see if this is a problem</a:t>
            </a:r>
            <a:r>
              <a:rPr lang="en-US" sz="3200" dirty="0"/>
              <a:t>: </a:t>
            </a:r>
          </a:p>
          <a:p>
            <a:r>
              <a:rPr lang="en-US" sz="3200" dirty="0"/>
              <a:t>Split the original sample into two parts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	(a) A “training” sample to build a model</a:t>
            </a:r>
          </a:p>
          <a:p>
            <a:r>
              <a:rPr lang="en-US" sz="3200" dirty="0"/>
              <a:t>	(b) A “holdout” sample to test the model 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9D00A9A-16E3-4809-9BBC-0B8D088F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81200"/>
            <a:ext cx="869123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Concern</a:t>
            </a:r>
            <a:r>
              <a:rPr lang="en-US" sz="3200" dirty="0"/>
              <a:t>: A model may reflect the structure of a particular sample, but not generalize well to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2031663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Active Pulse Rates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095500" y="2145388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Training sample – first 300 cases (</a:t>
            </a:r>
            <a:r>
              <a:rPr lang="en-US" sz="3200" dirty="0" err="1">
                <a:solidFill>
                  <a:schemeClr val="tx1"/>
                </a:solidFill>
              </a:rPr>
              <a:t>PulseTrain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</a:rPr>
              <a:t>Holdout sample – #301-375  (</a:t>
            </a:r>
            <a:r>
              <a:rPr lang="en-US" sz="3200" dirty="0" err="1">
                <a:solidFill>
                  <a:schemeClr val="tx1"/>
                </a:solidFill>
              </a:rPr>
              <a:t>PulseHoldout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3733800"/>
            <a:ext cx="8534400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(12345)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rows &lt;- sample(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(Pulse))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Pulse [rows,]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[1:300,]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Pulse_shuffled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[301:375,]</a:t>
            </a:r>
            <a:endParaRPr lang="pt-BR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43100" y="5867400"/>
            <a:ext cx="800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</a:rPr>
              <a:t>What is the best model to predict Active pulse?</a:t>
            </a:r>
          </a:p>
        </p:txBody>
      </p:sp>
    </p:spTree>
    <p:extLst>
      <p:ext uri="{BB962C8B-B14F-4D97-AF65-F5344CB8AC3E}">
        <p14:creationId xmlns:p14="http://schemas.microsoft.com/office/powerpoint/2010/main" val="1619416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0" y="426720"/>
            <a:ext cx="12191999" cy="1143000"/>
          </a:xfrm>
        </p:spPr>
        <p:txBody>
          <a:bodyPr/>
          <a:lstStyle/>
          <a:p>
            <a:r>
              <a:rPr lang="en-US" dirty="0"/>
              <a:t>Cross Validation Correlation and Shrinkage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1142999" y="1905000"/>
            <a:ext cx="9906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Compute the correlation between predicted and actual response values for the holdout sample. This is known as the </a:t>
            </a:r>
            <a:r>
              <a:rPr lang="en-US" sz="3200" i="1" dirty="0">
                <a:solidFill>
                  <a:schemeClr val="tx1"/>
                </a:solidFill>
              </a:rPr>
              <a:t>cross </a:t>
            </a:r>
            <a:r>
              <a:rPr lang="en-US" sz="3200" i="1" dirty="0">
                <a:solidFill>
                  <a:schemeClr val="bg1"/>
                </a:solidFill>
              </a:rPr>
              <a:t>validation correlation</a:t>
            </a:r>
            <a:r>
              <a:rPr lang="en-US" sz="3200" i="1" dirty="0"/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4508" y="4114800"/>
            <a:ext cx="6324879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PulseHoldout$Active,fitActive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0.6474953</a:t>
            </a:r>
          </a:p>
        </p:txBody>
      </p:sp>
    </p:spTree>
    <p:extLst>
      <p:ext uri="{BB962C8B-B14F-4D97-AF65-F5344CB8AC3E}">
        <p14:creationId xmlns:p14="http://schemas.microsoft.com/office/powerpoint/2010/main" val="2985045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66674" y="78682"/>
            <a:ext cx="7038191" cy="1143000"/>
          </a:xfrm>
        </p:spPr>
        <p:txBody>
          <a:bodyPr/>
          <a:lstStyle/>
          <a:p>
            <a:r>
              <a:rPr lang="en-US" dirty="0"/>
              <a:t>Shrinkage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1253369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Square the correlation to get a </a:t>
            </a:r>
            <a:r>
              <a:rPr lang="en-US" sz="2400" i="1" dirty="0">
                <a:solidFill>
                  <a:schemeClr val="tx1"/>
                </a:solidFill>
              </a:rPr>
              <a:t>cross validation R</a:t>
            </a:r>
            <a:r>
              <a:rPr lang="en-US" sz="2400" i="1" baseline="300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and compare it to 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for the training sample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" y="2497351"/>
            <a:ext cx="8572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Since the model was optimized for the training sample, we expect </a:t>
            </a:r>
            <a:r>
              <a:rPr lang="en-US" sz="2400" i="1" dirty="0">
                <a:solidFill>
                  <a:schemeClr val="tx1"/>
                </a:solidFill>
              </a:rPr>
              <a:t>less</a:t>
            </a:r>
            <a:r>
              <a:rPr lang="en-US" sz="2400" dirty="0">
                <a:solidFill>
                  <a:schemeClr val="tx1"/>
                </a:solidFill>
              </a:rPr>
              <a:t> 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for the holdout.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difference (Training 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– Holdout R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 is known as </a:t>
            </a:r>
            <a:r>
              <a:rPr lang="en-US" sz="2400" i="1" dirty="0">
                <a:solidFill>
                  <a:schemeClr val="tx1"/>
                </a:solidFill>
              </a:rPr>
              <a:t>shrinkage</a:t>
            </a:r>
            <a:r>
              <a:rPr lang="en-US" sz="2400" dirty="0"/>
              <a:t>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4343400"/>
            <a:ext cx="85725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PulseHoldout$Active,fitActive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0.6474953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crosscorr^2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0.4192502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0.4216-crosscorr^2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0.002325805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6899" y="4958952"/>
            <a:ext cx="537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The shrinkage (0.0023) is great. The training model seemed to perform as well on the holdout sample as it did on the data it was optimized for. </a:t>
            </a:r>
          </a:p>
        </p:txBody>
      </p:sp>
    </p:spTree>
    <p:extLst>
      <p:ext uri="{BB962C8B-B14F-4D97-AF65-F5344CB8AC3E}">
        <p14:creationId xmlns:p14="http://schemas.microsoft.com/office/powerpoint/2010/main" val="93987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43100" y="381000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8456" y="1905000"/>
            <a:ext cx="92964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Outlier: </a:t>
            </a:r>
            <a:r>
              <a:rPr lang="en-US" sz="3200" dirty="0"/>
              <a:t>A data point that is far from the regression line.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Influential point: </a:t>
            </a:r>
            <a:r>
              <a:rPr lang="en-US" sz="3200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8456" y="4343400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3161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292855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FFFF66"/>
                </a:solidFill>
              </a:rPr>
              <a:t>Leverage in Multiple Regression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90800" y="4921250"/>
            <a:ext cx="5638800" cy="6413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Look for: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495801" y="4756150"/>
          <a:ext cx="21002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00100" imgH="393700" progId="Equation.DSMT4">
                  <p:embed/>
                </p:oleObj>
              </mc:Choice>
              <mc:Fallback>
                <p:oleObj name="Equation" r:id="rId3" imgW="800100" imgH="39370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756150"/>
                        <a:ext cx="2100263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629400" y="492125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or</a:t>
            </a:r>
          </a:p>
        </p:txBody>
      </p:sp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7315200" y="4756150"/>
          <a:ext cx="20335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93529" progId="Equation.3">
                  <p:embed/>
                </p:oleObj>
              </mc:Choice>
              <mc:Fallback>
                <p:oleObj name="Equation" r:id="rId5" imgW="774364" imgH="393529" progId="Equation.3">
                  <p:embed/>
                  <p:pic>
                    <p:nvPicPr>
                      <p:cNvPr id="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56150"/>
                        <a:ext cx="2033588" cy="103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405063" y="1663701"/>
            <a:ext cx="8382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</a:rPr>
              <a:t>For a multiple regression with </a:t>
            </a:r>
            <a:r>
              <a:rPr lang="en-US" altLang="en-US" sz="3200" i="1" dirty="0">
                <a:solidFill>
                  <a:schemeClr val="tx1"/>
                </a:solidFill>
              </a:rPr>
              <a:t>k </a:t>
            </a:r>
            <a:r>
              <a:rPr lang="en-US" altLang="en-US" sz="3200" dirty="0">
                <a:solidFill>
                  <a:schemeClr val="tx1"/>
                </a:solidFill>
              </a:rPr>
              <a:t>predictors:</a:t>
            </a:r>
          </a:p>
          <a:p>
            <a:endParaRPr lang="en-US" altLang="en-US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286000" y="2833688"/>
          <a:ext cx="26050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669" imgH="253890" progId="Equation.DSMT4">
                  <p:embed/>
                </p:oleObj>
              </mc:Choice>
              <mc:Fallback>
                <p:oleObj name="Equation" r:id="rId7" imgW="761669" imgH="25389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33688"/>
                        <a:ext cx="2605088" cy="8683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00689" y="2774950"/>
          <a:ext cx="42068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0200" imgH="393700" progId="Equation.3">
                  <p:embed/>
                </p:oleObj>
              </mc:Choice>
              <mc:Fallback>
                <p:oleObj name="Equation" r:id="rId9" imgW="1600200" imgH="3937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9" y="2774950"/>
                        <a:ext cx="4206875" cy="1035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369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Response Variables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524000" y="2286000"/>
            <a:ext cx="548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Political preference</a:t>
            </a:r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6970450" y="2208213"/>
          <a:ext cx="31496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711000" progId="Equation.3">
                  <p:embed/>
                </p:oleObj>
              </mc:Choice>
              <mc:Fallback>
                <p:oleObj name="Equation" r:id="rId2" imgW="1130040" imgH="71100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450" y="2208213"/>
                        <a:ext cx="3149600" cy="198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2590801" y="2971800"/>
            <a:ext cx="3529013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Nominal response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V="1">
            <a:off x="5948364" y="3200400"/>
            <a:ext cx="985837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792" name="Text Box 8"/>
          <p:cNvSpPr txBox="1">
            <a:spLocks noChangeArrowheads="1"/>
          </p:cNvSpPr>
          <p:nvPr/>
        </p:nvSpPr>
        <p:spPr bwMode="auto">
          <a:xfrm>
            <a:off x="2057400" y="5029201"/>
            <a:ext cx="7696200" cy="146526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Three “flavors” of logistic regression:</a:t>
            </a:r>
          </a:p>
          <a:p>
            <a:endParaRPr lang="en-US" sz="3600"/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7432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4724400" y="5715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ordinal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7010400" y="57150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nominal</a:t>
            </a:r>
          </a:p>
        </p:txBody>
      </p:sp>
      <p:sp>
        <p:nvSpPr>
          <p:cNvPr id="246796" name="Oval 12"/>
          <p:cNvSpPr>
            <a:spLocks noChangeArrowheads="1"/>
          </p:cNvSpPr>
          <p:nvPr/>
        </p:nvSpPr>
        <p:spPr bwMode="auto">
          <a:xfrm>
            <a:off x="2514600" y="5717812"/>
            <a:ext cx="1828800" cy="649188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 dirty="0"/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4199732" y="4191000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732" y="4191000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5000" y="3428425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Modeling the probability of success instead! </a:t>
            </a:r>
          </a:p>
        </p:txBody>
      </p:sp>
    </p:spTree>
    <p:extLst>
      <p:ext uri="{BB962C8B-B14F-4D97-AF65-F5344CB8AC3E}">
        <p14:creationId xmlns:p14="http://schemas.microsoft.com/office/powerpoint/2010/main" val="2164084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 dirty="0"/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4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0" y="533400"/>
            <a:ext cx="110490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(Survived ~ Fare, family = binomial,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plot(Survived ~ Fare,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titanic_train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B0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B1 =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Titanic_logitmod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)$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curve(exp(B0+B1*x)/(1+exp(B0+B1*x)),add=TRUE, col="red")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69" y="2971800"/>
            <a:ext cx="6109166" cy="37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6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080" y="2085841"/>
            <a:ext cx="101498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odds</a:t>
            </a:r>
            <a:r>
              <a:rPr lang="en-US" dirty="0">
                <a:solidFill>
                  <a:schemeClr val="bg1"/>
                </a:solidFill>
              </a:rPr>
              <a:t> against a certain horse winning a race are 4 to 1.  What does that mean?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557929"/>
            <a:ext cx="428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losses for every 1 win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3121" y="31981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P(Win)=1/5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121" y="391982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P(Loss)=4/5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953000"/>
                <a:ext cx="5943600" cy="861326"/>
              </a:xfrm>
              <a:prstGeom prst="rect">
                <a:avLst/>
              </a:prstGeom>
              <a:solidFill>
                <a:srgbClr val="0033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𝑂𝑑𝑑𝑠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𝑊𝑖𝑛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𝐿𝑜𝑠𝑠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1/5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4/5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53000"/>
                <a:ext cx="5943600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86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BCA2-03C4-123D-F0F2-9F0B3AF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30AE3-9D79-03B0-D648-4D1E8F7AA66B}"/>
              </a:ext>
            </a:extLst>
          </p:cNvPr>
          <p:cNvSpPr txBox="1"/>
          <p:nvPr/>
        </p:nvSpPr>
        <p:spPr>
          <a:xfrm>
            <a:off x="381000" y="2133600"/>
            <a:ext cx="1104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 odds are 2. What is the chance of winning? 33%</a:t>
            </a:r>
          </a:p>
        </p:txBody>
      </p:sp>
    </p:spTree>
    <p:extLst>
      <p:ext uri="{BB962C8B-B14F-4D97-AF65-F5344CB8AC3E}">
        <p14:creationId xmlns:p14="http://schemas.microsoft.com/office/powerpoint/2010/main" val="3689389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Odds and Logistic Regression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2491683" y="281519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The logistic model assumes a linear relationship between the </a:t>
            </a:r>
            <a:r>
              <a:rPr lang="en-US" sz="2400" i="1" dirty="0">
                <a:solidFill>
                  <a:schemeClr val="tx1"/>
                </a:solidFill>
              </a:rPr>
              <a:t>predictor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>
                <a:solidFill>
                  <a:schemeClr val="tx1"/>
                </a:solidFill>
              </a:rPr>
              <a:t>log(odds).</a:t>
            </a:r>
          </a:p>
        </p:txBody>
      </p:sp>
      <p:graphicFrame>
        <p:nvGraphicFramePr>
          <p:cNvPr id="265224" name="Object 8"/>
          <p:cNvGraphicFramePr>
            <a:graphicFrameLocks noChangeAspect="1"/>
          </p:cNvGraphicFramePr>
          <p:nvPr/>
        </p:nvGraphicFramePr>
        <p:xfrm>
          <a:off x="4363244" y="1403476"/>
          <a:ext cx="41910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26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44" y="1403476"/>
                        <a:ext cx="4191000" cy="129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272483" y="2790554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ym typeface="Symbol" pitchFamily="18" charset="2"/>
              </a:rPr>
              <a:t></a:t>
            </a:r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1600200" y="16764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Logit</a:t>
            </a:r>
            <a:r>
              <a:rPr lang="en-US" dirty="0"/>
              <a:t> form:</a:t>
            </a:r>
          </a:p>
        </p:txBody>
      </p:sp>
      <p:graphicFrame>
        <p:nvGraphicFramePr>
          <p:cNvPr id="265229" name="Object 13"/>
          <p:cNvGraphicFramePr>
            <a:graphicFrameLocks noChangeAspect="1"/>
          </p:cNvGraphicFramePr>
          <p:nvPr/>
        </p:nvGraphicFramePr>
        <p:xfrm>
          <a:off x="3581400" y="3761223"/>
          <a:ext cx="42306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265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61223"/>
                        <a:ext cx="4230688" cy="717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/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Change in log odds per unit change in 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(when within range of X): log odds when X=0.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3D2FD-4112-1928-8551-703743C1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53000"/>
                <a:ext cx="9197283" cy="1015663"/>
              </a:xfrm>
              <a:prstGeom prst="rect">
                <a:avLst/>
              </a:prstGeom>
              <a:blipFill>
                <a:blip r:embed="rId7"/>
                <a:stretch>
                  <a:fillRect l="-861" t="-4819"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26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286000" y="1828801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 common way to compare two groups is to look at the </a:t>
            </a:r>
            <a:r>
              <a:rPr lang="en-US" i="1" dirty="0">
                <a:solidFill>
                  <a:schemeClr val="tx1"/>
                </a:solidFill>
              </a:rPr>
              <a:t>ratio </a:t>
            </a:r>
            <a:r>
              <a:rPr lang="en-US" dirty="0">
                <a:solidFill>
                  <a:schemeClr val="tx1"/>
                </a:solidFill>
              </a:rPr>
              <a:t>of their odds</a:t>
            </a:r>
          </a:p>
        </p:txBody>
      </p:sp>
      <p:graphicFrame>
        <p:nvGraphicFramePr>
          <p:cNvPr id="1536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0" y="3581400"/>
          <a:ext cx="6096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6096000" cy="1593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8516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Data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743200" y="1963737"/>
            <a:ext cx="678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Odds using data from 4 feet = 2.84</a:t>
            </a:r>
          </a:p>
          <a:p>
            <a:r>
              <a:rPr lang="en-US" dirty="0">
                <a:solidFill>
                  <a:schemeClr val="tx1"/>
                </a:solidFill>
              </a:rPr>
              <a:t>Odds using data from 3 feet = 4.94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629" name="Text Box 5"/>
              <p:cNvSpPr txBox="1">
                <a:spLocks noChangeArrowheads="1"/>
              </p:cNvSpPr>
              <p:nvPr/>
            </p:nvSpPr>
            <p:spPr bwMode="auto">
              <a:xfrm>
                <a:off x="2286000" y="3916269"/>
                <a:ext cx="8305800" cy="878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 Odds ratio (4 </a:t>
                </a:r>
                <a:r>
                  <a:rPr lang="en-US" dirty="0" err="1">
                    <a:solidFill>
                      <a:schemeClr val="tx1"/>
                    </a:solidFill>
                    <a:sym typeface="Wingdings" pitchFamily="2" charset="2"/>
                  </a:rPr>
                  <a:t>ft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to 3 </a:t>
                </a:r>
                <a:r>
                  <a:rPr lang="en-US" dirty="0" err="1">
                    <a:solidFill>
                      <a:schemeClr val="tx1"/>
                    </a:solidFill>
                    <a:sym typeface="Wingdings" pitchFamily="2" charset="2"/>
                  </a:rPr>
                  <a:t>ft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2.84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4.94</m:t>
                        </m:r>
                      </m:den>
                    </m:f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=0.57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26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916269"/>
                <a:ext cx="8305800" cy="878767"/>
              </a:xfrm>
              <a:prstGeom prst="rect">
                <a:avLst/>
              </a:prstGeom>
              <a:blipFill>
                <a:blip r:embed="rId3"/>
                <a:stretch>
                  <a:fillRect l="-2290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1524000" y="5204705"/>
            <a:ext cx="982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odds of making a putt from 4 feet are 57% of the odds of making from 3 feet. </a:t>
            </a:r>
          </a:p>
        </p:txBody>
      </p:sp>
    </p:spTree>
    <p:extLst>
      <p:ext uri="{BB962C8B-B14F-4D97-AF65-F5344CB8AC3E}">
        <p14:creationId xmlns:p14="http://schemas.microsoft.com/office/powerpoint/2010/main" val="2129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Text Box 3"/>
              <p:cNvSpPr txBox="1">
                <a:spLocks noChangeArrowheads="1"/>
              </p:cNvSpPr>
              <p:nvPr/>
            </p:nvSpPr>
            <p:spPr bwMode="auto">
              <a:xfrm>
                <a:off x="1790700" y="1716461"/>
                <a:ext cx="7848600" cy="18490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Fact:</a:t>
                </a:r>
                <a:r>
                  <a:rPr lang="en-US" dirty="0"/>
                  <a:t>  If X has mean </a:t>
                </a:r>
                <a:r>
                  <a:rPr lang="en-US" dirty="0">
                    <a:sym typeface="Symbol" pitchFamily="18" charset="2"/>
                  </a:rPr>
                  <a:t> and std. dev. ,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sz="4800" i="1"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r>
                          <a:rPr lang="en-US" sz="48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𝜇</m:t>
                        </m:r>
                      </m:num>
                      <m:den>
                        <m:r>
                          <a:rPr lang="en-US" sz="48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>
                    <a:sym typeface="Symbol" pitchFamily="18" charset="2"/>
                  </a:rPr>
                  <a:t> has mean 0 and std. dev.=1.</a:t>
                </a:r>
              </a:p>
            </p:txBody>
          </p:sp>
        </mc:Choice>
        <mc:Fallback xmlns="">
          <p:sp>
            <p:nvSpPr>
              <p:cNvPr id="2099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1716461"/>
                <a:ext cx="7848600" cy="1849096"/>
              </a:xfrm>
              <a:prstGeom prst="rect">
                <a:avLst/>
              </a:prstGeom>
              <a:blipFill>
                <a:blip r:embed="rId3"/>
                <a:stretch>
                  <a:fillRect l="-2409" t="-5611" b="-3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1790700" y="3872648"/>
                <a:ext cx="7848600" cy="646331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3872648"/>
                <a:ext cx="7848600" cy="646331"/>
              </a:xfrm>
              <a:prstGeom prst="rect">
                <a:avLst/>
              </a:prstGeom>
              <a:blipFill>
                <a:blip r:embed="rId4"/>
                <a:stretch>
                  <a:fillRect l="-2409" t="-15094" b="-3396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772979" y="4787640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Standardized </a:t>
            </a:r>
          </a:p>
          <a:p>
            <a:pPr>
              <a:spcBef>
                <a:spcPts val="0"/>
              </a:spcBef>
            </a:pPr>
            <a:r>
              <a:rPr lang="en-US" dirty="0"/>
              <a:t>Residual 	     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4838700" y="4970215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31640" progId="Equation.3">
                  <p:embed/>
                </p:oleObj>
              </mc:Choice>
              <mc:Fallback>
                <p:oleObj name="Equation" r:id="rId5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970215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50911" y="4885569"/>
            <a:ext cx="3031313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772979" y="5813879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(almost)</a:t>
            </a:r>
          </a:p>
        </p:txBody>
      </p:sp>
    </p:spTree>
    <p:extLst>
      <p:ext uri="{BB962C8B-B14F-4D97-AF65-F5344CB8AC3E}">
        <p14:creationId xmlns:p14="http://schemas.microsoft.com/office/powerpoint/2010/main" val="2131513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1BF5-7FE6-B63B-09F3-74FF387F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up to Midterm 2, If something can’t be found, look at lecture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30AD-E785-57B1-2ED9-BBC9EAF2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5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663"/>
            <a:ext cx="8001000" cy="1143000"/>
          </a:xfrm>
        </p:spPr>
        <p:txBody>
          <a:bodyPr/>
          <a:lstStyle/>
          <a:p>
            <a:r>
              <a:rPr lang="en-US" sz="4000" dirty="0"/>
              <a:t>Interpreting “Slope” using Odds Ratio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1866900" y="1808164"/>
          <a:ext cx="3829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228600" progId="Equation.3">
                  <p:embed/>
                </p:oleObj>
              </mc:Choice>
              <mc:Fallback>
                <p:oleObj name="Equation" r:id="rId3" imgW="1282680" imgH="22860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808164"/>
                        <a:ext cx="3829050" cy="68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910388" y="1692275"/>
          <a:ext cx="3562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3">
                  <p:embed/>
                </p:oleObj>
              </mc:Choice>
              <mc:Fallback>
                <p:oleObj name="Equation" r:id="rId5" imgW="850680" imgH="2030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1692275"/>
                        <a:ext cx="3562350" cy="852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5867400" y="1524000"/>
            <a:ext cx="1524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7200" dirty="0">
                <a:sym typeface="Symbol" pitchFamily="18" charset="2"/>
              </a:rPr>
              <a:t>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1538" y="4441331"/>
                <a:ext cx="10972800" cy="84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we increase </a:t>
                </a:r>
                <a:r>
                  <a:rPr lang="en-US" i="1" dirty="0"/>
                  <a:t>x</a:t>
                </a:r>
                <a:r>
                  <a:rPr lang="en-US" dirty="0"/>
                  <a:t> by one, the </a:t>
                </a:r>
                <a:r>
                  <a:rPr lang="en-US" i="1" dirty="0"/>
                  <a:t>odds</a:t>
                </a:r>
                <a:r>
                  <a:rPr lang="en-US" dirty="0"/>
                  <a:t> increase/decrease by a multiplicative </a:t>
                </a:r>
                <a:r>
                  <a:rPr lang="en-US" i="1" dirty="0"/>
                  <a:t>factor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(odds ratio).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4441331"/>
                <a:ext cx="10972800" cy="848309"/>
              </a:xfrm>
              <a:prstGeom prst="rect">
                <a:avLst/>
              </a:prstGeom>
              <a:blipFill>
                <a:blip r:embed="rId7"/>
                <a:stretch>
                  <a:fillRect l="-889" t="-3597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0" y="3671232"/>
                <a:ext cx="6248400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71232"/>
                <a:ext cx="6248400" cy="672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4728C6-E3DA-4613-ACA9-05D9AC96EB00}"/>
              </a:ext>
            </a:extLst>
          </p:cNvPr>
          <p:cNvSpPr txBox="1"/>
          <p:nvPr/>
        </p:nvSpPr>
        <p:spPr>
          <a:xfrm>
            <a:off x="1905000" y="2819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happens when we increase </a:t>
            </a:r>
            <a:r>
              <a:rPr lang="en-US" sz="2800" i="1" dirty="0"/>
              <a:t>x</a:t>
            </a:r>
            <a:r>
              <a:rPr lang="en-US" sz="2800" dirty="0"/>
              <a:t> by one?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/>
              <p:nvPr/>
            </p:nvSpPr>
            <p:spPr>
              <a:xfrm>
                <a:off x="871538" y="5573040"/>
                <a:ext cx="10787062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 the putts </a:t>
                </a:r>
                <a:r>
                  <a:rPr lang="en-US" sz="28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The odds of making a putt decrease by a factor of 0.57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−0.566</m:t>
                        </m:r>
                      </m:sup>
                    </m:sSup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) for every extra foot of length.</a:t>
                </a:r>
                <a:endParaRPr lang="en-US" sz="28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6CD4A-2C8B-48AF-A7B4-BC91AABE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5573040"/>
                <a:ext cx="10787062" cy="958980"/>
              </a:xfrm>
              <a:prstGeom prst="rect">
                <a:avLst/>
              </a:prstGeom>
              <a:blipFill>
                <a:blip r:embed="rId10"/>
                <a:stretch>
                  <a:fillRect l="-1175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888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29540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1937018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37018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 t="-138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2895601"/>
                <a:ext cx="8458200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get CI for the </a:t>
                </a:r>
                <a:r>
                  <a:rPr lang="en-US" u="sng" dirty="0"/>
                  <a:t>odds ratio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exponentiate</a:t>
                </a:r>
                <a:r>
                  <a:rPr lang="en-US" dirty="0"/>
                  <a:t> the CI for </a:t>
                </a:r>
                <a:r>
                  <a:rPr lang="el-GR" dirty="0"/>
                  <a:t>β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1"/>
                <a:ext cx="8458200" cy="478977"/>
              </a:xfrm>
              <a:prstGeom prst="rect">
                <a:avLst/>
              </a:prstGeom>
              <a:blipFill>
                <a:blip r:embed="rId3"/>
                <a:stretch>
                  <a:fillRect l="-1081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99920" y="4114800"/>
            <a:ext cx="85344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z value Pr(&gt;|z|)    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3.25684    0.36893   8.828   &lt;2e-16 ***</a:t>
            </a:r>
          </a:p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    -0.56614    0.06747  -8.391   &lt;2e-16 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2578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slope: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91400" y="525780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=(−0.698</m:t>
                      </m:r>
                      <m:r>
                        <a:rPr lang="en-US" sz="2800">
                          <a:latin typeface="Cambria Math"/>
                        </a:rPr>
                        <m:t>,−0.434)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5257800"/>
                <a:ext cx="3276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81400" y="525780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−0.566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±1.96(0.06747)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257800"/>
                <a:ext cx="3962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00200" y="6172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29400" y="617220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6172200"/>
                <a:ext cx="3276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06520" y="612648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20" y="6126480"/>
                <a:ext cx="3962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690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and Odds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24402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 for the slope, find a CI for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with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1600201"/>
                <a:ext cx="4343400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p>
                        <m:sSup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4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00201"/>
                <a:ext cx="4343400" cy="806183"/>
              </a:xfrm>
              <a:prstGeom prst="rect">
                <a:avLst/>
              </a:prstGeom>
              <a:blipFill>
                <a:blip r:embed="rId2"/>
                <a:stretch>
                  <a:fillRect t="-1562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524000" y="2486948"/>
            <a:ext cx="9144000" cy="348713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SE_B1 = summary(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)$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coef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[2,2]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(B1 - SE_B1*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qnorm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(0.975))</a:t>
            </a: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(B1 + SE_B1*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qnorm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(0.975))</a:t>
            </a:r>
          </a:p>
          <a:p>
            <a:pPr algn="l"/>
            <a:endParaRPr lang="en-US" sz="1800" b="1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0.4973894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[1] 0.6479761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exp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confint.default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kern="0" dirty="0" err="1">
                <a:solidFill>
                  <a:schemeClr val="accent2"/>
                </a:solidFill>
                <a:latin typeface="Courier New" pitchFamily="49" charset="0"/>
              </a:rPr>
              <a:t>modPutt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</a:rPr>
              <a:t>))</a:t>
            </a:r>
          </a:p>
          <a:p>
            <a:pPr algn="l"/>
            <a:endParaRPr lang="en-US" sz="18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 		   2.5 %     97.5 %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(Intercept) 12.6006177 53.5133410</a:t>
            </a:r>
          </a:p>
          <a:p>
            <a:pPr algn="l"/>
            <a:r>
              <a:rPr lang="en-US" sz="1800" b="1" kern="0" dirty="0">
                <a:solidFill>
                  <a:schemeClr val="tx1"/>
                </a:solidFill>
                <a:latin typeface="Courier New" pitchFamily="49" charset="0"/>
              </a:rPr>
              <a:t>Length       0.4973894  0.6479761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606552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for 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86600" y="6065520"/>
                <a:ext cx="3276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=(</m:t>
                      </m:r>
                      <m:r>
                        <a:rPr lang="en-US" sz="2800">
                          <a:latin typeface="Cambria Math"/>
                        </a:rPr>
                        <m:t>0.497, 0.648)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6065520"/>
                <a:ext cx="327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63720" y="6019800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−0.698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−0.438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20" y="6019800"/>
                <a:ext cx="3962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039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Putts1: </a:t>
            </a:r>
            <a:r>
              <a:rPr lang="en-US" dirty="0" err="1">
                <a:solidFill>
                  <a:srgbClr val="FFFF66"/>
                </a:solidFill>
              </a:rPr>
              <a:t>Made~Length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1828800" y="2362200"/>
            <a:ext cx="85344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Made~Length,family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binomial,data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=Putts1)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lmodPutt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        Estimate Std. Error z value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(&gt;|z|)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(Intercept)  3.25684    0.36893   8.828   &lt;2e-16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Length      -0.56614    0.06747  -8.391   &lt;2e-16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4038600" y="4267200"/>
            <a:ext cx="1143000" cy="42094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9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Evaluating Overall Fit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842052" y="2438400"/>
            <a:ext cx="8305800" cy="67710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Null deviance: 800.21  on 586 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deviance: 719.89  on 585 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3476626"/>
                <a:ext cx="571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=800.2−719.9=80.3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76626"/>
                <a:ext cx="5715000" cy="461665"/>
              </a:xfrm>
              <a:prstGeom prst="rect">
                <a:avLst/>
              </a:prstGeom>
              <a:blipFill>
                <a:blip r:embed="rId4"/>
                <a:stretch>
                  <a:fillRect l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3328" y="3372682"/>
            <a:ext cx="3934524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1-pchisq(80.3,1)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971800" y="990601"/>
            <a:ext cx="2057400" cy="11906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0</a:t>
            </a:r>
            <a:endParaRPr lang="en-US" dirty="0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439650" y="990601"/>
          <a:ext cx="38567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650" y="990601"/>
                        <a:ext cx="3856750" cy="1190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42052" y="4648201"/>
            <a:ext cx="83058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modPutt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test="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Chisq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en-US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Df Deviance Resid. Df Resid. Dev  Pr(&gt;Chi)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                     586     800.21              </a:t>
            </a:r>
          </a:p>
          <a:p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Length  1   80.317       585     719.89 &lt; 2.2e-16 ***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98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Full to Reduced Models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676400" y="1219201"/>
            <a:ext cx="89916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ICUmod.4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Survive~factor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AgeGroup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)+Emergency, data=ICU, family=binomial)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171.16  on 196  degrees of freedom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0200" y="1618982"/>
            <a:ext cx="1295400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FULL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676400" y="2743200"/>
            <a:ext cx="89916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ICUmod.2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glm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Survive~factor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AgeGroup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), data=ICU, family=binomial)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Residual deviance: 191.59  on 197  degrees of freedom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1600" y="3107917"/>
            <a:ext cx="152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</a:rPr>
              <a:t>Reduced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52600" y="3489326"/>
            <a:ext cx="4114800" cy="29726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2209800"/>
            <a:ext cx="4114800" cy="30926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14500" y="6334781"/>
            <a:ext cx="8801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This is also often called a “Drop-in-Deviance” test.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19200" y="4718954"/>
            <a:ext cx="97536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1 -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pchisq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(summary(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ICUmod.2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)$deviance - summary(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ICUmod.4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)$deviance, 1)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54807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H</a:t>
            </a:r>
            <a:r>
              <a:rPr lang="en-US" baseline="-25000" dirty="0"/>
              <a:t>0</a:t>
            </a:r>
            <a:r>
              <a:rPr lang="en-US" dirty="0"/>
              <a:t> (p-value= 6.187652e-06). The Emergency term significantly improves the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4622" y="4021940"/>
                <a:ext cx="84316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l-GR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3</m:t>
                    </m:r>
                    <m:r>
                      <a:rPr lang="en-US" i="1" dirty="0">
                        <a:latin typeface="Cambria Math"/>
                        <a:cs typeface="Times New Roman" pitchFamily="18" charset="0"/>
                      </a:rPr>
                      <m:t> ≠ 0</m:t>
                    </m:r>
                  </m:oMath>
                </a14:m>
                <a:endParaRPr lang="en-US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22" y="4021940"/>
                <a:ext cx="8431696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178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 err="1"/>
              <a:t>bestglm</a:t>
            </a:r>
            <a:r>
              <a:rPr lang="en-US" sz="4000" dirty="0"/>
              <a:t> for Model Selection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58976" y="3559314"/>
            <a:ext cx="841533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MedGPA.1 = within(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{Accept = NULL})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9443" y="1981201"/>
            <a:ext cx="8393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to use </a:t>
            </a:r>
            <a:r>
              <a:rPr lang="en-US" dirty="0" err="1"/>
              <a:t>bestglm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the response and possible predictor variables should be within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99442" y="4191001"/>
            <a:ext cx="8616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 response variable must be the last column in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68915" y="4876800"/>
            <a:ext cx="840539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 = MedGPA.1[,c(2:10,1)]</a:t>
            </a:r>
          </a:p>
        </p:txBody>
      </p:sp>
    </p:spTree>
    <p:extLst>
      <p:ext uri="{BB962C8B-B14F-4D97-AF65-F5344CB8AC3E}">
        <p14:creationId xmlns:p14="http://schemas.microsoft.com/office/powerpoint/2010/main" val="4154126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/>
              <a:t>Bayesian Information Criteria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1" y="5334001"/>
            <a:ext cx="869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Selection criteria, similar to Mallow’s </a:t>
            </a:r>
            <a:r>
              <a:rPr lang="en-US" dirty="0" err="1"/>
              <a:t>Cp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Smaller values indicate preferred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1" y="2987814"/>
            <a:ext cx="423064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  <a:latin typeface="+mj-lt"/>
              </a:rPr>
              <a:t>k log(n)- 2log(L(</a:t>
            </a:r>
            <a:r>
              <a:rPr lang="el-GR" sz="4000" i="1" dirty="0">
                <a:solidFill>
                  <a:srgbClr val="FFFF00"/>
                </a:solidFill>
                <a:latin typeface="+mj-lt"/>
              </a:rPr>
              <a:t>θ̂))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997839"/>
            <a:ext cx="4572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 : sample size</a:t>
            </a:r>
          </a:p>
          <a:p>
            <a:r>
              <a:rPr lang="en-US" dirty="0">
                <a:latin typeface="+mj-lt"/>
              </a:rPr>
              <a:t>k : number of predictors </a:t>
            </a:r>
          </a:p>
          <a:p>
            <a:r>
              <a:rPr lang="en-US" dirty="0">
                <a:latin typeface="+mj-lt"/>
              </a:rPr>
              <a:t>θ : set of all parameters.</a:t>
            </a:r>
          </a:p>
          <a:p>
            <a:r>
              <a:rPr lang="en-US" dirty="0">
                <a:latin typeface="+mj-lt"/>
              </a:rPr>
              <a:t>L(θ̂) :probability of obtaining the data which you have, supposing the model being tested was a given.</a:t>
            </a:r>
          </a:p>
        </p:txBody>
      </p:sp>
    </p:spTree>
    <p:extLst>
      <p:ext uri="{BB962C8B-B14F-4D97-AF65-F5344CB8AC3E}">
        <p14:creationId xmlns:p14="http://schemas.microsoft.com/office/powerpoint/2010/main" val="2194857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Comparing Models by BIC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133849" y="1905000"/>
          <a:ext cx="3924301" cy="18288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007122">
                  <a:extLst>
                    <a:ext uri="{9D8B030D-6E8A-4147-A177-3AD203B41FA5}">
                      <a16:colId xmlns:a16="http://schemas.microsoft.com/office/drawing/2014/main" val="2437871116"/>
                    </a:ext>
                  </a:extLst>
                </a:gridCol>
                <a:gridCol w="2917179">
                  <a:extLst>
                    <a:ext uri="{9D8B030D-6E8A-4147-A177-3AD203B41FA5}">
                      <a16:colId xmlns:a16="http://schemas.microsoft.com/office/drawing/2014/main" val="440018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solidFill>
                            <a:srgbClr val="FFFF00"/>
                          </a:solidFill>
                          <a:effectLst/>
                        </a:rPr>
                        <a:t>Δ</a:t>
                      </a:r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Evidence against higher BIC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08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0 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Little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36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2 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6 to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11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FF00"/>
                          </a:solidFill>
                          <a:effectLst/>
                        </a:rPr>
                        <a:t>&gt;10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  <a:effectLst/>
                        </a:rPr>
                        <a:t>Very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3263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24000" y="3962401"/>
            <a:ext cx="9144000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MedGPA.2.bestglm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bestglm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(MedGPA.2, family=binomial)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MedGPA.2.bestglm$BestModels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4778204"/>
            <a:ext cx="7605713" cy="20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Standardized Residuals in R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09900" y="1463495"/>
            <a:ext cx="54102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Once you have fit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=lm(Y~X)</a:t>
            </a:r>
          </a:p>
          <a:p>
            <a:r>
              <a:rPr lang="en-US" sz="2400" b="1" dirty="0">
                <a:latin typeface="+mn-lt"/>
              </a:rPr>
              <a:t>Use: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rstandard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06495"/>
            <a:ext cx="891540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GoldModel=lm(Gold~Year,data=LongJumpOlympics2016)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rstandard(GoldModel)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1           2           3           4           5           6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-0.45846037 -0.02447194 -0.69927805  0.34245659  0.62395356 -1.58872766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7           8           9          10          11          12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-0.60354515  0.33349306 -0.22282237  1.24041457 -0.28038843 -1.47783119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13          14          15          16          17          18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-0.65303672  0.28865616 -0.10391829  2.96025507  0.17095826  0.40756162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19          20          21          22          23          24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0.96124413  0.76569814  1.28443310  0.89029407  0.01303494  0.01295953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25          26          27          28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-0.02754601 -1.24791995 -1.58338033 -1.51206192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max(rstandard(GoldModel))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3.02588100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829300" y="3978095"/>
            <a:ext cx="1735836" cy="82230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85281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10600" cy="1143000"/>
          </a:xfrm>
        </p:spPr>
        <p:txBody>
          <a:bodyPr/>
          <a:lstStyle/>
          <a:p>
            <a:r>
              <a:rPr lang="en-US" dirty="0"/>
              <a:t>ANOVA Table (for K Group Means)</a:t>
            </a:r>
          </a:p>
        </p:txBody>
      </p:sp>
      <p:graphicFrame>
        <p:nvGraphicFramePr>
          <p:cNvPr id="280580" name="Object 2"/>
          <p:cNvGraphicFramePr>
            <a:graphicFrameLocks noChangeAspect="1"/>
          </p:cNvGraphicFramePr>
          <p:nvPr/>
        </p:nvGraphicFramePr>
        <p:xfrm>
          <a:off x="1616076" y="2671764"/>
          <a:ext cx="90519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45104" imgH="2652187" progId="Word.Document.8">
                  <p:embed/>
                </p:oleObj>
              </mc:Choice>
              <mc:Fallback>
                <p:oleObj name="Document" r:id="rId3" imgW="9145104" imgH="2652187" progId="Word.Document.8">
                  <p:embed/>
                  <p:pic>
                    <p:nvPicPr>
                      <p:cNvPr id="280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2671764"/>
                        <a:ext cx="9051925" cy="263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828800" y="54102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Small P-value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chemeClr val="tx1"/>
                </a:solidFill>
              </a:rPr>
              <a:t>Reject H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There is a significant difference among the means of the K groups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581401" y="3276600"/>
          <a:ext cx="83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164880" progId="Equation.3">
                  <p:embed/>
                </p:oleObj>
              </mc:Choice>
              <mc:Fallback>
                <p:oleObj name="Equation" r:id="rId5" imgW="355320" imgH="16488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276600"/>
                        <a:ext cx="835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3552826" y="4002088"/>
          <a:ext cx="893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6" y="4002088"/>
                        <a:ext cx="8937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3657601" y="4611688"/>
          <a:ext cx="714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283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611688"/>
                        <a:ext cx="714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4545014" y="3257550"/>
          <a:ext cx="1550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03040" progId="Equation.3">
                  <p:embed/>
                </p:oleObj>
              </mc:Choice>
              <mc:Fallback>
                <p:oleObj name="Equation" r:id="rId11" imgW="660240" imgH="203040" progId="Equation.3">
                  <p:embed/>
                  <p:pic>
                    <p:nvPicPr>
                      <p:cNvPr id="283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4" y="3257550"/>
                        <a:ext cx="1550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4989513" y="4003676"/>
          <a:ext cx="7159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560" imgH="177480" progId="Equation.3">
                  <p:embed/>
                </p:oleObj>
              </mc:Choice>
              <mc:Fallback>
                <p:oleObj name="Equation" r:id="rId13" imgW="304560" imgH="177480" progId="Equation.3">
                  <p:embed/>
                  <p:pic>
                    <p:nvPicPr>
                      <p:cNvPr id="283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003676"/>
                        <a:ext cx="7159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4721225" y="4611688"/>
          <a:ext cx="12525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160" imgH="177480" progId="Equation.3">
                  <p:embed/>
                </p:oleObj>
              </mc:Choice>
              <mc:Fallback>
                <p:oleObj name="Equation" r:id="rId15" imgW="533160" imgH="177480" progId="Equation.3">
                  <p:embed/>
                  <p:pic>
                    <p:nvPicPr>
                      <p:cNvPr id="28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611688"/>
                        <a:ext cx="12525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/>
        </p:nvGraphicFramePr>
        <p:xfrm>
          <a:off x="6400800" y="3275014"/>
          <a:ext cx="1066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85800" imgH="393480" progId="Equation.3">
                  <p:embed/>
                </p:oleObj>
              </mc:Choice>
              <mc:Fallback>
                <p:oleObj name="Equation" r:id="rId17" imgW="685800" imgH="393480" progId="Equation.3">
                  <p:embed/>
                  <p:pic>
                    <p:nvPicPr>
                      <p:cNvPr id="283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75014"/>
                        <a:ext cx="10668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6629400" y="3956050"/>
          <a:ext cx="636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393480" progId="Equation.3">
                  <p:embed/>
                </p:oleObj>
              </mc:Choice>
              <mc:Fallback>
                <p:oleObj name="Equation" r:id="rId19" imgW="406080" imgH="393480" progId="Equation.3">
                  <p:embed/>
                  <p:pic>
                    <p:nvPicPr>
                      <p:cNvPr id="28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56050"/>
                        <a:ext cx="636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9" name="Object 11"/>
          <p:cNvGraphicFramePr>
            <a:graphicFrameLocks noChangeAspect="1"/>
          </p:cNvGraphicFramePr>
          <p:nvPr/>
        </p:nvGraphicFramePr>
        <p:xfrm>
          <a:off x="7772400" y="3386139"/>
          <a:ext cx="11430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36560" imgH="393480" progId="Equation.3">
                  <p:embed/>
                </p:oleObj>
              </mc:Choice>
              <mc:Fallback>
                <p:oleObj name="Equation" r:id="rId21" imgW="736560" imgH="393480" progId="Equation.3">
                  <p:embed/>
                  <p:pic>
                    <p:nvPicPr>
                      <p:cNvPr id="283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86139"/>
                        <a:ext cx="11430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60" name="Object 12"/>
          <p:cNvGraphicFramePr>
            <a:graphicFrameLocks noChangeAspect="1"/>
          </p:cNvGraphicFramePr>
          <p:nvPr/>
        </p:nvGraphicFramePr>
        <p:xfrm>
          <a:off x="9334501" y="3581401"/>
          <a:ext cx="1008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95000" imgH="241200" progId="Equation.3">
                  <p:embed/>
                </p:oleObj>
              </mc:Choice>
              <mc:Fallback>
                <p:oleObj name="Equation" r:id="rId23" imgW="495000" imgH="241200" progId="Equation.3">
                  <p:embed/>
                  <p:pic>
                    <p:nvPicPr>
                      <p:cNvPr id="283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1" y="3581401"/>
                        <a:ext cx="1008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828800" y="1295400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H</a:t>
            </a:r>
            <a:r>
              <a:rPr lang="en-US" sz="3600" baseline="-25000" dirty="0">
                <a:solidFill>
                  <a:schemeClr val="tx1"/>
                </a:solidFill>
              </a:rPr>
              <a:t>o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chemeClr val="tx1"/>
                </a:solidFill>
                <a:sym typeface="Symbol" pitchFamily="18" charset="2"/>
              </a:rPr>
              <a:t></a:t>
            </a:r>
            <a:r>
              <a:rPr lang="en-US" sz="36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3600" dirty="0">
                <a:solidFill>
                  <a:schemeClr val="tx1"/>
                </a:solidFill>
                <a:sym typeface="Symbol" pitchFamily="18" charset="2"/>
              </a:rPr>
              <a:t> = </a:t>
            </a:r>
            <a:r>
              <a:rPr lang="en-US" sz="36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3600" dirty="0">
                <a:solidFill>
                  <a:schemeClr val="tx1"/>
                </a:solidFill>
                <a:sym typeface="Symbol" pitchFamily="18" charset="2"/>
              </a:rPr>
              <a:t>= … = </a:t>
            </a:r>
            <a:r>
              <a:rPr lang="en-US" sz="3600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endParaRPr lang="en-US" sz="36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3600" baseline="-25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3600" dirty="0">
                <a:solidFill>
                  <a:schemeClr val="tx1"/>
                </a:solidFill>
                <a:sym typeface="Symbol" pitchFamily="18" charset="2"/>
              </a:rPr>
              <a:t>: Some </a:t>
            </a:r>
            <a:r>
              <a:rPr lang="en-US" sz="3600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3600" dirty="0">
                <a:solidFill>
                  <a:schemeClr val="tx1"/>
                </a:solidFill>
                <a:sym typeface="Symbol" pitchFamily="18" charset="2"/>
              </a:rPr>
              <a:t> </a:t>
            </a:r>
            <a:r>
              <a:rPr lang="en-US" sz="3600" baseline="-25000" dirty="0">
                <a:solidFill>
                  <a:schemeClr val="tx1"/>
                </a:solidFill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89019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/>
              <a:t>ANOVA Output in R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1524000" y="1447801"/>
            <a:ext cx="9144000" cy="532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Grade~factor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(Exam),data=Exams4)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factor(Exam), data=Exams4)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factor(Exam) Residuals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of Squares             1030      5200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Deg. of Freedom               3        16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18.02776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Estimated effects may be unbalanced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amodG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Mean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factor(Exam)     3 1030.0   343.3  1.0564  0.395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       16 5200.0   325.0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601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057400" y="279400"/>
            <a:ext cx="8077200" cy="1143000"/>
          </a:xfrm>
        </p:spPr>
        <p:txBody>
          <a:bodyPr/>
          <a:lstStyle/>
          <a:p>
            <a:r>
              <a:rPr lang="en-US" dirty="0"/>
              <a:t>Checking Conditions for ANOVA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90801" y="1515701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3">
                  <p:embed/>
                </p:oleObj>
              </mc:Choice>
              <mc:Fallback>
                <p:oleObj name="Equation" r:id="rId2" imgW="81252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515701"/>
                        <a:ext cx="2709863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62600" y="1591901"/>
            <a:ext cx="365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Check with residuals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4027" y="2667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Zero mean: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7700" y="2667000"/>
            <a:ext cx="601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Always holds for sample residuals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4027" y="3352801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Constant variance: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0626" y="3352801"/>
            <a:ext cx="652837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Plot residuals vs. fits and/or compare std. dev.’s of groups (</a:t>
            </a:r>
            <a:r>
              <a:rPr lang="en-US" i="1" dirty="0">
                <a:solidFill>
                  <a:schemeClr val="tx1"/>
                </a:solidFill>
              </a:rPr>
              <a:t>Check if some group </a:t>
            </a:r>
            <a:r>
              <a:rPr lang="en-US" i="1" dirty="0" err="1">
                <a:solidFill>
                  <a:schemeClr val="tx1"/>
                </a:solidFill>
              </a:rPr>
              <a:t>s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is more than twice another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20227" y="5113701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Normality: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20625" y="5113701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Histogram/normal plot of residuals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96392" y="60452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Independence: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20625" y="6045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Pay attention to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142878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2043380"/>
            <a:ext cx="10210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</a:p>
          <a:p>
            <a:r>
              <a:rPr lang="en-US" dirty="0">
                <a:sym typeface="Symbol" pitchFamily="18" charset="2"/>
              </a:rPr>
              <a:t>	 likely to make a Type I error (find a false difference)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600200" y="518160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sz="2400" dirty="0">
                <a:solidFill>
                  <a:schemeClr val="tx1"/>
                </a:solidFill>
              </a:rPr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sz="2400" dirty="0">
                <a:solidFill>
                  <a:schemeClr val="tx1"/>
                </a:solidFill>
              </a:rPr>
              <a:t> Adjust the significance level used for each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AB269-07A2-CF10-0AA3-DDA508B32E12}"/>
              </a:ext>
            </a:extLst>
          </p:cNvPr>
          <p:cNvSpPr txBox="1"/>
          <p:nvPr/>
        </p:nvSpPr>
        <p:spPr>
          <a:xfrm>
            <a:off x="1066800" y="36576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cartoon, even if there is no relationship between the color and acne, the chance of seeing at least one 0.05 significant test out of 20 independent tests is</a:t>
            </a:r>
          </a:p>
          <a:p>
            <a:r>
              <a:rPr lang="en-US" dirty="0">
                <a:solidFill>
                  <a:srgbClr val="FF0000"/>
                </a:solidFill>
              </a:rPr>
              <a:t>1-(1-0.05)^20 =64%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3292862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Bonferroni Significant Difference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0"/>
            <a:ext cx="9144000" cy="28623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1600200" y="3776723"/>
                <a:ext cx="9067800" cy="798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10 comparisons 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 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=0.005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for each test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76723"/>
                <a:ext cx="9067800" cy="798873"/>
              </a:xfrm>
              <a:prstGeom prst="rect">
                <a:avLst/>
              </a:prstGeom>
              <a:blipFill>
                <a:blip r:embed="rId2"/>
                <a:stretch>
                  <a:fillRect l="-1818" r="-1538" b="-9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07920" y="4658419"/>
                <a:ext cx="678180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𝐵𝑆𝐷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=3.286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=25.1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4658419"/>
                <a:ext cx="6781800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0300" y="62484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t* for 99.5% (3.286)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657600" y="5758409"/>
            <a:ext cx="609600" cy="500122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13995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Tukey’s HSD</a:t>
            </a:r>
            <a:br>
              <a:rPr lang="en-US" dirty="0"/>
            </a:br>
            <a:r>
              <a:rPr lang="en-US" dirty="0"/>
              <a:t>(Honestly Significant Difference)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257300" y="2145136"/>
            <a:ext cx="967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Replace t* with a value </a:t>
            </a:r>
            <a:r>
              <a:rPr lang="en-US" i="1" dirty="0"/>
              <a:t>q</a:t>
            </a:r>
            <a:r>
              <a:rPr lang="en-US" dirty="0"/>
              <a:t>* from the </a:t>
            </a:r>
            <a:r>
              <a:rPr lang="en-US" i="1" dirty="0"/>
              <a:t>studentized range distribution </a:t>
            </a:r>
            <a:r>
              <a:rPr lang="en-US" dirty="0"/>
              <a:t>(use R). </a:t>
            </a:r>
            <a:endParaRPr lang="en-US" i="1" dirty="0"/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2667001" y="3124201"/>
          <a:ext cx="710406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495000" progId="Equation.3">
                  <p:embed/>
                </p:oleObj>
              </mc:Choice>
              <mc:Fallback>
                <p:oleObj name="Equation" r:id="rId2" imgW="1726920" imgH="495000" progId="Equation.3">
                  <p:embed/>
                  <p:pic>
                    <p:nvPicPr>
                      <p:cNvPr id="282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124201"/>
                        <a:ext cx="7104063" cy="203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2629" name="Group 5"/>
          <p:cNvGrpSpPr>
            <a:grpSpLocks/>
          </p:cNvGrpSpPr>
          <p:nvPr/>
        </p:nvGrpSpPr>
        <p:grpSpPr bwMode="auto">
          <a:xfrm>
            <a:off x="2362200" y="3810002"/>
            <a:ext cx="7620000" cy="2062163"/>
            <a:chOff x="528" y="2688"/>
            <a:chExt cx="4800" cy="1299"/>
          </a:xfrm>
        </p:grpSpPr>
        <p:sp>
          <p:nvSpPr>
            <p:cNvPr id="282630" name="Text Box 6"/>
            <p:cNvSpPr txBox="1">
              <a:spLocks noChangeArrowheads="1"/>
            </p:cNvSpPr>
            <p:nvPr/>
          </p:nvSpPr>
          <p:spPr bwMode="auto">
            <a:xfrm>
              <a:off x="528" y="3696"/>
              <a:ext cx="4800" cy="29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Depends on </a:t>
              </a:r>
              <a:r>
                <a:rPr lang="en-US" dirty="0">
                  <a:sym typeface="Symbol" pitchFamily="18" charset="2"/>
                </a:rPr>
                <a:t>, # groups=</a:t>
              </a:r>
              <a:r>
                <a:rPr lang="en-US" i="1" dirty="0">
                  <a:sym typeface="Symbol" pitchFamily="18" charset="2"/>
                </a:rPr>
                <a:t>K</a:t>
              </a:r>
              <a:r>
                <a:rPr lang="en-US" dirty="0">
                  <a:sym typeface="Symbol" pitchFamily="18" charset="2"/>
                </a:rPr>
                <a:t>, and error </a:t>
              </a:r>
              <a:r>
                <a:rPr lang="en-US" dirty="0" err="1">
                  <a:sym typeface="Symbol" pitchFamily="18" charset="2"/>
                </a:rPr>
                <a:t>d.f.</a:t>
              </a:r>
              <a:r>
                <a:rPr lang="en-US" dirty="0">
                  <a:sym typeface="Symbol" pitchFamily="18" charset="2"/>
                </a:rPr>
                <a:t> </a:t>
              </a:r>
              <a:endParaRPr lang="en-US" i="1" dirty="0"/>
            </a:p>
          </p:txBody>
        </p:sp>
        <p:sp>
          <p:nvSpPr>
            <p:cNvPr id="282631" name="Line 7"/>
            <p:cNvSpPr>
              <a:spLocks noChangeShapeType="1"/>
            </p:cNvSpPr>
            <p:nvPr/>
          </p:nvSpPr>
          <p:spPr bwMode="auto">
            <a:xfrm flipV="1">
              <a:off x="1104" y="2688"/>
              <a:ext cx="960" cy="105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62200" y="6248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 use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qtukey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(1-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, K, n-K)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072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914401"/>
            <a:ext cx="9144000" cy="36933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mod2=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(Grade~Student,data-Exams4)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summary(mod2)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qtukey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(1-0.05,5,15)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4.366985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4100" y="4651111"/>
                <a:ext cx="6781800" cy="1729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𝐻𝑆𝐷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4.37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3.088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116.67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23.6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4651111"/>
                <a:ext cx="6781800" cy="1729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524000" y="1185436"/>
            <a:ext cx="3352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9" name="Rectangle 8"/>
          <p:cNvSpPr/>
          <p:nvPr/>
        </p:nvSpPr>
        <p:spPr bwMode="auto">
          <a:xfrm>
            <a:off x="5029200" y="1213824"/>
            <a:ext cx="685800" cy="584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858000" y="129035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Bud’s mean  grade is sig. different from the other four. </a:t>
            </a:r>
          </a:p>
        </p:txBody>
      </p:sp>
    </p:spTree>
    <p:extLst>
      <p:ext uri="{BB962C8B-B14F-4D97-AF65-F5344CB8AC3E}">
        <p14:creationId xmlns:p14="http://schemas.microsoft.com/office/powerpoint/2010/main" val="2290175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/>
              <a:t>LSD and BSD in 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447800"/>
            <a:ext cx="9144000" cy="5355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#To get pairwise tests using Fisher's LSD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pairwise.t.test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p.adj="none"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Barb    Betsy   Bill    Bob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Betsy 0.05357 -      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Bill  0.60812 0.13699 -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Bob   0.31148 0.31148 0.60812 -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Bud   0.00229 3.8e-05 0.00079 0.00028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 value adjustment method: none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#To get pairwise tests using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Bonferroni</a:t>
            </a:r>
            <a:endParaRPr lang="en-US" sz="1800" b="1" dirty="0">
              <a:solidFill>
                <a:srgbClr val="0066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pairwise.t.test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p.adj="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bonf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Barb    Betsy   Bill    Bob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Betsy 0.53567 -      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Bill  1.00000 1.00000 -      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Bob   1.00000 1.00000 1.00000 -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Bud   0.02293 0.00038 0.00789 0.00277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 value adjustment method: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bonferroni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2618679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Small p-value </a:t>
            </a:r>
            <a:r>
              <a:rPr 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 different group means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6425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71700" y="228600"/>
            <a:ext cx="7772400" cy="1143000"/>
          </a:xfrm>
        </p:spPr>
        <p:txBody>
          <a:bodyPr/>
          <a:lstStyle/>
          <a:p>
            <a:r>
              <a:rPr lang="en-US" dirty="0" err="1"/>
              <a:t>Tukey</a:t>
            </a:r>
            <a:r>
              <a:rPr lang="en-US" dirty="0"/>
              <a:t> HSD via R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7400" y="1447801"/>
            <a:ext cx="80010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TukeyHSD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Tukey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multiple comparisons of means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95% family-wise confidence level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Fit: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Grade ~ Student)</a:t>
            </a:r>
          </a:p>
          <a:p>
            <a:pPr>
              <a:spcBef>
                <a:spcPct val="0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$Student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diff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Betsy-Barb   16  -7.584413  39.584413 0.2720310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Bill-Barb     4 -19.584413  27.584413 0.9835150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Bob-Barb      8 -15.584413  31.584413 0.8295529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Bud-Barb    -28 -51.584413  -4.415587 0.0166293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Bill-Betsy  -12 -35.584413  11.584413 0.5360462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Bob-Betsy    -8 -31.584413  15.584413 0.8295529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Bud-Betsy   -44 -67.584413 -20.415587 0.0003116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Bob-Bill      4 -19.584413  27.584413 0.9835150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Bud-Bill    -32 -55.584413  -8.415587 0.0060225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Bud-Bob     -36 -59.584413 -12.415587 0.0021941</a:t>
            </a:r>
          </a:p>
        </p:txBody>
      </p:sp>
    </p:spTree>
    <p:extLst>
      <p:ext uri="{BB962C8B-B14F-4D97-AF65-F5344CB8AC3E}">
        <p14:creationId xmlns:p14="http://schemas.microsoft.com/office/powerpoint/2010/main" val="1340845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534400" cy="1143000"/>
          </a:xfrm>
        </p:spPr>
        <p:txBody>
          <a:bodyPr/>
          <a:lstStyle/>
          <a:p>
            <a:r>
              <a:rPr lang="en-US" dirty="0"/>
              <a:t>Randomized Block ANOVA Table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93838" y="1352826"/>
          <a:ext cx="9144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34991" imgH="2812348" progId="Word.Document.8">
                  <p:embed/>
                </p:oleObj>
              </mc:Choice>
              <mc:Fallback>
                <p:oleObj name="Document" r:id="rId3" imgW="9134991" imgH="2812348" progId="Word.Documen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352826"/>
                        <a:ext cx="9144000" cy="269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3551238" y="1824177"/>
            <a:ext cx="111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dirty="0">
                <a:solidFill>
                  <a:schemeClr val="accent2"/>
                </a:solidFill>
              </a:rPr>
              <a:t>K</a:t>
            </a:r>
            <a:r>
              <a:rPr lang="en-US" sz="2800" b="1" dirty="0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sz="2800" b="1" dirty="0">
                <a:solidFill>
                  <a:schemeClr val="accent2"/>
                </a:solidFill>
              </a:rPr>
              <a:t>1</a:t>
            </a:r>
            <a:endParaRPr lang="en-US" sz="2800" dirty="0"/>
          </a:p>
        </p:txBody>
      </p:sp>
      <p:sp>
        <p:nvSpPr>
          <p:cNvPr id="3083" name="Text Box 5"/>
          <p:cNvSpPr txBox="1">
            <a:spLocks noChangeArrowheads="1"/>
          </p:cNvSpPr>
          <p:nvPr/>
        </p:nvSpPr>
        <p:spPr bwMode="auto">
          <a:xfrm>
            <a:off x="3503199" y="3400944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</a:rPr>
              <a:t>n-1</a:t>
            </a:r>
            <a:endParaRPr lang="en-US" sz="2800"/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3375819" y="2913579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</a:rPr>
              <a:t>(K-1)(J-1)</a:t>
            </a:r>
            <a:endParaRPr lang="en-US" sz="1600" dirty="0"/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4565997" y="1843227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SSA</a:t>
            </a:r>
            <a:endParaRPr lang="en-US" sz="2800"/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4515246" y="2789308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SSE</a:t>
            </a:r>
            <a:endParaRPr lang="en-US" sz="2800"/>
          </a:p>
        </p:txBody>
      </p:sp>
      <p:sp>
        <p:nvSpPr>
          <p:cNvPr id="3087" name="Text Box 9"/>
          <p:cNvSpPr txBox="1">
            <a:spLocks noChangeArrowheads="1"/>
          </p:cNvSpPr>
          <p:nvPr/>
        </p:nvSpPr>
        <p:spPr bwMode="auto">
          <a:xfrm>
            <a:off x="4294067" y="3394214"/>
            <a:ext cx="185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SSTotal</a:t>
            </a:r>
            <a:endParaRPr lang="en-US" sz="2800" dirty="0"/>
          </a:p>
        </p:txBody>
      </p:sp>
      <p:sp>
        <p:nvSpPr>
          <p:cNvPr id="3088" name="Text Box 10"/>
          <p:cNvSpPr txBox="1">
            <a:spLocks noChangeArrowheads="1"/>
          </p:cNvSpPr>
          <p:nvPr/>
        </p:nvSpPr>
        <p:spPr bwMode="auto">
          <a:xfrm>
            <a:off x="5810646" y="2942847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rgbClr val="800000"/>
                </a:solidFill>
              </a:rPr>
              <a:t>SSE/(K-1)(J-1)</a:t>
            </a:r>
            <a:endParaRPr lang="en-US" sz="2000" dirty="0"/>
          </a:p>
        </p:txBody>
      </p:sp>
      <p:sp>
        <p:nvSpPr>
          <p:cNvPr id="3089" name="Text Box 11"/>
          <p:cNvSpPr txBox="1">
            <a:spLocks noChangeArrowheads="1"/>
          </p:cNvSpPr>
          <p:nvPr/>
        </p:nvSpPr>
        <p:spPr bwMode="auto">
          <a:xfrm>
            <a:off x="7620000" y="185446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MSA/MSE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090" name="Text Box 13"/>
          <p:cNvSpPr txBox="1">
            <a:spLocks noChangeArrowheads="1"/>
          </p:cNvSpPr>
          <p:nvPr/>
        </p:nvSpPr>
        <p:spPr bwMode="auto">
          <a:xfrm>
            <a:off x="5825158" y="1821071"/>
            <a:ext cx="2163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800000"/>
                </a:solidFill>
              </a:rPr>
              <a:t>SSA/(K-1)</a:t>
            </a:r>
            <a:endParaRPr lang="en-US" sz="2800"/>
          </a:p>
        </p:txBody>
      </p:sp>
      <p:sp>
        <p:nvSpPr>
          <p:cNvPr id="3091" name="Text Box 14"/>
          <p:cNvSpPr txBox="1">
            <a:spLocks noChangeArrowheads="1"/>
          </p:cNvSpPr>
          <p:nvPr/>
        </p:nvSpPr>
        <p:spPr bwMode="auto">
          <a:xfrm>
            <a:off x="4530328" y="2301807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SSB</a:t>
            </a:r>
            <a:endParaRPr lang="en-US" sz="2800"/>
          </a:p>
        </p:txBody>
      </p:sp>
      <p:sp>
        <p:nvSpPr>
          <p:cNvPr id="3092" name="Text Box 15"/>
          <p:cNvSpPr txBox="1">
            <a:spLocks noChangeArrowheads="1"/>
          </p:cNvSpPr>
          <p:nvPr/>
        </p:nvSpPr>
        <p:spPr bwMode="auto">
          <a:xfrm>
            <a:off x="3528219" y="2298908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  <a:sym typeface="Symbol" pitchFamily="18" charset="2"/>
              </a:rPr>
              <a:t>J</a:t>
            </a:r>
            <a:r>
              <a:rPr lang="en-US" sz="2800" b="1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3093" name="Text Box 16"/>
          <p:cNvSpPr txBox="1">
            <a:spLocks noChangeArrowheads="1"/>
          </p:cNvSpPr>
          <p:nvPr/>
        </p:nvSpPr>
        <p:spPr bwMode="auto">
          <a:xfrm>
            <a:off x="5837237" y="2369551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800000"/>
                </a:solidFill>
              </a:rPr>
              <a:t>SSB/(J-1)</a:t>
            </a:r>
            <a:endParaRPr lang="en-US" sz="2800"/>
          </a:p>
        </p:txBody>
      </p:sp>
      <p:sp>
        <p:nvSpPr>
          <p:cNvPr id="3094" name="Text Box 17"/>
          <p:cNvSpPr txBox="1">
            <a:spLocks noChangeArrowheads="1"/>
          </p:cNvSpPr>
          <p:nvPr/>
        </p:nvSpPr>
        <p:spPr bwMode="auto">
          <a:xfrm>
            <a:off x="7653130" y="23893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MSB/MSE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905000" y="41148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Testing TWO hypotheses: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2057400" y="4648201"/>
            <a:ext cx="43434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  <a:endParaRPr lang="en-US" baseline="-25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6705600" y="4572000"/>
            <a:ext cx="396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(Factor A: Difference in treatment means?)</a:t>
            </a: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2057400" y="5791200"/>
            <a:ext cx="4343400" cy="10668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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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6705600" y="5791201"/>
            <a:ext cx="396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(Factor B: Difference in block means?)</a:t>
            </a:r>
          </a:p>
        </p:txBody>
      </p:sp>
    </p:spTree>
    <p:extLst>
      <p:ext uri="{BB962C8B-B14F-4D97-AF65-F5344CB8AC3E}">
        <p14:creationId xmlns:p14="http://schemas.microsoft.com/office/powerpoint/2010/main" val="74030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19600" y="533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Typical Leverage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34070" y="1654403"/>
            <a:ext cx="59800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</a:rPr>
              <a:t>For a simple linear model:</a:t>
            </a:r>
            <a:endParaRPr lang="en-US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4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73" y="1330461"/>
                <a:ext cx="4195764" cy="1144224"/>
              </a:xfrm>
              <a:prstGeom prst="rect">
                <a:avLst/>
              </a:prstGeom>
              <a:blipFill>
                <a:blip r:embed="rId3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57200" y="2828242"/>
          <a:ext cx="50800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19100" progId="Equation.3">
                  <p:embed/>
                </p:oleObj>
              </mc:Choice>
              <mc:Fallback>
                <p:oleObj name="Equation" r:id="rId4" imgW="1485900" imgH="419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28242"/>
                        <a:ext cx="5080000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37200" y="2823480"/>
            <a:ext cx="2667000" cy="14382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= 1+ 1 = 2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" y="4505326"/>
            <a:ext cx="5638800" cy="2308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/>
          </a:p>
          <a:p>
            <a:r>
              <a:rPr lang="en-US" altLang="en-US" dirty="0"/>
              <a:t>Look for:</a:t>
            </a:r>
          </a:p>
          <a:p>
            <a:endParaRPr lang="en-US" alt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86200" y="5235576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2(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5326"/>
                <a:ext cx="2409434" cy="878702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&gt; 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4" y="5876926"/>
                <a:ext cx="2409434" cy="87870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4648200" y="3886201"/>
            <a:ext cx="1371600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948" y="3634015"/>
            <a:ext cx="2162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/>
              <a:t>What’s an Interaction Effect?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333500" y="1676400"/>
            <a:ext cx="95250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An </a:t>
            </a:r>
            <a:r>
              <a:rPr lang="en-US" i="1" dirty="0">
                <a:solidFill>
                  <a:schemeClr val="bg1"/>
                </a:solidFill>
              </a:rPr>
              <a:t>interaction effect</a:t>
            </a:r>
            <a:r>
              <a:rPr lang="en-US" dirty="0"/>
              <a:t> occurs when a significant difference is present at a specific </a:t>
            </a:r>
            <a:r>
              <a:rPr lang="en-US" i="1" dirty="0"/>
              <a:t>combination</a:t>
            </a:r>
            <a:r>
              <a:rPr lang="en-US" dirty="0"/>
              <a:t> of factors.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981200" y="3220522"/>
            <a:ext cx="8229600" cy="156966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Y=GPA</a:t>
            </a:r>
          </a:p>
          <a:p>
            <a:pPr>
              <a:spcBef>
                <a:spcPct val="0"/>
              </a:spcBef>
            </a:pPr>
            <a:r>
              <a:rPr lang="en-US" dirty="0"/>
              <a:t>	Factor A = Year in School (FY, So, Jr, Se)</a:t>
            </a:r>
          </a:p>
          <a:p>
            <a:pPr>
              <a:spcBef>
                <a:spcPct val="0"/>
              </a:spcBef>
            </a:pPr>
            <a:r>
              <a:rPr lang="en-US" dirty="0"/>
              <a:t>	Factor B = Major (Psych, Bio, Math)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057400" y="5029200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FY is hard? 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480060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  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&lt; 0   (main effect)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Bio is easy? 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800600" y="5486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  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&gt; 0   (main effect)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914400" y="6049964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Jr in Math is hard? 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4876800" y="60198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  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33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&lt; 0   (interaction effect)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455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/>
        </p:nvGraphicFramePr>
        <p:xfrm>
          <a:off x="1524000" y="1524000"/>
          <a:ext cx="9144000" cy="27431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SSA/(K-1)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SSB/(J-1)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(K-1)(J-1)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JK(c-1)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651514"/>
            <a:ext cx="31242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: All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5230951"/>
            <a:ext cx="3124200" cy="579438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810390"/>
            <a:ext cx="31242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648201"/>
            <a:ext cx="35814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5227639"/>
            <a:ext cx="3581400" cy="5847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807077"/>
            <a:ext cx="35814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3599617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1068"/>
            <a:ext cx="7772400" cy="1143000"/>
          </a:xfrm>
        </p:spPr>
        <p:txBody>
          <a:bodyPr/>
          <a:lstStyle/>
          <a:p>
            <a:r>
              <a:rPr lang="en-US" dirty="0"/>
              <a:t>Interpreting Interaction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21080" y="1165705"/>
            <a:ext cx="10149840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the two-way ANOVA indicates a significant interaction, plot the cell means vs. one factor with separate lines/symbols for the second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77216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</a:t>
            </a:r>
            <a:r>
              <a:rPr lang="en-US" dirty="0">
                <a:solidFill>
                  <a:schemeClr val="bg1"/>
                </a:solidFill>
              </a:rPr>
              <a:t>Cell means plot  </a:t>
            </a:r>
            <a:r>
              <a:rPr lang="en-US" dirty="0"/>
              <a:t>or </a:t>
            </a:r>
            <a:r>
              <a:rPr lang="en-US" dirty="0">
                <a:solidFill>
                  <a:schemeClr val="bg1"/>
                </a:solidFill>
              </a:rPr>
              <a:t>Interaction plot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200400" y="3352800"/>
          <a:ext cx="4876800" cy="2819400"/>
        </p:xfrm>
        <a:graphic>
          <a:graphicData uri="http://schemas.openxmlformats.org/drawingml/2006/table">
            <a:tbl>
              <a:tblPr/>
              <a:tblGrid>
                <a:gridCol w="20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Cell Means: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58.0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6273226"/>
            <a:ext cx="830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interaction.plot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FactorA,FactorB,Response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430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Levene’s Test for Grades versus Students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8839200" cy="390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medians=rep(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(Exams4$Grade, Exams4$Student,median),each=4)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Barb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Betsy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Bill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75.5  75.5  75.5  75.5  91.5  91.5  91.5  91.5  77.5  77.5  77.5 </a:t>
            </a: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Bill   Bob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Bud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77.5  82.5  82.5  82.5  82.5  48.5  48.5  48.5  48.5 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LeveneData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=abs(Exams4$Grade-medians)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LeveneData</a:t>
            </a: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Barb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Betsy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Bill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13.5  11.5   1.5   1.5   2.5   3.5   5.5   2.5   9.5  15.5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Bill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Bob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Bud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4.5   4.5   3.5  14.5  12.5   3.5   1.5  14.5  20.5   1.5 </a:t>
            </a:r>
          </a:p>
        </p:txBody>
      </p:sp>
    </p:spTree>
    <p:extLst>
      <p:ext uri="{BB962C8B-B14F-4D97-AF65-F5344CB8AC3E}">
        <p14:creationId xmlns:p14="http://schemas.microsoft.com/office/powerpoint/2010/main" val="13072240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881" y="7620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Levene’s Test for Grades versus Students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91481" y="1889880"/>
            <a:ext cx="88392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Levene_aov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(LeveneData~Exams4$Student))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Levene_aov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Exams4$Student  4   88.8   22.20   0.567   0.69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15  587.0   39.13 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library(car)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leveneTest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(Exams4$Grade, Exams4$Student)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Levene's Test for Homogeneity of Variance (center = median)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 4  0.5673 0.6903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15 </a:t>
            </a:r>
          </a:p>
        </p:txBody>
      </p:sp>
    </p:spTree>
    <p:extLst>
      <p:ext uri="{BB962C8B-B14F-4D97-AF65-F5344CB8AC3E}">
        <p14:creationId xmlns:p14="http://schemas.microsoft.com/office/powerpoint/2010/main" val="1079562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0574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kern="0" dirty="0">
                <a:latin typeface="+mj-lt"/>
                <a:ea typeface="ＭＳ Ｐゴシック" charset="-128"/>
                <a:cs typeface="ＭＳ Ｐゴシック" charset="-128"/>
              </a:rPr>
              <a:t>Fruit Flies Contrast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1143000"/>
                <a:ext cx="8001000" cy="3428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>
                    <a:solidFill>
                      <a:schemeClr val="tx1"/>
                    </a:solidFill>
                  </a:rPr>
                  <a:t>Is there a difference in longevity of the male flies based on if they were kept with virgin vs pregnant fruit flies? </a:t>
                </a:r>
              </a:p>
              <a:p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r>
                  <a:rPr lang="en-US" alt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contrast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looks at linear combination of two or more of the </a:t>
                </a:r>
                <a:r>
                  <a:rPr lang="en-US" altLang="en-US" sz="24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 possible groups in a study, with the coefficients adding to zero.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32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3200" dirty="0">
                    <a:solidFill>
                      <a:schemeClr val="tx1"/>
                    </a:solidFill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32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143000"/>
                <a:ext cx="8001000" cy="3428887"/>
              </a:xfrm>
              <a:prstGeom prst="rect">
                <a:avLst/>
              </a:prstGeom>
              <a:blipFill>
                <a:blip r:embed="rId3"/>
                <a:stretch>
                  <a:fillRect l="-1268" t="-1852" b="-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85900" y="6095999"/>
            <a:ext cx="7372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chemeClr val="tx1"/>
                </a:solidFill>
              </a:rPr>
              <a:t>Note:</a:t>
            </a:r>
            <a:r>
              <a:rPr lang="en-US" altLang="en-US" sz="2800" dirty="0">
                <a:solidFill>
                  <a:schemeClr val="tx1"/>
                </a:solidFill>
              </a:rPr>
              <a:t> A comparison is a special case of a contrast.</a:t>
            </a:r>
          </a:p>
        </p:txBody>
      </p:sp>
    </p:spTree>
    <p:extLst>
      <p:ext uri="{BB962C8B-B14F-4D97-AF65-F5344CB8AC3E}">
        <p14:creationId xmlns:p14="http://schemas.microsoft.com/office/powerpoint/2010/main" val="17598646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Fruit Fly Contrast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3886201"/>
            <a:ext cx="91440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summary(Fly.mod)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	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Treatment     4  11939  2984.8   13.61 3.52e-09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120  26314   219.3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Fly.MSE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summary(Fly.mod)[[1]][2,3]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1"/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7467600" cy="2308324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600" dirty="0"/>
                  <a:t>Test:  </a:t>
                </a:r>
                <a:r>
                  <a:rPr lang="en-US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H</a:t>
                </a:r>
                <a:r>
                  <a:rPr lang="en-US" sz="3600" baseline="-25000" dirty="0">
                    <a:solidFill>
                      <a:schemeClr val="bg1"/>
                    </a:solidFill>
                  </a:rPr>
                  <a:t>o</a:t>
                </a:r>
                <a:r>
                  <a:rPr lang="en-US" sz="3600" dirty="0">
                    <a:solidFill>
                      <a:schemeClr val="bg1"/>
                    </a:solidFill>
                  </a:rPr>
                  <a:t>: </a:t>
                </a:r>
                <a:r>
                  <a:rPr lang="el-GR" sz="3600" dirty="0">
                    <a:solidFill>
                      <a:schemeClr val="bg1"/>
                    </a:solidFill>
                    <a:sym typeface="Symbol" pitchFamily="18" charset="2"/>
                  </a:rPr>
                  <a:t>γ</a:t>
                </a:r>
                <a:r>
                  <a:rPr lang="en-US" sz="3600" baseline="-25000" dirty="0">
                    <a:solidFill>
                      <a:schemeClr val="bg1"/>
                    </a:solidFill>
                    <a:sym typeface="Symbol" pitchFamily="18" charset="2"/>
                  </a:rPr>
                  <a:t>1</a:t>
                </a: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 = 0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           H</a:t>
                </a:r>
                <a:r>
                  <a:rPr lang="en-US" sz="3600" baseline="-25000" dirty="0">
                    <a:solidFill>
                      <a:schemeClr val="bg1"/>
                    </a:solidFill>
                    <a:sym typeface="Symbol" pitchFamily="18" charset="2"/>
                  </a:rPr>
                  <a:t>a</a:t>
                </a: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: </a:t>
                </a:r>
                <a:r>
                  <a:rPr lang="el-GR" sz="3600" dirty="0">
                    <a:solidFill>
                      <a:schemeClr val="bg1"/>
                    </a:solidFill>
                    <a:sym typeface="Symbol" pitchFamily="18" charset="2"/>
                  </a:rPr>
                  <a:t>γ</a:t>
                </a:r>
                <a:r>
                  <a:rPr lang="en-US" sz="3600" baseline="-25000" dirty="0">
                    <a:solidFill>
                      <a:schemeClr val="bg1"/>
                    </a:solidFill>
                    <a:sym typeface="Symbol" pitchFamily="18" charset="2"/>
                  </a:rPr>
                  <a:t>1</a:t>
                </a: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  0</a:t>
                </a:r>
              </a:p>
              <a:p>
                <a:pPr>
                  <a:spcBef>
                    <a:spcPct val="0"/>
                  </a:spcBef>
                </a:pPr>
                <a:endParaRPr lang="en-US" sz="3600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	   </a:t>
                </a:r>
                <a:r>
                  <a:rPr lang="el-GR" sz="2800" dirty="0">
                    <a:solidFill>
                      <a:schemeClr val="bg1"/>
                    </a:solidFill>
                    <a:sym typeface="Symbol" pitchFamily="18" charset="2"/>
                  </a:rPr>
                  <a:t>γ</a:t>
                </a:r>
                <a:r>
                  <a:rPr lang="en-US" sz="2800" baseline="-25000" dirty="0">
                    <a:solidFill>
                      <a:schemeClr val="bg1"/>
                    </a:solidFill>
                    <a:sym typeface="Symbol" pitchFamily="18" charset="2"/>
                  </a:rPr>
                  <a:t>1  </a:t>
                </a:r>
                <a:r>
                  <a:rPr lang="en-US" sz="2800" dirty="0">
                    <a:solidFill>
                      <a:schemeClr val="bg1"/>
                    </a:solidFill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7467600" cy="2308324"/>
              </a:xfrm>
              <a:prstGeom prst="rect">
                <a:avLst/>
              </a:prstGeom>
              <a:blipFill>
                <a:blip r:embed="rId2"/>
                <a:stretch>
                  <a:fillRect l="-2531" t="-4222" b="-527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33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Leverage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133600"/>
            <a:ext cx="8534400" cy="36009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2*(2/28)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3*(2/28)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sort(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hatvalues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GoldModel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), decreasing = TRUE)</a:t>
            </a:r>
            <a:endParaRPr lang="da-DK" sz="2000" b="1" dirty="0">
              <a:solidFill>
                <a:schemeClr val="accent2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0.1428571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[1] 0.2142857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1         28          2         27          3          4         26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0.13075010 0.12573712 0.11825693 0.11358967 0.11234035 0.10664378 0.10232224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5         25         24          6         23          7         22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0.09591065 0.09193483 0.08242745 0.07708445 0.07380009 0.06899139 0.06605275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 8         21          9         20         10         19         18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0.06177835 0.05918543 0.05544533 0.05319813 0.04999234 0.04809086 0.04386361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17         11         16         12         15         13         14 </a:t>
            </a:r>
          </a:p>
          <a:p>
            <a:pPr>
              <a:spcBef>
                <a:spcPts val="0"/>
              </a:spcBef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0.04051638 0.03891349 0.03804918 0.03698058 0.03646200 0.03592770 0.03575484 </a:t>
            </a:r>
          </a:p>
        </p:txBody>
      </p:sp>
    </p:spTree>
    <p:extLst>
      <p:ext uri="{BB962C8B-B14F-4D97-AF65-F5344CB8AC3E}">
        <p14:creationId xmlns:p14="http://schemas.microsoft.com/office/powerpoint/2010/main" val="87701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Words>5626</Words>
  <Application>Microsoft Macintosh PowerPoint</Application>
  <PresentationFormat>Widescreen</PresentationFormat>
  <Paragraphs>822</Paragraphs>
  <Slides>86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Courier New</vt:lpstr>
      <vt:lpstr>Lucida Console</vt:lpstr>
      <vt:lpstr>Times New Roman</vt:lpstr>
      <vt:lpstr>Office Theme</vt:lpstr>
      <vt:lpstr>Equation</vt:lpstr>
      <vt:lpstr>Equazione</vt:lpstr>
      <vt:lpstr>Document</vt:lpstr>
      <vt:lpstr>STOR 455 Final Cheat Sheet</vt:lpstr>
      <vt:lpstr>Types of Variables</vt:lpstr>
      <vt:lpstr>Building a Statistical Model: Four Step Process </vt:lpstr>
      <vt:lpstr>Simple Linear Model- Conditions</vt:lpstr>
      <vt:lpstr>Types of “Unusual” Points in SLM</vt:lpstr>
      <vt:lpstr>Standardized Residuals</vt:lpstr>
      <vt:lpstr>Standardized Residuals in R</vt:lpstr>
      <vt:lpstr>Typical Leverage</vt:lpstr>
      <vt:lpstr>Leverage</vt:lpstr>
      <vt:lpstr>Cook’s Distance</vt:lpstr>
      <vt:lpstr>CI for Slope or Intercept</vt:lpstr>
      <vt:lpstr>How to find a confidence interval?</vt:lpstr>
      <vt:lpstr>CI and PI via R when X=x*</vt:lpstr>
      <vt:lpstr>ANOVA Test for Regression</vt:lpstr>
      <vt:lpstr>PowerPoint Presentation</vt:lpstr>
      <vt:lpstr>Three Regression Tests in R</vt:lpstr>
      <vt:lpstr>Coefficient of Multiple Determination</vt:lpstr>
      <vt:lpstr>t-test for Correlation vs. t-test for Slope</vt:lpstr>
      <vt:lpstr>Multicollinearity</vt:lpstr>
      <vt:lpstr>Effects of Multicollinearity</vt:lpstr>
      <vt:lpstr>How do we detect multicollinearity?</vt:lpstr>
      <vt:lpstr>How do we detect multicollinearity?</vt:lpstr>
      <vt:lpstr>Finding VIF with R</vt:lpstr>
      <vt:lpstr>What to do if you’ve got Multicollinearity?</vt:lpstr>
      <vt:lpstr>Criteria to Compare Models?</vt:lpstr>
      <vt:lpstr>How to Choose Models to Compare?</vt:lpstr>
      <vt:lpstr>R: Best Subsets for Bodyfat</vt:lpstr>
      <vt:lpstr>Mallows’ Cp</vt:lpstr>
      <vt:lpstr>Example</vt:lpstr>
      <vt:lpstr>Notes on Cp</vt:lpstr>
      <vt:lpstr>Predictor Selection Methods</vt:lpstr>
      <vt:lpstr>Backward Elimination</vt:lpstr>
      <vt:lpstr>Backward Elimination</vt:lpstr>
      <vt:lpstr>Backward Elimination in R</vt:lpstr>
      <vt:lpstr>Forward Selection</vt:lpstr>
      <vt:lpstr>Forward Selection</vt:lpstr>
      <vt:lpstr>Forward Selection in R</vt:lpstr>
      <vt:lpstr>Stepwise Regression</vt:lpstr>
      <vt:lpstr>Stepwise in R</vt:lpstr>
      <vt:lpstr>This is everything up to Midterm 1. If something can’t be found, look at lecture 13</vt:lpstr>
      <vt:lpstr>Coding “Dummy” Predictors</vt:lpstr>
      <vt:lpstr>Nested Models</vt:lpstr>
      <vt:lpstr>Nested F-test</vt:lpstr>
      <vt:lpstr>Nested F-test</vt:lpstr>
      <vt:lpstr>Polynomial Regression in R</vt:lpstr>
      <vt:lpstr>Cross Validation</vt:lpstr>
      <vt:lpstr>Example: Active Pulse Rates</vt:lpstr>
      <vt:lpstr>Cross Validation Correlation and Shrinkage</vt:lpstr>
      <vt:lpstr>Shrinkage</vt:lpstr>
      <vt:lpstr>Leverage in Multiple Regression</vt:lpstr>
      <vt:lpstr>Categorical Response Variables</vt:lpstr>
      <vt:lpstr>Binary Logistic Regression Model</vt:lpstr>
      <vt:lpstr>Binary Logistic Regression Model</vt:lpstr>
      <vt:lpstr>PowerPoint Presentation</vt:lpstr>
      <vt:lpstr>Odds</vt:lpstr>
      <vt:lpstr>Example 3</vt:lpstr>
      <vt:lpstr>Odds and Logistic Regression</vt:lpstr>
      <vt:lpstr>Odds Ratio</vt:lpstr>
      <vt:lpstr>Putting Data</vt:lpstr>
      <vt:lpstr>Everything up to Midterm 2, If something can’t be found, look at lecture 20</vt:lpstr>
      <vt:lpstr>Interpreting “Slope” using Odds Ratio</vt:lpstr>
      <vt:lpstr>CI for Slope and Odds Ratio</vt:lpstr>
      <vt:lpstr>CI for Slope and Odds Ratio</vt:lpstr>
      <vt:lpstr>Putts1: Made~Length</vt:lpstr>
      <vt:lpstr>Evaluating Overall Fit</vt:lpstr>
      <vt:lpstr>Comparing Full to Reduced Models</vt:lpstr>
      <vt:lpstr>bestglm for Model Selection</vt:lpstr>
      <vt:lpstr>Bayesian Information Criteria</vt:lpstr>
      <vt:lpstr>Comparing Models by BIC</vt:lpstr>
      <vt:lpstr>ANOVA Table (for K Group Means)</vt:lpstr>
      <vt:lpstr>ANOVA Output in R</vt:lpstr>
      <vt:lpstr>Checking Conditions for ANOVA</vt:lpstr>
      <vt:lpstr>Problem of Multiplicity</vt:lpstr>
      <vt:lpstr>Bonferroni Significant Difference</vt:lpstr>
      <vt:lpstr>Tukey’s HSD (Honestly Significant Difference)</vt:lpstr>
      <vt:lpstr>ANOVA for Grades vs. Students</vt:lpstr>
      <vt:lpstr>LSD and BSD in R</vt:lpstr>
      <vt:lpstr>Tukey HSD via R</vt:lpstr>
      <vt:lpstr>Randomized Block ANOVA Table</vt:lpstr>
      <vt:lpstr>What’s an Interaction Effect?</vt:lpstr>
      <vt:lpstr>Two-way ANOVA Table (with interaction)</vt:lpstr>
      <vt:lpstr>Interpreting Interaction</vt:lpstr>
      <vt:lpstr>Levene’s Test for Grades versus Students</vt:lpstr>
      <vt:lpstr>Levene’s Test for Grades versus Students</vt:lpstr>
      <vt:lpstr>PowerPoint Presentation</vt:lpstr>
      <vt:lpstr>Fruit Fly Contrast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455 Final Cheat Sheet</dc:title>
  <dc:creator>Kaplinger, Cameron Baxter</dc:creator>
  <cp:lastModifiedBy>Kaplinger, Cameron Baxter</cp:lastModifiedBy>
  <cp:revision>9</cp:revision>
  <dcterms:created xsi:type="dcterms:W3CDTF">2023-05-07T23:43:31Z</dcterms:created>
  <dcterms:modified xsi:type="dcterms:W3CDTF">2023-05-09T22:40:16Z</dcterms:modified>
</cp:coreProperties>
</file>