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31" r:id="rId3"/>
    <p:sldId id="443" r:id="rId4"/>
    <p:sldId id="467" r:id="rId5"/>
    <p:sldId id="445" r:id="rId6"/>
    <p:sldId id="439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55" r:id="rId16"/>
    <p:sldId id="457" r:id="rId17"/>
    <p:sldId id="466" r:id="rId18"/>
    <p:sldId id="468" r:id="rId19"/>
    <p:sldId id="469" r:id="rId20"/>
    <p:sldId id="449" r:id="rId21"/>
    <p:sldId id="470" r:id="rId22"/>
    <p:sldId id="481" r:id="rId23"/>
    <p:sldId id="482" r:id="rId24"/>
    <p:sldId id="483" r:id="rId25"/>
    <p:sldId id="484" r:id="rId26"/>
    <p:sldId id="485" r:id="rId2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C28F6-3C51-4968-A4C4-CB0241C09171}" v="4" dt="2021-09-07T17:36:24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55" autoAdjust="0"/>
    <p:restoredTop sz="93512" autoAdjust="0"/>
  </p:normalViewPr>
  <p:slideViewPr>
    <p:cSldViewPr>
      <p:cViewPr varScale="1">
        <p:scale>
          <a:sx n="103" d="100"/>
          <a:sy n="103" d="100"/>
        </p:scale>
        <p:origin x="114" y="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AB5D219-CF94-4CEA-A671-C9C75721AB9D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AB5D219-CF94-4CEA-A671-C9C75721AB9D}" type="slidenum">
              <a:rPr lang="en-US" sz="1300"/>
              <a:pPr/>
              <a:t>18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0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1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1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7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4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E15D963-310B-41D9-946A-1473D4282FDE}" type="slidenum">
              <a:rPr lang="en-US" sz="1200" smtClean="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74C78BBA-7E04-4B94-83B0-138881F80CE1}" type="slidenum">
              <a:rPr lang="en-US" sz="1200" smtClean="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Multicollinearity and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600" y="4648200"/>
            <a:ext cx="609600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Read: 		3.5, 4.2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Exercises: 	 	4.4, 5, 6 		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6868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do we detect multicollinearity?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82000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/>
              <a:t>  Look at a correlation matrix of the </a:t>
            </a:r>
            <a:r>
              <a:rPr lang="en-US" sz="3200" i="1" dirty="0"/>
              <a:t>predictors</a:t>
            </a:r>
            <a:r>
              <a:rPr lang="en-US" sz="3200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918" y="2971800"/>
            <a:ext cx="8406882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round(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(Houses),2)</a:t>
            </a:r>
          </a:p>
          <a:p>
            <a:pPr>
              <a:spcBef>
                <a:spcPct val="0"/>
              </a:spcBef>
            </a:pPr>
            <a:endParaRPr lang="tr-T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Size Lot </a:t>
            </a:r>
          </a:p>
          <a:p>
            <a:pPr>
              <a:spcBef>
                <a:spcPct val="0"/>
              </a:spcBef>
            </a:pP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1.00  0.68 0.72 </a:t>
            </a: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 0.68  1.00 0.77 </a:t>
            </a: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  0.72  0.77 1.00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2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do we detect multicollinearity?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28600" y="1905000"/>
            <a:ext cx="8458200" cy="132343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/>
              <a:t>  Look at a correlation matrix of the </a:t>
            </a:r>
            <a:r>
              <a:rPr lang="en-US" sz="3200" i="1" dirty="0"/>
              <a:t>predictors</a:t>
            </a:r>
            <a:r>
              <a:rPr lang="en-US" sz="3200" dirty="0"/>
              <a:t>.</a:t>
            </a:r>
          </a:p>
          <a:p>
            <a:pPr>
              <a:buFontTx/>
              <a:buAutoNum type="arabicParenBoth"/>
            </a:pPr>
            <a:r>
              <a:rPr lang="en-US" sz="3200" dirty="0"/>
              <a:t>  Compute the </a:t>
            </a:r>
            <a:r>
              <a:rPr lang="en-US" sz="3200" i="1" dirty="0"/>
              <a:t>Variance Inflation Factor</a:t>
            </a:r>
            <a:r>
              <a:rPr lang="en-US" sz="3200" dirty="0"/>
              <a:t> (VIF). </a:t>
            </a:r>
          </a:p>
        </p:txBody>
      </p:sp>
      <p:graphicFrame>
        <p:nvGraphicFramePr>
          <p:cNvPr id="1177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10148"/>
              </p:ext>
            </p:extLst>
          </p:nvPr>
        </p:nvGraphicFramePr>
        <p:xfrm>
          <a:off x="219456" y="3917950"/>
          <a:ext cx="31242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1177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" y="3917950"/>
                        <a:ext cx="3124200" cy="166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676261" y="4367213"/>
            <a:ext cx="487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where </a:t>
            </a:r>
            <a:r>
              <a:rPr lang="en-US" sz="3200" i="1" dirty="0"/>
              <a:t>R</a:t>
            </a:r>
            <a:r>
              <a:rPr lang="en-US" sz="3200" i="1" baseline="-25000" dirty="0"/>
              <a:t>i</a:t>
            </a:r>
            <a:r>
              <a:rPr lang="en-US" sz="3200" i="1" baseline="30000" dirty="0"/>
              <a:t>2</a:t>
            </a:r>
            <a:r>
              <a:rPr lang="en-US" sz="3200" dirty="0"/>
              <a:t> is for predicting </a:t>
            </a:r>
            <a:r>
              <a:rPr lang="en-US" sz="3200" i="1" dirty="0"/>
              <a:t>X</a:t>
            </a:r>
            <a:r>
              <a:rPr lang="en-US" sz="3200" i="1" baseline="-25000" dirty="0"/>
              <a:t>i</a:t>
            </a:r>
            <a:r>
              <a:rPr lang="en-US" sz="3200" dirty="0"/>
              <a:t> with the </a:t>
            </a:r>
            <a:r>
              <a:rPr lang="en-US" sz="3200" i="1" dirty="0"/>
              <a:t>other predictors</a:t>
            </a:r>
            <a:r>
              <a:rPr lang="en-US" sz="3200" dirty="0"/>
              <a:t>.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657600" y="3429000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(Beware if VIF &gt;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238500" y="5832842"/>
                <a:ext cx="60198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𝑉𝐼𝐹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 &gt; 5 ⇔ 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𝑖</m:t>
                      </m:r>
                      <m:r>
                        <a:rPr lang="en-US" i="1" baseline="30000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2 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&gt;80%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0" y="5832842"/>
                <a:ext cx="60198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5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Finding VIF with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1934982"/>
                <a:ext cx="8153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Brute force. </a:t>
                </a:r>
              </a:p>
              <a:p>
                <a:pPr marL="576263" indent="-576263"/>
                <a:r>
                  <a:rPr lang="en-US" dirty="0"/>
                  <a:t>     Fit a model to predict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using the other predictors and find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baseline="-25000" dirty="0">
                        <a:latin typeface="Cambria Math"/>
                      </a:rPr>
                      <m:t>𝑖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34982"/>
                <a:ext cx="8153400" cy="1384995"/>
              </a:xfrm>
              <a:prstGeom prst="rect">
                <a:avLst/>
              </a:prstGeom>
              <a:blipFill>
                <a:blip r:embed="rId3"/>
                <a:stretch>
                  <a:fillRect l="-1197" t="-3509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66900" y="3496051"/>
                <a:ext cx="5257800" cy="96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Compute: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bg1"/>
                        </a:solidFill>
                        <a:latin typeface="Cambria Math"/>
                      </a:rPr>
                      <m:t>𝑉𝐼𝐹</m:t>
                    </m:r>
                    <m:r>
                      <a:rPr lang="en-US" sz="4000" i="1" dirty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4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sz="4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𝑅𝑖</m:t>
                        </m:r>
                        <m:r>
                          <a:rPr lang="en-US" sz="4000" i="1" baseline="30000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3496051"/>
                <a:ext cx="5257800" cy="963725"/>
              </a:xfrm>
              <a:prstGeom prst="rect">
                <a:avLst/>
              </a:prstGeom>
              <a:blipFill>
                <a:blip r:embed="rId4"/>
                <a:stretch>
                  <a:fillRect l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0" y="5122974"/>
            <a:ext cx="74676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Example: </a:t>
            </a:r>
            <a:r>
              <a:rPr lang="en-US" sz="3200" dirty="0"/>
              <a:t>Find VIF for </a:t>
            </a:r>
            <a:r>
              <a:rPr lang="en-US" sz="3200" i="1" dirty="0"/>
              <a:t>Size</a:t>
            </a:r>
            <a:r>
              <a:rPr lang="en-US" sz="3200" dirty="0"/>
              <a:t> when using </a:t>
            </a:r>
            <a:r>
              <a:rPr lang="en-US" sz="3200" i="1" dirty="0"/>
              <a:t>Lot </a:t>
            </a:r>
            <a:r>
              <a:rPr lang="en-US" sz="3200" dirty="0"/>
              <a:t>to predict </a:t>
            </a:r>
            <a:r>
              <a:rPr lang="en-US" sz="3200" i="1" dirty="0"/>
              <a:t>Size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730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Finding VIF with 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139638"/>
            <a:ext cx="78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Install car package</a:t>
            </a:r>
          </a:p>
          <a:p>
            <a:pPr marL="576263" indent="-576263"/>
            <a:r>
              <a:rPr lang="en-US" dirty="0"/>
              <a:t>    use 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vif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en-US" dirty="0"/>
              <a:t>function  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0" y="4120840"/>
            <a:ext cx="80772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vif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</a:t>
            </a: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2.427732 2.427732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6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2738"/>
            <a:ext cx="11658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 to do if you’ve got Multicollinearity?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82000" cy="3292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/>
              <a:t> Choose a better set of predictors</a:t>
            </a:r>
          </a:p>
          <a:p>
            <a:pPr>
              <a:buFontTx/>
              <a:buAutoNum type="arabicParenBoth"/>
            </a:pPr>
            <a:r>
              <a:rPr lang="en-US" sz="3200" dirty="0"/>
              <a:t>  Eliminate some of the redundant predictors to   leave a more independent set.</a:t>
            </a:r>
          </a:p>
          <a:p>
            <a:pPr>
              <a:buFontTx/>
              <a:buAutoNum type="arabicParenBoth"/>
            </a:pPr>
            <a:r>
              <a:rPr lang="en-US" sz="3200" dirty="0"/>
              <a:t> Combine predictors into a scale.</a:t>
            </a:r>
          </a:p>
          <a:p>
            <a:pPr>
              <a:buFontTx/>
              <a:buAutoNum type="arabicParenBoth"/>
            </a:pPr>
            <a:r>
              <a:rPr lang="en-US" sz="3200" dirty="0"/>
              <a:t>  “Ignore” the individual coefficients and tests.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81000" y="5198868"/>
            <a:ext cx="8915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u="sng" dirty="0">
                <a:solidFill>
                  <a:schemeClr val="bg1"/>
                </a:solidFill>
              </a:rPr>
              <a:t>Note</a:t>
            </a:r>
            <a:r>
              <a:rPr lang="en-US" sz="2800" dirty="0">
                <a:solidFill>
                  <a:schemeClr val="bg1"/>
                </a:solidFill>
              </a:rPr>
              <a:t>: Predictions aren’t </a:t>
            </a:r>
            <a:r>
              <a:rPr lang="en-US" sz="2800" i="1" dirty="0">
                <a:solidFill>
                  <a:schemeClr val="bg1"/>
                </a:solidFill>
              </a:rPr>
              <a:t>necessarily</a:t>
            </a:r>
            <a:r>
              <a:rPr lang="en-US" sz="2800" dirty="0">
                <a:solidFill>
                  <a:schemeClr val="bg1"/>
                </a:solidFill>
              </a:rPr>
              <a:t> worse if some predictors are related – it’s just conclusions about individual terms that might be confused.</a:t>
            </a:r>
          </a:p>
        </p:txBody>
      </p:sp>
    </p:spTree>
    <p:extLst>
      <p:ext uri="{BB962C8B-B14F-4D97-AF65-F5344CB8AC3E}">
        <p14:creationId xmlns:p14="http://schemas.microsoft.com/office/powerpoint/2010/main" val="252744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5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State SAT Scores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848725" cy="5383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Source:    </a:t>
            </a:r>
            <a:r>
              <a:rPr lang="en-US" sz="3200" i="1" dirty="0"/>
              <a:t>Statistical Sleuth, Case 12.1 pg. 339</a:t>
            </a:r>
            <a:r>
              <a:rPr lang="en-US" sz="3200" dirty="0"/>
              <a:t>  </a:t>
            </a:r>
          </a:p>
          <a:p>
            <a:pPr>
              <a:spcBef>
                <a:spcPct val="25000"/>
              </a:spcBef>
            </a:pPr>
            <a:r>
              <a:rPr lang="en-US" sz="3200" dirty="0">
                <a:solidFill>
                  <a:schemeClr val="bg1"/>
                </a:solidFill>
              </a:rPr>
              <a:t>Response Variable:</a:t>
            </a:r>
            <a:r>
              <a:rPr lang="en-US" sz="3200" dirty="0"/>
              <a:t>    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      </a:t>
            </a:r>
            <a:r>
              <a:rPr lang="en-US" sz="3200" i="1" dirty="0"/>
              <a:t>SAT</a:t>
            </a:r>
            <a:r>
              <a:rPr lang="en-US" sz="3200" dirty="0"/>
              <a:t>    =Average combined SAT Score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>
                <a:solidFill>
                  <a:schemeClr val="bg1"/>
                </a:solidFill>
              </a:rPr>
              <a:t>Potential Predictors: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Takers</a:t>
            </a:r>
            <a:r>
              <a:rPr lang="en-US" sz="3200" dirty="0"/>
              <a:t>  = % taking the exam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Income</a:t>
            </a:r>
            <a:r>
              <a:rPr lang="en-US" sz="3200" dirty="0"/>
              <a:t> = median family income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Years</a:t>
            </a:r>
            <a:r>
              <a:rPr lang="en-US" sz="3200" dirty="0"/>
              <a:t>    = avg. years of study (SS, NS, HU)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Public</a:t>
            </a:r>
            <a:r>
              <a:rPr lang="en-US" sz="3200" dirty="0"/>
              <a:t>   = % public school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Expend</a:t>
            </a:r>
            <a:r>
              <a:rPr lang="en-US" sz="3200" dirty="0"/>
              <a:t> = spend per student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Rank</a:t>
            </a:r>
            <a:r>
              <a:rPr lang="en-US" sz="3200" dirty="0"/>
              <a:t>     = median class rank of takers</a:t>
            </a:r>
          </a:p>
        </p:txBody>
      </p:sp>
    </p:spTree>
    <p:extLst>
      <p:ext uri="{BB962C8B-B14F-4D97-AF65-F5344CB8AC3E}">
        <p14:creationId xmlns:p14="http://schemas.microsoft.com/office/powerpoint/2010/main" val="91230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20913" y="36195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Predicting State SAT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38007"/>
            <a:ext cx="7981950" cy="329320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/>
              <a:t>Data:  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Response: 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SAT</a:t>
            </a:r>
          </a:p>
          <a:p>
            <a:pPr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3200" dirty="0">
                <a:cs typeface="Courier New" pitchFamily="49" charset="0"/>
              </a:rPr>
              <a:t>Possible Predictors: </a:t>
            </a:r>
          </a:p>
          <a:p>
            <a:pPr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Takers	Income	Years	Public	Expend	Rank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57200" y="5200766"/>
            <a:ext cx="8458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Find the “best” model for GPA using some or all of these predictors.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38600" y="5955623"/>
            <a:ext cx="4400550" cy="584775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What determines “best”?</a:t>
            </a:r>
          </a:p>
        </p:txBody>
      </p:sp>
    </p:spTree>
    <p:extLst>
      <p:ext uri="{BB962C8B-B14F-4D97-AF65-F5344CB8AC3E}">
        <p14:creationId xmlns:p14="http://schemas.microsoft.com/office/powerpoint/2010/main" val="298808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609600"/>
            <a:ext cx="10363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Predictor Selection Methods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2819400"/>
            <a:ext cx="6172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subsets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Backward elimination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Stepwise regression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</a:t>
            </a:r>
          </a:p>
        </p:txBody>
      </p:sp>
    </p:spTree>
    <p:extLst>
      <p:ext uri="{BB962C8B-B14F-4D97-AF65-F5344CB8AC3E}">
        <p14:creationId xmlns:p14="http://schemas.microsoft.com/office/powerpoint/2010/main" val="366470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5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Body Fat Percentage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28625" y="1447800"/>
            <a:ext cx="5715000" cy="4770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sz="3200" dirty="0">
                <a:solidFill>
                  <a:schemeClr val="bg1"/>
                </a:solidFill>
              </a:rPr>
              <a:t>Response Variable:</a:t>
            </a:r>
            <a:r>
              <a:rPr lang="en-US" sz="3200" dirty="0"/>
              <a:t>     </a:t>
            </a:r>
          </a:p>
          <a:p>
            <a:pPr>
              <a:spcBef>
                <a:spcPct val="0"/>
              </a:spcBef>
            </a:pPr>
            <a:r>
              <a:rPr lang="en-US" sz="3200" i="1" dirty="0"/>
              <a:t>	Bodyfat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</a:pPr>
            <a:endParaRPr lang="en-US" sz="3200" dirty="0"/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>
                <a:solidFill>
                  <a:schemeClr val="bg1"/>
                </a:solidFill>
              </a:rPr>
              <a:t>Potential Predictors: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Age		Weight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Height	Neck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Chest	Abdomen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Ankle	Biceps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Wrist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DFB25-0812-4E64-A4CD-AF75ADB45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644170"/>
            <a:ext cx="5257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Find the “best” model for </a:t>
            </a:r>
            <a:r>
              <a:rPr lang="en-US" sz="3200" i="1" dirty="0"/>
              <a:t>Bodyfat</a:t>
            </a:r>
            <a:r>
              <a:rPr lang="en-US" sz="3200" dirty="0"/>
              <a:t> using some or all of these predictors.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0CC36-5369-41F8-9132-EF769F40C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0"/>
            <a:ext cx="4862899" cy="584775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What determines “best”?</a:t>
            </a:r>
          </a:p>
        </p:txBody>
      </p:sp>
    </p:spTree>
    <p:extLst>
      <p:ext uri="{BB962C8B-B14F-4D97-AF65-F5344CB8AC3E}">
        <p14:creationId xmlns:p14="http://schemas.microsoft.com/office/powerpoint/2010/main" val="207084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Criteria to Compare Models?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4038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But R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is always best for the model with all predictors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719781" y="3141662"/>
            <a:ext cx="5715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adjusted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28600" y="4037012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Helps factor in the number of predictors in the model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762000" y="4822031"/>
            <a:ext cx="4953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at individual t-tests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228600" y="5668962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Might be susceptible to multicollinearity problems</a:t>
            </a:r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6672262" y="2839243"/>
          <a:ext cx="21669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57200" progId="Equation.3">
                  <p:embed/>
                </p:oleObj>
              </mc:Choice>
              <mc:Fallback>
                <p:oleObj name="Equation" r:id="rId3" imgW="812520" imgH="457200" progId="Equation.3">
                  <p:embed/>
                  <p:pic>
                    <p:nvPicPr>
                      <p:cNvPr id="168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2" y="2839243"/>
                        <a:ext cx="2166938" cy="12207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4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1200" y="228600"/>
            <a:ext cx="7962900" cy="2266950"/>
            <a:chOff x="480" y="720"/>
            <a:chExt cx="5016" cy="1428"/>
          </a:xfrm>
        </p:grpSpPr>
        <p:sp>
          <p:nvSpPr>
            <p:cNvPr id="6163" name="Text Box 3"/>
            <p:cNvSpPr txBox="1">
              <a:spLocks noChangeArrowheads="1"/>
            </p:cNvSpPr>
            <p:nvPr/>
          </p:nvSpPr>
          <p:spPr bwMode="auto">
            <a:xfrm>
              <a:off x="566" y="1198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  <a:endParaRPr lang="en-US">
                <a:solidFill>
                  <a:schemeClr val="tx1"/>
                </a:solidFill>
                <a:sym typeface="Symbol" pitchFamily="18" charset="2"/>
              </a:endParaRPr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2234" y="1199"/>
            <a:ext cx="110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0" imgH="457200" progId="Equation.3">
                    <p:embed/>
                  </p:oleObj>
                </mc:Choice>
                <mc:Fallback>
                  <p:oleObj name="Equation" r:id="rId2" imgW="533160" imgH="457200" progId="Equation.3">
                    <p:embed/>
                    <p:pic>
                      <p:nvPicPr>
                        <p:cNvPr id="61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199"/>
                          <a:ext cx="1100" cy="949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3744" y="1488"/>
              <a:ext cx="1752" cy="36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endParaRPr lang="en-US" sz="3200"/>
            </a:p>
          </p:txBody>
        </p:sp>
        <p:sp>
          <p:nvSpPr>
            <p:cNvPr id="6165" name="Line 6"/>
            <p:cNvSpPr>
              <a:spLocks noChangeShapeType="1"/>
            </p:cNvSpPr>
            <p:nvPr/>
          </p:nvSpPr>
          <p:spPr bwMode="auto">
            <a:xfrm flipH="1">
              <a:off x="3331" y="1677"/>
              <a:ext cx="389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480" y="720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/>
                <a:t>T-test for slope in SLM: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2514601"/>
            <a:ext cx="8382000" cy="1989138"/>
            <a:chOff x="480" y="2352"/>
            <a:chExt cx="5280" cy="1253"/>
          </a:xfrm>
        </p:grpSpPr>
        <p:sp>
          <p:nvSpPr>
            <p:cNvPr id="6159" name="Text Box 9"/>
            <p:cNvSpPr txBox="1">
              <a:spLocks noChangeArrowheads="1"/>
            </p:cNvSpPr>
            <p:nvPr/>
          </p:nvSpPr>
          <p:spPr bwMode="auto">
            <a:xfrm>
              <a:off x="566" y="2830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1716" y="2830"/>
            <a:ext cx="1884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39600" imgH="393480" progId="Equation.3">
                    <p:embed/>
                  </p:oleObj>
                </mc:Choice>
                <mc:Fallback>
                  <p:oleObj name="Equation" r:id="rId4" imgW="939600" imgH="393480" progId="Equation.3">
                    <p:embed/>
                    <p:pic>
                      <p:nvPicPr>
                        <p:cNvPr id="61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830"/>
                          <a:ext cx="1884" cy="77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3864" y="3072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 dirty="0"/>
                <a:t>Compare to F</a:t>
              </a:r>
              <a:r>
                <a:rPr lang="en-US" sz="3200" baseline="-25000" dirty="0"/>
                <a:t>1,n-2</a:t>
              </a:r>
              <a:r>
                <a:rPr lang="en-US" sz="3200" dirty="0"/>
                <a:t> </a:t>
              </a: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H="1">
              <a:off x="3600" y="3216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480" y="2352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ANOVA for regression: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4787900"/>
            <a:ext cx="8382000" cy="2070100"/>
            <a:chOff x="288" y="3016"/>
            <a:chExt cx="5280" cy="1304"/>
          </a:xfrm>
        </p:grpSpPr>
        <p:sp>
          <p:nvSpPr>
            <p:cNvPr id="6155" name="Text Box 15"/>
            <p:cNvSpPr txBox="1">
              <a:spLocks noChangeArrowheads="1"/>
            </p:cNvSpPr>
            <p:nvPr/>
          </p:nvSpPr>
          <p:spPr bwMode="auto">
            <a:xfrm>
              <a:off x="374" y="3494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 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 0</a:t>
              </a: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933" y="3415"/>
            <a:ext cx="143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49160" imgH="469800" progId="Equation.3">
                    <p:embed/>
                  </p:oleObj>
                </mc:Choice>
                <mc:Fallback>
                  <p:oleObj name="Equation" r:id="rId6" imgW="749160" imgH="469800" progId="Equation.3">
                    <p:embed/>
                    <p:pic>
                      <p:nvPicPr>
                        <p:cNvPr id="61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3415"/>
                          <a:ext cx="1430" cy="90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7"/>
            <p:cNvSpPr txBox="1">
              <a:spLocks noChangeArrowheads="1"/>
            </p:cNvSpPr>
            <p:nvPr/>
          </p:nvSpPr>
          <p:spPr bwMode="auto">
            <a:xfrm>
              <a:off x="3672" y="3736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r>
                <a:rPr lang="en-US" sz="3200"/>
                <a:t> </a:t>
              </a:r>
            </a:p>
          </p:txBody>
        </p: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 flipH="1">
              <a:off x="3408" y="3880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288" y="3016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correlation:</a:t>
              </a:r>
            </a:p>
          </p:txBody>
        </p:sp>
      </p:grp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6705600" y="304801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Which is best?</a:t>
            </a:r>
            <a:endParaRPr lang="en-US"/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7391400" y="4724401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(t</a:t>
            </a:r>
            <a:r>
              <a:rPr lang="en-US" baseline="-25000">
                <a:solidFill>
                  <a:schemeClr val="bg1"/>
                </a:solidFill>
              </a:rPr>
              <a:t>n-2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= F</a:t>
            </a:r>
            <a:r>
              <a:rPr lang="en-US" baseline="-25000">
                <a:solidFill>
                  <a:schemeClr val="bg1"/>
                </a:solidFill>
              </a:rPr>
              <a:t>1,n-2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15200" y="2209800"/>
            <a:ext cx="2667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All three are equivalent </a:t>
            </a:r>
            <a:r>
              <a:rPr lang="en-US" sz="2800" dirty="0"/>
              <a:t>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SLM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268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ADE90-9F77-4F14-B2BE-B1427459F2BA}"/>
              </a:ext>
            </a:extLst>
          </p:cNvPr>
          <p:cNvSpPr/>
          <p:nvPr/>
        </p:nvSpPr>
        <p:spPr bwMode="auto">
          <a:xfrm>
            <a:off x="5499100" y="3505201"/>
            <a:ext cx="2611437" cy="2225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Adjusted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50825" y="20574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Recall: </a:t>
            </a:r>
          </a:p>
        </p:txBody>
      </p:sp>
      <p:graphicFrame>
        <p:nvGraphicFramePr>
          <p:cNvPr id="119812" name="Object 2"/>
          <p:cNvGraphicFramePr>
            <a:graphicFrameLocks noChangeAspect="1"/>
          </p:cNvGraphicFramePr>
          <p:nvPr/>
        </p:nvGraphicFramePr>
        <p:xfrm>
          <a:off x="1752600" y="1828800"/>
          <a:ext cx="333533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93480" progId="Equation.3">
                  <p:embed/>
                </p:oleObj>
              </mc:Choice>
              <mc:Fallback>
                <p:oleObj name="Equation" r:id="rId2" imgW="952200" imgH="393480" progId="Equation.3">
                  <p:embed/>
                  <p:pic>
                    <p:nvPicPr>
                      <p:cNvPr id="1198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3335338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3"/>
          <p:cNvGraphicFramePr>
            <a:graphicFrameLocks noChangeAspect="1"/>
          </p:cNvGraphicFramePr>
          <p:nvPr/>
        </p:nvGraphicFramePr>
        <p:xfrm>
          <a:off x="5086350" y="1828800"/>
          <a:ext cx="302418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1198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828800"/>
                        <a:ext cx="3024188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4"/>
          <p:cNvGraphicFramePr>
            <a:graphicFrameLocks noChangeAspect="1"/>
          </p:cNvGraphicFramePr>
          <p:nvPr/>
        </p:nvGraphicFramePr>
        <p:xfrm>
          <a:off x="773906" y="3505201"/>
          <a:ext cx="52927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634680" progId="Equation.3">
                  <p:embed/>
                </p:oleObj>
              </mc:Choice>
              <mc:Fallback>
                <p:oleObj name="Equation" r:id="rId6" imgW="1511280" imgH="634680" progId="Equation.3">
                  <p:embed/>
                  <p:pic>
                    <p:nvPicPr>
                      <p:cNvPr id="1198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" y="3505201"/>
                        <a:ext cx="5292725" cy="2225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5"/>
          <p:cNvGraphicFramePr>
            <a:graphicFrameLocks noChangeAspect="1"/>
          </p:cNvGraphicFramePr>
          <p:nvPr/>
        </p:nvGraphicFramePr>
        <p:xfrm>
          <a:off x="6197600" y="3646554"/>
          <a:ext cx="19129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457200" progId="Equation.3">
                  <p:embed/>
                </p:oleObj>
              </mc:Choice>
              <mc:Fallback>
                <p:oleObj name="Equation" r:id="rId8" imgW="545760" imgH="457200" progId="Equation.3">
                  <p:embed/>
                  <p:pic>
                    <p:nvPicPr>
                      <p:cNvPr id="1198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646554"/>
                        <a:ext cx="1912938" cy="183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773906" y="5999747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/>
              <a:t>(adjusts for the number of predictors in the model)</a:t>
            </a:r>
          </a:p>
        </p:txBody>
      </p:sp>
    </p:spTree>
    <p:extLst>
      <p:ext uri="{BB962C8B-B14F-4D97-AF65-F5344CB8AC3E}">
        <p14:creationId xmlns:p14="http://schemas.microsoft.com/office/powerpoint/2010/main" val="215756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839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to Choose Models to Compare?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41082" y="1905000"/>
            <a:ext cx="8317117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Method #1:</a:t>
            </a:r>
            <a:endParaRPr 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41083" y="2590800"/>
            <a:ext cx="892671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Consider </a:t>
            </a:r>
            <a:r>
              <a:rPr lang="en-US" sz="3200" i="1" dirty="0"/>
              <a:t>all</a:t>
            </a:r>
            <a:r>
              <a:rPr lang="en-US" sz="3200" dirty="0"/>
              <a:t> possible combinations of predictors.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31960" y="3352800"/>
            <a:ext cx="500204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How many are there?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41083" y="4038600"/>
            <a:ext cx="8311081" cy="64135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Pool of </a:t>
            </a:r>
            <a:r>
              <a:rPr lang="en-US" i="1" dirty="0"/>
              <a:t>k</a:t>
            </a:r>
            <a:r>
              <a:rPr lang="en-US" dirty="0"/>
              <a:t> predictors </a:t>
            </a:r>
            <a:r>
              <a:rPr lang="en-US" dirty="0">
                <a:sym typeface="Symbol" pitchFamily="18" charset="2"/>
              </a:rPr>
              <a:t>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31" name="Text Box 7"/>
              <p:cNvSpPr txBox="1">
                <a:spLocks noChangeArrowheads="1"/>
              </p:cNvSpPr>
              <p:nvPr/>
            </p:nvSpPr>
            <p:spPr bwMode="auto">
              <a:xfrm>
                <a:off x="4998267" y="4038601"/>
                <a:ext cx="315513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baseline="30000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subsets</a:t>
                </a:r>
              </a:p>
            </p:txBody>
          </p:sp>
        </mc:Choice>
        <mc:Fallback xmlns="">
          <p:sp>
            <p:nvSpPr>
              <p:cNvPr id="1546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8267" y="4038601"/>
                <a:ext cx="3155133" cy="646331"/>
              </a:xfrm>
              <a:prstGeom prst="rect">
                <a:avLst/>
              </a:prstGeom>
              <a:blipFill>
                <a:blip r:embed="rId3"/>
                <a:stretch>
                  <a:fillRect t="-16038" b="-33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47119" y="5257801"/>
            <a:ext cx="8311081" cy="13112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Advantage:</a:t>
            </a:r>
            <a:r>
              <a:rPr lang="en-US" sz="3200"/>
              <a:t> Find the best model for your criteria</a:t>
            </a:r>
          </a:p>
          <a:p>
            <a:r>
              <a:rPr lang="en-US" sz="3200">
                <a:solidFill>
                  <a:schemeClr val="bg1"/>
                </a:solidFill>
              </a:rPr>
              <a:t>Disadvantage:</a:t>
            </a:r>
            <a:r>
              <a:rPr lang="en-US" sz="3200"/>
              <a:t> LOTS of computation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866931" y="1905000"/>
            <a:ext cx="292426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All Subsets!</a:t>
            </a:r>
          </a:p>
        </p:txBody>
      </p:sp>
    </p:spTree>
    <p:extLst>
      <p:ext uri="{BB962C8B-B14F-4D97-AF65-F5344CB8AC3E}">
        <p14:creationId xmlns:p14="http://schemas.microsoft.com/office/powerpoint/2010/main" val="34627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Bodyfat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834896" y="2274838"/>
            <a:ext cx="8522208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#requires the leaps package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library(leaps)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#Ask for the models of each size (up to 8 predictors)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all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#show the predictors in “best” models of various sizes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summary(all)</a:t>
            </a:r>
          </a:p>
        </p:txBody>
      </p:sp>
    </p:spTree>
    <p:extLst>
      <p:ext uri="{BB962C8B-B14F-4D97-AF65-F5344CB8AC3E}">
        <p14:creationId xmlns:p14="http://schemas.microsoft.com/office/powerpoint/2010/main" val="3420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Bodyfat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613569" y="1905000"/>
            <a:ext cx="10812462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summary(all)</a:t>
            </a:r>
          </a:p>
          <a:p>
            <a:pPr marL="342900" indent="-342900">
              <a:spcBef>
                <a:spcPct val="0"/>
              </a:spcBef>
              <a:buFont typeface="Wingdings"/>
              <a:buChar char="Ø"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 Age Weight Height  Neck  Chest Abdomen  Ankle Biceps Wrist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( 1 ) " "   " "    " "    " "   " "    "*"     " "   " "    " 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( 1 ) " "   "*"    " "    " "   " "    "*"     " "   " "    " 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( 1 ) " "   "*"    " "    " "   " "    "*"     " "   " 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( 1 ) "*"   "*"    " "    " "   " "    "*"     " "   " 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( 1 ) "*"   "*"    " "    " "   "*"    "*"     " "   " 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( 1 ) "*"   "*"    " "    " "   "*"    "*"     " "   "*"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  ( 1 ) "*"   "*"    " "    " "   "*"    "*"     "*"   "*"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  ( 1 ) "*"   "*"    "*"    " "   "*"    "*"     "*"   "*"    "*"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5791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Doesn’t show much info about these models…</a:t>
            </a:r>
          </a:p>
        </p:txBody>
      </p:sp>
    </p:spTree>
    <p:extLst>
      <p:ext uri="{BB962C8B-B14F-4D97-AF65-F5344CB8AC3E}">
        <p14:creationId xmlns:p14="http://schemas.microsoft.com/office/powerpoint/2010/main" val="78954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</a:t>
            </a:r>
            <a:r>
              <a:rPr lang="en-US" sz="4000" dirty="0" err="1">
                <a:solidFill>
                  <a:srgbClr val="FFFF66"/>
                </a:solidFill>
              </a:rPr>
              <a:t>BodyFat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11811000" cy="32932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all2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nvmax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=9)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print.data.frame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ShowSubsets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(all2))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 Age Weight Height Neck Chest  Abdomen Ankle Biceps Wrist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Cp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( 1 )                                    *                    	65.87  65.52 30.66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( 1 )          *                         *                    	73.28  72.73  5.17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( 1 )          *                         *                  * 	74.71  73.92  1.83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( 1 )   *      *                         *                  * 	75.40  74.37  1.27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( 1 )   *      *                 *       *                  * 	75.59  74.29  2.60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( 1 )   *      *                 *       *            *     * 	75.70  74.13  4.18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  ( 1 )   *      *                 *       *     *      *     * 	75.74  73.90  6.02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  ( 1 )   *      *      *          *       *     *      *     * 	75.75  73.62  8.00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  ( 1 )   *      *      *    *     *       *     *      *     * 	75.75  73.32 10.00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0" y="1619250"/>
            <a:ext cx="210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What’s </a:t>
            </a:r>
            <a:r>
              <a:rPr lang="en-US" sz="3200" dirty="0" err="1">
                <a:solidFill>
                  <a:srgbClr val="C00000"/>
                </a:solidFill>
              </a:rPr>
              <a:t>C</a:t>
            </a:r>
            <a:r>
              <a:rPr lang="en-US" sz="3200" baseline="-25000" dirty="0" err="1">
                <a:solidFill>
                  <a:srgbClr val="C00000"/>
                </a:solidFill>
              </a:rPr>
              <a:t>p</a:t>
            </a:r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39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088" y="214313"/>
            <a:ext cx="7772400" cy="1524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Mallows’ C</a:t>
            </a:r>
            <a:r>
              <a:rPr lang="en-US" baseline="-25000" dirty="0">
                <a:solidFill>
                  <a:srgbClr val="FFFF66"/>
                </a:solidFill>
              </a:rPr>
              <a:t>p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28600" y="1479184"/>
            <a:ext cx="85344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Note:</a:t>
            </a:r>
            <a:r>
              <a:rPr lang="en-US" sz="2800" dirty="0"/>
              <a:t> R</a:t>
            </a:r>
            <a:r>
              <a:rPr lang="en-US" sz="2800" baseline="30000" dirty="0"/>
              <a:t>2</a:t>
            </a:r>
            <a:r>
              <a:rPr lang="en-US" sz="2800" dirty="0"/>
              <a:t>, Adjusted R</a:t>
            </a:r>
            <a:r>
              <a:rPr lang="en-US" sz="2800" baseline="30000" dirty="0"/>
              <a:t>2</a:t>
            </a:r>
            <a:r>
              <a:rPr lang="en-US" sz="2800" dirty="0"/>
              <a:t>, </a:t>
            </a:r>
            <a:r>
              <a:rPr lang="en-US" sz="2800" dirty="0">
                <a:sym typeface="Symbol" pitchFamily="18" charset="2"/>
              </a:rPr>
              <a:t>SSE, all depend </a:t>
            </a:r>
            <a:r>
              <a:rPr lang="en-US" sz="2800" i="1" dirty="0">
                <a:sym typeface="Symbol" pitchFamily="18" charset="2"/>
              </a:rPr>
              <a:t>only</a:t>
            </a:r>
            <a:r>
              <a:rPr lang="en-US" sz="2800" dirty="0">
                <a:sym typeface="Symbol" pitchFamily="18" charset="2"/>
              </a:rPr>
              <a:t> on the predictors in the model being evaluated – NOT the other potential predictors in the pool. </a:t>
            </a:r>
            <a:endParaRPr lang="en-US" sz="2800" baseline="-25000" dirty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28600" y="3021845"/>
            <a:ext cx="8534400" cy="3662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Mallow’s </a:t>
            </a:r>
            <a:r>
              <a:rPr lang="en-US" sz="3200" dirty="0" err="1">
                <a:solidFill>
                  <a:schemeClr val="bg1"/>
                </a:solidFill>
              </a:rPr>
              <a:t>C</a:t>
            </a:r>
            <a:r>
              <a:rPr lang="en-US" sz="3200" baseline="-25000" dirty="0" err="1">
                <a:solidFill>
                  <a:schemeClr val="bg1"/>
                </a:solidFill>
              </a:rPr>
              <a:t>p</a:t>
            </a:r>
            <a:r>
              <a:rPr lang="en-US" sz="3200" dirty="0"/>
              <a:t>: When evaluating a subset of </a:t>
            </a:r>
            <a:r>
              <a:rPr lang="en-US" sz="3200" i="1" dirty="0"/>
              <a:t>m</a:t>
            </a:r>
            <a:r>
              <a:rPr lang="en-US" sz="3200" dirty="0"/>
              <a:t> predictors from a larger set of </a:t>
            </a:r>
            <a:r>
              <a:rPr lang="en-US" sz="3200" i="1" dirty="0"/>
              <a:t>k</a:t>
            </a:r>
            <a:r>
              <a:rPr lang="en-US" sz="3200" dirty="0"/>
              <a:t> predictors,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366904" y="4311076"/>
          <a:ext cx="54022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1587240" imgH="431640" progId="Equation.3">
                  <p:embed/>
                </p:oleObj>
              </mc:Choice>
              <mc:Fallback>
                <p:oleObj name="Equazione" r:id="rId3" imgW="1587240" imgH="431640" progId="Equation.3">
                  <p:embed/>
                  <p:pic>
                    <p:nvPicPr>
                      <p:cNvPr id="156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904" y="4311076"/>
                        <a:ext cx="5402262" cy="14700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AutoShape 6"/>
          <p:cNvSpPr>
            <a:spLocks/>
          </p:cNvSpPr>
          <p:nvPr/>
        </p:nvSpPr>
        <p:spPr bwMode="auto">
          <a:xfrm>
            <a:off x="6880291" y="4195434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109339"/>
              <a:gd name="adj4" fmla="val -223304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reduced</a:t>
            </a:r>
          </a:p>
        </p:txBody>
      </p:sp>
      <p:sp>
        <p:nvSpPr>
          <p:cNvPr id="156679" name="AutoShape 7"/>
          <p:cNvSpPr>
            <a:spLocks/>
          </p:cNvSpPr>
          <p:nvPr/>
        </p:nvSpPr>
        <p:spPr bwMode="auto">
          <a:xfrm>
            <a:off x="6880291" y="5637672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-41185"/>
              <a:gd name="adj4" fmla="val -221490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95400" y="6094872"/>
            <a:ext cx="8612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 dirty="0"/>
              <a:t>m </a:t>
            </a:r>
            <a:r>
              <a:rPr lang="en-US" sz="2800" dirty="0"/>
              <a:t>= # predictors in the reduced model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01613"/>
            <a:ext cx="1143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157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701F9-DAAE-404F-9DE7-9852FCB2CD58}"/>
              </a:ext>
            </a:extLst>
          </p:cNvPr>
          <p:cNvSpPr/>
          <p:nvPr/>
        </p:nvSpPr>
        <p:spPr bwMode="auto">
          <a:xfrm>
            <a:off x="223935" y="1676400"/>
            <a:ext cx="9453465" cy="4724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Notes on C</a:t>
            </a:r>
            <a:r>
              <a:rPr lang="en-US" baseline="-25000">
                <a:solidFill>
                  <a:srgbClr val="FFFF66"/>
                </a:solidFill>
              </a:rPr>
              <a:t>p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9067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515938" indent="-515938">
              <a:buFontTx/>
              <a:buChar char="•"/>
            </a:pP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depends on the larger pool of predictors as well as the set being considered</a:t>
            </a:r>
            <a:r>
              <a:rPr lang="en-US" dirty="0"/>
              <a:t>.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3935" y="3073044"/>
            <a:ext cx="79949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indent="515938">
              <a:buFontTx/>
              <a:buChar char="•"/>
            </a:pPr>
            <a:r>
              <a:rPr lang="en-US" sz="3200" dirty="0"/>
              <a:t> For full model </a:t>
            </a:r>
            <a:r>
              <a:rPr lang="en-US" sz="3200" dirty="0">
                <a:sym typeface="Symbol" pitchFamily="18" charset="2"/>
              </a:rPr>
              <a:t></a:t>
            </a:r>
            <a:endParaRPr lang="en-US" sz="3200" dirty="0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962400" y="3104514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= </a:t>
            </a:r>
            <a:r>
              <a:rPr lang="en-US" sz="3200" i="1" dirty="0"/>
              <a:t>k+1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23935" y="3870960"/>
            <a:ext cx="90724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631825" indent="-631825">
              <a:buFontTx/>
              <a:buChar char="•"/>
            </a:pPr>
            <a:r>
              <a:rPr lang="en-US" sz="3200" dirty="0"/>
              <a:t>For a “good” set of predictor,  </a:t>
            </a: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should be small.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23935" y="4760535"/>
            <a:ext cx="89962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682625" indent="-682625">
              <a:buFontTx/>
              <a:buChar char="•"/>
            </a:pPr>
            <a:r>
              <a:rPr lang="en-US" sz="3200" dirty="0"/>
              <a:t>Like </a:t>
            </a:r>
            <a:r>
              <a:rPr lang="en-US" sz="3200" dirty="0" err="1"/>
              <a:t>Adj</a:t>
            </a:r>
            <a:r>
              <a:rPr lang="en-US" sz="3200" dirty="0"/>
              <a:t> R</a:t>
            </a:r>
            <a:r>
              <a:rPr lang="en-US" sz="3200" baseline="30000" dirty="0"/>
              <a:t>2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weighs both the effectiveness of the model (</a:t>
            </a:r>
            <a:r>
              <a:rPr lang="en-US" sz="3200" dirty="0" err="1"/>
              <a:t>SSE</a:t>
            </a:r>
            <a:r>
              <a:rPr lang="en-US" sz="3200" i="1" baseline="-25000" dirty="0" err="1"/>
              <a:t>m</a:t>
            </a:r>
            <a:r>
              <a:rPr lang="en-US" sz="3200" dirty="0"/>
              <a:t>) and the # of predictors (</a:t>
            </a:r>
            <a:r>
              <a:rPr lang="en-US" sz="3200" i="1" dirty="0"/>
              <a:t>m</a:t>
            </a:r>
            <a:r>
              <a:rPr lang="en-US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081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t-test for Correlation vs. t-test for Slope in Multiple Regression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905000" y="2057400"/>
            <a:ext cx="7696200" cy="1754326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correlation:</a:t>
            </a:r>
            <a:r>
              <a:rPr lang="en-US" dirty="0"/>
              <a:t> Assesses the linear 	association between two variables 	by themselves.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905000" y="4343400"/>
            <a:ext cx="7696200" cy="1754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slope:</a:t>
            </a:r>
            <a:r>
              <a:rPr lang="en-US" dirty="0"/>
              <a:t> Assesses the linear 	association </a:t>
            </a:r>
            <a:r>
              <a:rPr lang="en-US" i="1" dirty="0"/>
              <a:t>after accounting for the 	other predictors in the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9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t-test for Correlation vs. t-test for Slope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905000" y="2057400"/>
            <a:ext cx="7696200" cy="1754326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correlation:</a:t>
            </a:r>
            <a:r>
              <a:rPr lang="en-US" dirty="0"/>
              <a:t> Assesses the linear 	association between two variables 	by themselves.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905000" y="4343400"/>
            <a:ext cx="7696200" cy="1754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slope:</a:t>
            </a:r>
            <a:r>
              <a:rPr lang="en-US" dirty="0"/>
              <a:t> Assesses the linear 	association </a:t>
            </a:r>
            <a:r>
              <a:rPr lang="en-US" i="1" dirty="0"/>
              <a:t>after accounting for the 	other predictors in the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50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845268"/>
                  </p:ext>
                </p:extLst>
              </p:nvPr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191860" r="-636420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191860" r="-274909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191860" r="-151163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295294" r="-636420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295294" r="-274909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295294" r="-151163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395294" r="-636420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395294" r="-27490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77591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F-test in Multiple  Regression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85800" y="1828801"/>
            <a:ext cx="4572000" cy="147732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</a:rPr>
              <a:t>o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=...=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: Some </a:t>
            </a:r>
            <a:r>
              <a:rPr lang="en-US" sz="4000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837944" y="4845844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 dirty="0">
                <a:solidFill>
                  <a:srgbClr val="FF0000"/>
                </a:solidFill>
              </a:rPr>
              <a:t>k</a:t>
            </a:r>
            <a:endParaRPr lang="en-US" sz="4400" dirty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524000" y="5364956"/>
            <a:ext cx="10668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n-k-1</a:t>
            </a:r>
            <a:endParaRPr lang="en-US" sz="4400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635752" y="4812316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k</a:t>
            </a:r>
            <a:endParaRPr lang="en-US" sz="4400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953000" y="5352765"/>
            <a:ext cx="1219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(n-k-1)</a:t>
            </a:r>
            <a:endParaRPr lang="en-US" sz="4400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7543800" y="5075396"/>
            <a:ext cx="1143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F</a:t>
            </a:r>
            <a:r>
              <a:rPr lang="en-US" sz="2800" b="1" i="1" baseline="-25000">
                <a:solidFill>
                  <a:srgbClr val="FF0000"/>
                </a:solidFill>
              </a:rPr>
              <a:t>k,n-k-1</a:t>
            </a:r>
            <a:endParaRPr lang="en-US" sz="44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05400" y="1676401"/>
            <a:ext cx="4038600" cy="641350"/>
            <a:chOff x="3216" y="960"/>
            <a:chExt cx="2544" cy="404"/>
          </a:xfrm>
        </p:grpSpPr>
        <p:sp>
          <p:nvSpPr>
            <p:cNvPr id="5134" name="Text Box 11"/>
            <p:cNvSpPr txBox="1">
              <a:spLocks noChangeArrowheads="1"/>
            </p:cNvSpPr>
            <p:nvPr/>
          </p:nvSpPr>
          <p:spPr bwMode="auto">
            <a:xfrm>
              <a:off x="4032" y="960"/>
              <a:ext cx="1728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weak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 flipH="1">
              <a:off x="3216" y="1248"/>
              <a:ext cx="816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114800" y="2971801"/>
            <a:ext cx="5029200" cy="641350"/>
            <a:chOff x="2592" y="1776"/>
            <a:chExt cx="3168" cy="404"/>
          </a:xfrm>
        </p:grpSpPr>
        <p:sp>
          <p:nvSpPr>
            <p:cNvPr id="5132" name="Text Box 14"/>
            <p:cNvSpPr txBox="1">
              <a:spLocks noChangeArrowheads="1"/>
            </p:cNvSpPr>
            <p:nvPr/>
          </p:nvSpPr>
          <p:spPr bwMode="auto">
            <a:xfrm>
              <a:off x="3744" y="1776"/>
              <a:ext cx="201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effective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200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91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Multiple Regression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Price~Size+Lot,data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=Houses)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lm(formula = Price ~ Size + Lot, data = Houses)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34121.649  29716.458   1.148   0.2668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Size           23.232     17.700   1.313   0.2068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Lot             5.657      3.075   1.839   0.0834 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standard error: 47400 on 17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Multiple R-squared: 0.5571,	Adjusted R-squared: 0.505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F-statistic: 10.69 on 2 and 17 DF,  p-value: 0.000985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28600" y="6216619"/>
                <a:ext cx="914400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𝑃𝑟𝑖𝑐𝑒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=34121.6+23.232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𝑆𝑖𝑧𝑒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+5.657∙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𝐿𝑜𝑡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6216619"/>
                <a:ext cx="9144000" cy="598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3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Houses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1029478"/>
            <a:ext cx="93726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hlink"/>
                </a:solidFill>
              </a:rPr>
              <a:t>Test #1:</a:t>
            </a:r>
            <a:r>
              <a:rPr lang="en-US" sz="3200" dirty="0"/>
              <a:t> Compute and test the </a:t>
            </a:r>
            <a:r>
              <a:rPr lang="en-US" sz="3200" i="1" dirty="0"/>
              <a:t>correlation </a:t>
            </a:r>
            <a:r>
              <a:rPr lang="en-US" sz="3200" dirty="0"/>
              <a:t>between </a:t>
            </a:r>
            <a:r>
              <a:rPr lang="en-US" sz="3200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bg1"/>
                </a:solidFill>
              </a:rPr>
              <a:t>Lot</a:t>
            </a:r>
            <a:r>
              <a:rPr lang="en-US" sz="3200" dirty="0"/>
              <a:t> in </a:t>
            </a:r>
            <a:r>
              <a:rPr lang="en-US" sz="3200" dirty="0">
                <a:solidFill>
                  <a:schemeClr val="bg1"/>
                </a:solidFill>
              </a:rPr>
              <a:t>Houses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-43543" y="2962208"/>
            <a:ext cx="9400592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hlink"/>
                </a:solidFill>
              </a:rPr>
              <a:t>Test #2:</a:t>
            </a:r>
            <a:r>
              <a:rPr lang="en-US" sz="3200" dirty="0"/>
              <a:t> Compute and test the coefficient of </a:t>
            </a:r>
            <a:r>
              <a:rPr lang="en-US" sz="3200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 in a multiple regression model (along with </a:t>
            </a:r>
            <a:r>
              <a:rPr lang="en-US" sz="3200" dirty="0">
                <a:solidFill>
                  <a:schemeClr val="bg1"/>
                </a:solidFill>
              </a:rPr>
              <a:t>Lot)</a:t>
            </a:r>
            <a:r>
              <a:rPr lang="en-US" sz="3200" dirty="0"/>
              <a:t> to predict </a:t>
            </a:r>
            <a:r>
              <a:rPr lang="en-US" sz="3200" dirty="0">
                <a:solidFill>
                  <a:schemeClr val="bg1"/>
                </a:solidFill>
              </a:rPr>
              <a:t>Price.</a:t>
            </a:r>
            <a:endParaRPr lang="en-US" sz="3200" dirty="0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790700" y="6176211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What’s going on?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180509"/>
            <a:ext cx="807905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cor.test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Houses$Lot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t = 5.0694,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df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= 18, p-value = 7.991e-05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8908" y="4602550"/>
            <a:ext cx="8088351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	(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Estimate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Error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 t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  Pr(&gt;|t|)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Intercept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) 	34121.649   29716.458   1.148     0.2668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	   23.232      17.700   1.313     0.2068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Lot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	    5.657       3.075 	  1.839     0.0834</a:t>
            </a:r>
          </a:p>
          <a:p>
            <a:pPr>
              <a:spcBef>
                <a:spcPct val="0"/>
              </a:spcBef>
            </a:pPr>
            <a:endParaRPr lang="hr-H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10.69 on 2 and 17 DF, p-value: 0.000985</a:t>
            </a:r>
          </a:p>
        </p:txBody>
      </p:sp>
    </p:spTree>
    <p:extLst>
      <p:ext uri="{BB962C8B-B14F-4D97-AF65-F5344CB8AC3E}">
        <p14:creationId xmlns:p14="http://schemas.microsoft.com/office/powerpoint/2010/main" val="29592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Multicollinearity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 is it?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295400" y="2743201"/>
            <a:ext cx="678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When two or more predictors are strongly associated with each other.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066800" y="4114800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Why is it a problem?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524000" y="4953001"/>
            <a:ext cx="6553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Individual coefficients and t-tests can be deceptive and unreliable. </a:t>
            </a:r>
          </a:p>
        </p:txBody>
      </p:sp>
    </p:spTree>
    <p:extLst>
      <p:ext uri="{BB962C8B-B14F-4D97-AF65-F5344CB8AC3E}">
        <p14:creationId xmlns:p14="http://schemas.microsoft.com/office/powerpoint/2010/main" val="141992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Effects of Multicollinearity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If predictors are highly correlated among themselves: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The regression coefficients and tests can be extremely variable and difficult to interpret individually.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One variable alone might work as well as many.</a:t>
            </a:r>
          </a:p>
        </p:txBody>
      </p:sp>
    </p:spTree>
    <p:extLst>
      <p:ext uri="{BB962C8B-B14F-4D97-AF65-F5344CB8AC3E}">
        <p14:creationId xmlns:p14="http://schemas.microsoft.com/office/powerpoint/2010/main" val="11353565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Microsoft Office PowerPoint</Application>
  <PresentationFormat>Widescreen</PresentationFormat>
  <Paragraphs>235</Paragraphs>
  <Slides>26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Times New Roman</vt:lpstr>
      <vt:lpstr>Wingdings</vt:lpstr>
      <vt:lpstr>Default Design</vt:lpstr>
      <vt:lpstr>Equation</vt:lpstr>
      <vt:lpstr>Equazione</vt:lpstr>
      <vt:lpstr>STOR 455 Multicollinearity and Model Selection</vt:lpstr>
      <vt:lpstr>PowerPoint Presentation</vt:lpstr>
      <vt:lpstr>t-test for Correlation vs. t-test for Slope in Multiple Regression</vt:lpstr>
      <vt:lpstr>t-test for Correlation vs. t-test for Slope</vt:lpstr>
      <vt:lpstr>ANOVA F-test in Multiple  Regression</vt:lpstr>
      <vt:lpstr>R - Multiple Regression</vt:lpstr>
      <vt:lpstr>Example: Houses</vt:lpstr>
      <vt:lpstr>Multicollinearity</vt:lpstr>
      <vt:lpstr>Effects of Multicollinearity</vt:lpstr>
      <vt:lpstr>How do we detect multicollinearity?</vt:lpstr>
      <vt:lpstr>How do we detect multicollinearity?</vt:lpstr>
      <vt:lpstr>Finding VIF with R</vt:lpstr>
      <vt:lpstr>Finding VIF with R</vt:lpstr>
      <vt:lpstr>What to do if you’ve got Multicollinearity?</vt:lpstr>
      <vt:lpstr>Example: State SAT Scores</vt:lpstr>
      <vt:lpstr>Example: Predicting State SAT</vt:lpstr>
      <vt:lpstr>Predictor Selection Methods</vt:lpstr>
      <vt:lpstr>Example: Body Fat Percentage</vt:lpstr>
      <vt:lpstr>Criteria to Compare Models?</vt:lpstr>
      <vt:lpstr>Adjusted R2</vt:lpstr>
      <vt:lpstr>How to Choose Models to Compare?</vt:lpstr>
      <vt:lpstr>R: Best Subsets for Bodyfat</vt:lpstr>
      <vt:lpstr>R: Best Subsets for Bodyfat</vt:lpstr>
      <vt:lpstr>R: Best Subsets for BodyFat</vt:lpstr>
      <vt:lpstr>Mallows’ Cp</vt:lpstr>
      <vt:lpstr>Notes on 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2020-08-30T16:46:19Z</dcterms:created>
  <dcterms:modified xsi:type="dcterms:W3CDTF">2023-02-09T18:37:35Z</dcterms:modified>
</cp:coreProperties>
</file>