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455" r:id="rId3"/>
    <p:sldId id="458" r:id="rId4"/>
    <p:sldId id="449" r:id="rId5"/>
    <p:sldId id="459" r:id="rId6"/>
    <p:sldId id="481" r:id="rId7"/>
    <p:sldId id="482" r:id="rId8"/>
    <p:sldId id="483" r:id="rId9"/>
    <p:sldId id="463" r:id="rId10"/>
    <p:sldId id="464" r:id="rId11"/>
    <p:sldId id="465" r:id="rId12"/>
    <p:sldId id="466" r:id="rId13"/>
    <p:sldId id="467" r:id="rId14"/>
    <p:sldId id="468" r:id="rId15"/>
    <p:sldId id="490" r:id="rId16"/>
    <p:sldId id="491" r:id="rId17"/>
    <p:sldId id="492" r:id="rId18"/>
    <p:sldId id="493" r:id="rId19"/>
    <p:sldId id="494" r:id="rId20"/>
    <p:sldId id="495" r:id="rId21"/>
    <p:sldId id="496" r:id="rId22"/>
    <p:sldId id="497" r:id="rId23"/>
    <p:sldId id="498" r:id="rId24"/>
    <p:sldId id="499" r:id="rId25"/>
    <p:sldId id="500" r:id="rId26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006600"/>
    <a:srgbClr val="000000"/>
    <a:srgbClr val="660066"/>
    <a:srgbClr val="003366"/>
    <a:srgbClr val="A5002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455" autoAdjust="0"/>
    <p:restoredTop sz="93512" autoAdjust="0"/>
  </p:normalViewPr>
  <p:slideViewPr>
    <p:cSldViewPr>
      <p:cViewPr varScale="1">
        <p:scale>
          <a:sx n="80" d="100"/>
          <a:sy n="80" d="100"/>
        </p:scale>
        <p:origin x="56" y="4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BAB5D219-CF94-4CEA-A671-C9C75721AB9D}" type="slidenum">
              <a:rPr lang="en-US" sz="1300"/>
              <a:pPr/>
              <a:t>2</a:t>
            </a:fld>
            <a:endParaRPr lang="en-US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00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71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93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21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27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5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74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1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06C8F-BBD6-478F-8680-60DABE6BA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5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14FCE-6A64-4D30-B3B4-05F7AEF48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0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A81F1-DDA4-4CEE-93E7-30FCF85FAE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5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93D9E-AB53-4751-8955-16C0539C65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4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64CFD-47D5-4D58-B1C8-53476D7E0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4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55C76-C9DD-4FB5-9102-E4750A980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2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106D0-6B10-4639-A094-69DA07BD3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3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DB222-110D-433A-9454-118EB947B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8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CE26F-A5D0-4B47-A8F3-E4B6E6D64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1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8B8EC-85E2-4FC2-BAE2-3752E45E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4346F-BD07-4B2F-A814-E57F5BFB1A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9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10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33400"/>
            <a:ext cx="9144000" cy="3581400"/>
          </a:xfrm>
          <a:effectLst>
            <a:outerShdw dist="45791" dir="2021404" algn="ctr" rotWithShape="0">
              <a:srgbClr val="000000"/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4800" b="1" dirty="0">
                <a:solidFill>
                  <a:schemeClr val="bg1"/>
                </a:solidFill>
              </a:rPr>
              <a:t>STOR 455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Model Selection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886200" y="4677995"/>
            <a:ext cx="4419600" cy="1646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	Read: 		4.2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	Exercises: 	4.4, 5, 6 	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C701F9-DAAE-404F-9DE7-9852FCB2CD58}"/>
              </a:ext>
            </a:extLst>
          </p:cNvPr>
          <p:cNvSpPr/>
          <p:nvPr/>
        </p:nvSpPr>
        <p:spPr bwMode="auto">
          <a:xfrm>
            <a:off x="223935" y="1676400"/>
            <a:ext cx="9453465" cy="47244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66"/>
              </a:solidFill>
              <a:effectLst/>
              <a:latin typeface="Times New Roman" pitchFamily="18" charset="0"/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Notes on C</a:t>
            </a:r>
            <a:r>
              <a:rPr lang="en-US" baseline="-25000">
                <a:solidFill>
                  <a:srgbClr val="FFFF66"/>
                </a:solidFill>
              </a:rPr>
              <a:t>p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157699" name="Text Box 3"/>
          <p:cNvSpPr txBox="1">
            <a:spLocks noChangeArrowheads="1"/>
          </p:cNvSpPr>
          <p:nvPr/>
        </p:nvSpPr>
        <p:spPr bwMode="auto">
          <a:xfrm>
            <a:off x="228600" y="1752600"/>
            <a:ext cx="90678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marL="515938" indent="-515938">
              <a:buFontTx/>
              <a:buChar char="•"/>
            </a:pPr>
            <a:r>
              <a:rPr lang="en-US" sz="3200" dirty="0" err="1"/>
              <a:t>C</a:t>
            </a:r>
            <a:r>
              <a:rPr lang="en-US" sz="3200" baseline="-25000" dirty="0" err="1"/>
              <a:t>p</a:t>
            </a:r>
            <a:r>
              <a:rPr lang="en-US" sz="3200" dirty="0"/>
              <a:t> depends on the larger pool of predictors as well as the set being considered</a:t>
            </a:r>
            <a:r>
              <a:rPr lang="en-US" dirty="0"/>
              <a:t>.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223935" y="3073044"/>
            <a:ext cx="79949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indent="515938">
              <a:buFontTx/>
              <a:buChar char="•"/>
            </a:pPr>
            <a:r>
              <a:rPr lang="en-US" sz="3200" dirty="0"/>
              <a:t> For full model </a:t>
            </a:r>
            <a:r>
              <a:rPr lang="en-US" sz="3200" dirty="0">
                <a:sym typeface="Symbol" pitchFamily="18" charset="2"/>
              </a:rPr>
              <a:t></a:t>
            </a:r>
            <a:endParaRPr lang="en-US" sz="3200" dirty="0"/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3962400" y="3104514"/>
            <a:ext cx="1905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 err="1"/>
              <a:t>C</a:t>
            </a:r>
            <a:r>
              <a:rPr lang="en-US" sz="3200" baseline="-25000" dirty="0" err="1"/>
              <a:t>p</a:t>
            </a:r>
            <a:r>
              <a:rPr lang="en-US" sz="3200" dirty="0"/>
              <a:t> = </a:t>
            </a:r>
            <a:r>
              <a:rPr lang="en-US" sz="3200" i="1" dirty="0"/>
              <a:t>k+1</a:t>
            </a:r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223935" y="3870960"/>
            <a:ext cx="90724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marL="631825" indent="-631825">
              <a:buFontTx/>
              <a:buChar char="•"/>
            </a:pPr>
            <a:r>
              <a:rPr lang="en-US" sz="3200" dirty="0"/>
              <a:t>For a “good” set of predictor,  </a:t>
            </a:r>
            <a:r>
              <a:rPr lang="en-US" sz="3200" dirty="0" err="1"/>
              <a:t>C</a:t>
            </a:r>
            <a:r>
              <a:rPr lang="en-US" sz="3200" baseline="-25000" dirty="0" err="1"/>
              <a:t>p</a:t>
            </a:r>
            <a:r>
              <a:rPr lang="en-US" sz="3200" dirty="0"/>
              <a:t> should be small.</a:t>
            </a:r>
          </a:p>
        </p:txBody>
      </p:sp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223935" y="4760535"/>
            <a:ext cx="899626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marL="682625" indent="-682625">
              <a:buFontTx/>
              <a:buChar char="•"/>
            </a:pPr>
            <a:r>
              <a:rPr lang="en-US" sz="3200" dirty="0"/>
              <a:t>Like </a:t>
            </a:r>
            <a:r>
              <a:rPr lang="en-US" sz="3200" dirty="0" err="1"/>
              <a:t>Adj</a:t>
            </a:r>
            <a:r>
              <a:rPr lang="en-US" sz="3200" dirty="0"/>
              <a:t> R</a:t>
            </a:r>
            <a:r>
              <a:rPr lang="en-US" sz="3200" baseline="30000" dirty="0"/>
              <a:t>2</a:t>
            </a:r>
            <a:r>
              <a:rPr lang="en-US" sz="3200" dirty="0"/>
              <a:t>, </a:t>
            </a:r>
            <a:r>
              <a:rPr lang="en-US" sz="3200" dirty="0" err="1"/>
              <a:t>C</a:t>
            </a:r>
            <a:r>
              <a:rPr lang="en-US" sz="3200" baseline="-25000" dirty="0" err="1"/>
              <a:t>p</a:t>
            </a:r>
            <a:r>
              <a:rPr lang="en-US" sz="3200" dirty="0"/>
              <a:t> weighs both the effectiveness of the model (</a:t>
            </a:r>
            <a:r>
              <a:rPr lang="en-US" sz="3200" dirty="0" err="1"/>
              <a:t>SSE</a:t>
            </a:r>
            <a:r>
              <a:rPr lang="en-US" sz="3200" i="1" baseline="-25000" dirty="0" err="1"/>
              <a:t>m</a:t>
            </a:r>
            <a:r>
              <a:rPr lang="en-US" sz="3200" dirty="0"/>
              <a:t>) and the # of predictors (</a:t>
            </a:r>
            <a:r>
              <a:rPr lang="en-US" sz="3200" i="1" dirty="0"/>
              <a:t>m</a:t>
            </a:r>
            <a:r>
              <a:rPr lang="en-US" sz="3200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80812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-381000" y="609600"/>
            <a:ext cx="103632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Predictor Selection Methods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295400" y="2819400"/>
            <a:ext cx="617220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All subsets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Backward elimination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Forward selection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Stepwise regression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914400" y="1676400"/>
            <a:ext cx="7772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Choosing an effective set of predictors</a:t>
            </a:r>
          </a:p>
        </p:txBody>
      </p:sp>
    </p:spTree>
    <p:extLst>
      <p:ext uri="{BB962C8B-B14F-4D97-AF65-F5344CB8AC3E}">
        <p14:creationId xmlns:p14="http://schemas.microsoft.com/office/powerpoint/2010/main" val="3664706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Predictor Selection Methods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28600" y="2819400"/>
            <a:ext cx="883920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marL="0" indent="0"/>
            <a:r>
              <a:rPr lang="en-US" altLang="en-US" b="1" i="1" dirty="0"/>
              <a:t>Think, consult, graph… </a:t>
            </a:r>
            <a:r>
              <a:rPr lang="en-US" altLang="en-US" dirty="0"/>
              <a:t>but if that fails, then:</a:t>
            </a:r>
          </a:p>
          <a:p>
            <a:pPr marL="2171700" lvl="4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All subsets</a:t>
            </a:r>
          </a:p>
          <a:p>
            <a:pPr marL="2171700" lvl="4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Backward elimination</a:t>
            </a:r>
          </a:p>
          <a:p>
            <a:pPr marL="2171700" lvl="4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Forward selection</a:t>
            </a:r>
          </a:p>
          <a:p>
            <a:pPr marL="2171700" lvl="4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Stepwise regression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0" y="1828800"/>
            <a:ext cx="7772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Choosing an effective set of predictors</a:t>
            </a:r>
          </a:p>
        </p:txBody>
      </p:sp>
    </p:spTree>
    <p:extLst>
      <p:ext uri="{BB962C8B-B14F-4D97-AF65-F5344CB8AC3E}">
        <p14:creationId xmlns:p14="http://schemas.microsoft.com/office/powerpoint/2010/main" val="514201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Backward Elimination</a:t>
            </a:r>
          </a:p>
        </p:txBody>
      </p:sp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381000" y="1676400"/>
            <a:ext cx="8061960" cy="461664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914400" indent="-45720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800" dirty="0"/>
              <a:t>Start with the full model (all predictors)</a:t>
            </a:r>
          </a:p>
          <a:p>
            <a:pPr>
              <a:buFontTx/>
              <a:buAutoNum type="arabicPeriod"/>
            </a:pPr>
            <a:r>
              <a:rPr lang="en-US" sz="2800" dirty="0"/>
              <a:t>Calculate if the model would be “better” by removing each of the predictor individually</a:t>
            </a:r>
          </a:p>
          <a:p>
            <a:pPr>
              <a:buFontTx/>
              <a:buAutoNum type="arabicPeriod"/>
            </a:pPr>
            <a:r>
              <a:rPr lang="en-US" sz="2800" dirty="0"/>
              <a:t>Find the “least significant” predictor</a:t>
            </a:r>
          </a:p>
          <a:p>
            <a:pPr>
              <a:buFontTx/>
              <a:buAutoNum type="arabicPeriod"/>
            </a:pPr>
            <a:r>
              <a:rPr lang="en-US" sz="2800" dirty="0"/>
              <a:t>Does removing the predictor create a “better” model?</a:t>
            </a:r>
          </a:p>
          <a:p>
            <a:pPr lvl="1">
              <a:spcBef>
                <a:spcPct val="0"/>
              </a:spcBef>
            </a:pPr>
            <a:r>
              <a:rPr lang="en-US" sz="2800" dirty="0"/>
              <a:t>	</a:t>
            </a:r>
            <a:r>
              <a:rPr lang="en-US" sz="2800" dirty="0">
                <a:solidFill>
                  <a:schemeClr val="bg1"/>
                </a:solidFill>
              </a:rPr>
              <a:t>No</a:t>
            </a:r>
            <a:r>
              <a:rPr lang="en-US" sz="2800" dirty="0"/>
              <a:t>  </a:t>
            </a:r>
            <a:r>
              <a:rPr lang="en-US" sz="2800" dirty="0">
                <a:sym typeface="Symbol" pitchFamily="18" charset="2"/>
              </a:rPr>
              <a:t> Keep the predictor &amp; stop</a:t>
            </a:r>
          </a:p>
          <a:p>
            <a:pPr lvl="1">
              <a:spcBef>
                <a:spcPct val="0"/>
              </a:spcBef>
            </a:pPr>
            <a:r>
              <a:rPr lang="en-US" sz="2800" dirty="0">
                <a:sym typeface="Symbol" pitchFamily="18" charset="2"/>
              </a:rPr>
              <a:t>	</a:t>
            </a:r>
            <a:r>
              <a:rPr lang="en-US" sz="2800" dirty="0">
                <a:solidFill>
                  <a:schemeClr val="bg1"/>
                </a:solidFill>
                <a:sym typeface="Symbol" pitchFamily="18" charset="2"/>
              </a:rPr>
              <a:t>Yes</a:t>
            </a:r>
            <a:r>
              <a:rPr lang="en-US" sz="2800" dirty="0">
                <a:sym typeface="Symbol" pitchFamily="18" charset="2"/>
              </a:rPr>
              <a:t>  Delete the predictor and go back to step 2 with the reduced model.</a:t>
            </a:r>
          </a:p>
        </p:txBody>
      </p:sp>
    </p:spTree>
    <p:extLst>
      <p:ext uri="{BB962C8B-B14F-4D97-AF65-F5344CB8AC3E}">
        <p14:creationId xmlns:p14="http://schemas.microsoft.com/office/powerpoint/2010/main" val="3966336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Backward Elimination</a:t>
            </a:r>
          </a:p>
        </p:txBody>
      </p:sp>
      <p:sp>
        <p:nvSpPr>
          <p:cNvPr id="161795" name="Text Box 3"/>
          <p:cNvSpPr txBox="1">
            <a:spLocks noChangeArrowheads="1"/>
          </p:cNvSpPr>
          <p:nvPr/>
        </p:nvSpPr>
        <p:spPr bwMode="auto">
          <a:xfrm>
            <a:off x="228600" y="1760376"/>
            <a:ext cx="8001000" cy="20621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bg1"/>
                </a:solidFill>
              </a:rPr>
              <a:t>Advantages:</a:t>
            </a:r>
          </a:p>
          <a:p>
            <a:pPr>
              <a:spcBef>
                <a:spcPct val="0"/>
              </a:spcBef>
            </a:pPr>
            <a:r>
              <a:rPr lang="en-US" sz="3200" dirty="0"/>
              <a:t>		Removes “worst” predictors early</a:t>
            </a:r>
          </a:p>
          <a:p>
            <a:pPr>
              <a:spcBef>
                <a:spcPct val="0"/>
              </a:spcBef>
            </a:pPr>
            <a:r>
              <a:rPr lang="en-US" sz="3200" dirty="0"/>
              <a:t>		Relatively few models to consider</a:t>
            </a:r>
          </a:p>
          <a:p>
            <a:pPr>
              <a:spcBef>
                <a:spcPct val="0"/>
              </a:spcBef>
            </a:pPr>
            <a:r>
              <a:rPr lang="en-US" sz="3200" dirty="0"/>
              <a:t>		Leaves only “important” predictors</a:t>
            </a:r>
          </a:p>
        </p:txBody>
      </p:sp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228600" y="4324740"/>
            <a:ext cx="8001000" cy="2123658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bg1"/>
                </a:solidFill>
              </a:rPr>
              <a:t>Disadvantages:</a:t>
            </a:r>
          </a:p>
          <a:p>
            <a:pPr>
              <a:spcBef>
                <a:spcPct val="0"/>
              </a:spcBef>
            </a:pPr>
            <a:r>
              <a:rPr lang="en-US" sz="3200" dirty="0"/>
              <a:t>		Most complicated models first</a:t>
            </a:r>
          </a:p>
          <a:p>
            <a:pPr>
              <a:spcBef>
                <a:spcPct val="0"/>
              </a:spcBef>
            </a:pPr>
            <a:r>
              <a:rPr lang="en-US" sz="3200" dirty="0"/>
              <a:t>		Individual t-tests may be unstable </a:t>
            </a:r>
          </a:p>
          <a:p>
            <a:pPr>
              <a:spcBef>
                <a:spcPct val="0"/>
              </a:spcBef>
            </a:pPr>
            <a:r>
              <a:rPr lang="en-US" sz="3200" dirty="0"/>
              <a:t>		Susceptible to multicollinearity</a:t>
            </a:r>
          </a:p>
        </p:txBody>
      </p:sp>
    </p:spTree>
    <p:extLst>
      <p:ext uri="{BB962C8B-B14F-4D97-AF65-F5344CB8AC3E}">
        <p14:creationId xmlns:p14="http://schemas.microsoft.com/office/powerpoint/2010/main" val="1637478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Backward Elimination in R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8600" y="1828800"/>
            <a:ext cx="10896600" cy="3477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Fit the full model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Full = 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(Bodyfat~., data = 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BodyFat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Find the MSE for the full model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MSE=(summary(Full)$sigma)^2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Backward: use the step( ) function starting with the full model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step(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Full,scale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=MSE)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#R uses Cp (AIC) to pick next model</a:t>
            </a:r>
          </a:p>
        </p:txBody>
      </p:sp>
    </p:spTree>
    <p:extLst>
      <p:ext uri="{BB962C8B-B14F-4D97-AF65-F5344CB8AC3E}">
        <p14:creationId xmlns:p14="http://schemas.microsoft.com/office/powerpoint/2010/main" val="1566446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4801" y="428178"/>
            <a:ext cx="7391400" cy="575542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step(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Full,scale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=MSE)</a:t>
            </a:r>
          </a:p>
          <a:p>
            <a:pPr>
              <a:spcBef>
                <a:spcPct val="0"/>
              </a:spcBef>
            </a:pPr>
            <a:endParaRPr lang="en-US" sz="16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Start:  AIC=10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Bodyfat ~ Age + Weight + Height + Neck + Chest + Abdomen + Ankle + 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Biceps + Wrist</a:t>
            </a:r>
          </a:p>
          <a:p>
            <a:pPr>
              <a:spcBef>
                <a:spcPct val="0"/>
              </a:spcBef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Df Sum of Sq    RSS      Cp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 Neck     1      0.00 1539.2  8.0000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 Height   1      0.31 1539.5  8.0183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 Ankle    1      2.98 1542.2  8.1740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 Biceps   1      7.14 1546.4  8.4174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 Chest    1     12.72 1551.9  8.7435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 Weight   1     16.55 1555.8  8.9676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&lt;none&gt;                 1539.2 10.0000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 Age      1     46.78 1586.0 10.7354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 Wrist    1    125.65 1664.9 15.3466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 Abdomen  1    857.41 2396.6 58.1334</a:t>
            </a:r>
          </a:p>
          <a:p>
            <a:pPr>
              <a:spcBef>
                <a:spcPct val="0"/>
              </a:spcBef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Step:  AIC=8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Bodyfat ~ Age + Weight + Height + Chest + Abdomen + Ankle + Biceps + 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Wrist</a:t>
            </a:r>
          </a:p>
        </p:txBody>
      </p:sp>
    </p:spTree>
    <p:extLst>
      <p:ext uri="{BB962C8B-B14F-4D97-AF65-F5344CB8AC3E}">
        <p14:creationId xmlns:p14="http://schemas.microsoft.com/office/powerpoint/2010/main" val="2556239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8600" y="1905000"/>
            <a:ext cx="8556625" cy="4278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Step:  AIC=1.27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Bodyfat ~ Age + Weight + Abdomen + Wrist</a:t>
            </a:r>
          </a:p>
          <a:p>
            <a:pPr>
              <a:spcBef>
                <a:spcPct val="0"/>
              </a:spcBef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Df Sum of Sq    RSS      Cp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&lt;none&gt;                 1561.0  1.2746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 Age      1     43.71 1604.7  1.8305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 Weight   1     47.51 1608.5  2.0528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 Wrist    1    134.38 1695.4  7.1316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 Abdomen  1   1373.33 2934.3 79.5742</a:t>
            </a:r>
          </a:p>
          <a:p>
            <a:pPr>
              <a:spcBef>
                <a:spcPct val="0"/>
              </a:spcBef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Call:</a:t>
            </a:r>
          </a:p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Bodyfat ~ Age + Weight + Abdomen + Wrist, data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BodyFat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Coefficients: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        Age       Weight      Abdomen        Wrist  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-21.06107      0.07854     -0.07608      0.95069       -2.068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F6C12AA-4113-4BED-9107-31F72032C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7620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>
                <a:solidFill>
                  <a:srgbClr val="FFFF66"/>
                </a:solidFill>
              </a:rPr>
              <a:t>Backward Elimination in R</a:t>
            </a:r>
            <a:endParaRPr lang="en-US" kern="0" dirty="0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101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Forward Selection</a:t>
            </a:r>
          </a:p>
        </p:txBody>
      </p:sp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304800" y="1905000"/>
            <a:ext cx="7696200" cy="30469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Aft>
                <a:spcPts val="1200"/>
              </a:spcAft>
              <a:buFontTx/>
              <a:buAutoNum type="arabicPeriod"/>
            </a:pPr>
            <a:r>
              <a:rPr lang="en-US" sz="2800" dirty="0"/>
              <a:t>Start with the best single predictor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2.  Is that predictor significant? 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 		</a:t>
            </a:r>
            <a:r>
              <a:rPr lang="en-US" sz="2800" dirty="0">
                <a:solidFill>
                  <a:schemeClr val="bg1"/>
                </a:solidFill>
              </a:rPr>
              <a:t>Yes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 Include predictor in the model</a:t>
            </a:r>
          </a:p>
          <a:p>
            <a:pPr>
              <a:spcBef>
                <a:spcPct val="0"/>
              </a:spcBef>
            </a:pPr>
            <a:r>
              <a:rPr lang="en-US" sz="2800" dirty="0">
                <a:sym typeface="Symbol" pitchFamily="18" charset="2"/>
              </a:rPr>
              <a:t>		</a:t>
            </a:r>
            <a:r>
              <a:rPr lang="en-US" sz="2800" dirty="0">
                <a:solidFill>
                  <a:schemeClr val="bg1"/>
                </a:solidFill>
                <a:sym typeface="Symbol" pitchFamily="18" charset="2"/>
              </a:rPr>
              <a:t>No</a:t>
            </a:r>
            <a:r>
              <a:rPr lang="en-US" sz="2800" dirty="0">
                <a:sym typeface="Symbol" pitchFamily="18" charset="2"/>
              </a:rPr>
              <a:t>  Don’t include predictor &amp; stop </a:t>
            </a:r>
            <a:endParaRPr lang="en-US" sz="2800" dirty="0"/>
          </a:p>
          <a:p>
            <a:pPr>
              <a:buFontTx/>
              <a:buAutoNum type="arabicPeriod" startAt="3"/>
            </a:pPr>
            <a:r>
              <a:rPr lang="en-US" sz="2800" dirty="0"/>
              <a:t>Find the “most significant” new predictor from among those NOT in the model. Return to step 2.</a:t>
            </a:r>
          </a:p>
        </p:txBody>
      </p:sp>
    </p:spTree>
    <p:extLst>
      <p:ext uri="{BB962C8B-B14F-4D97-AF65-F5344CB8AC3E}">
        <p14:creationId xmlns:p14="http://schemas.microsoft.com/office/powerpoint/2010/main" val="489724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Forward Selection</a:t>
            </a:r>
          </a:p>
        </p:txBody>
      </p:sp>
      <p:sp>
        <p:nvSpPr>
          <p:cNvPr id="163843" name="Text Box 3"/>
          <p:cNvSpPr txBox="1">
            <a:spLocks noChangeArrowheads="1"/>
          </p:cNvSpPr>
          <p:nvPr/>
        </p:nvSpPr>
        <p:spPr bwMode="auto">
          <a:xfrm>
            <a:off x="152400" y="1752600"/>
            <a:ext cx="8534400" cy="20621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bg1"/>
                </a:solidFill>
              </a:rPr>
              <a:t>Advantages:</a:t>
            </a:r>
          </a:p>
          <a:p>
            <a:pPr>
              <a:spcBef>
                <a:spcPct val="0"/>
              </a:spcBef>
            </a:pPr>
            <a:r>
              <a:rPr lang="en-US" sz="3200" dirty="0"/>
              <a:t>		Uses smaller models early (parsimony)</a:t>
            </a:r>
          </a:p>
          <a:p>
            <a:pPr>
              <a:spcBef>
                <a:spcPct val="0"/>
              </a:spcBef>
            </a:pPr>
            <a:r>
              <a:rPr lang="en-US" sz="3200" dirty="0"/>
              <a:t>		Less susceptible to multicollinearity</a:t>
            </a:r>
          </a:p>
          <a:p>
            <a:pPr>
              <a:spcBef>
                <a:spcPct val="0"/>
              </a:spcBef>
            </a:pPr>
            <a:r>
              <a:rPr lang="en-US" sz="3200" dirty="0"/>
              <a:t>		Shows “most important” predictors</a:t>
            </a:r>
          </a:p>
        </p:txBody>
      </p:sp>
      <p:sp>
        <p:nvSpPr>
          <p:cNvPr id="163844" name="Text Box 4"/>
          <p:cNvSpPr txBox="1">
            <a:spLocks noChangeArrowheads="1"/>
          </p:cNvSpPr>
          <p:nvPr/>
        </p:nvSpPr>
        <p:spPr bwMode="auto">
          <a:xfrm>
            <a:off x="152400" y="4343400"/>
            <a:ext cx="8534400" cy="2062103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915988" indent="-915988"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bg1"/>
                </a:solidFill>
              </a:rPr>
              <a:t>Disadvantages:</a:t>
            </a:r>
          </a:p>
          <a:p>
            <a:pPr>
              <a:spcBef>
                <a:spcPct val="0"/>
              </a:spcBef>
            </a:pPr>
            <a:r>
              <a:rPr lang="en-US" sz="3200" dirty="0"/>
              <a:t>		Need to consider more models</a:t>
            </a:r>
          </a:p>
          <a:p>
            <a:pPr>
              <a:spcBef>
                <a:spcPct val="0"/>
              </a:spcBef>
            </a:pPr>
            <a:r>
              <a:rPr lang="en-US" sz="3200" dirty="0"/>
              <a:t>		Predictor entered early may become 	redundant later </a:t>
            </a:r>
          </a:p>
        </p:txBody>
      </p:sp>
    </p:spTree>
    <p:extLst>
      <p:ext uri="{BB962C8B-B14F-4D97-AF65-F5344CB8AC3E}">
        <p14:creationId xmlns:p14="http://schemas.microsoft.com/office/powerpoint/2010/main" val="87473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57425" y="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Example: Body Fat Percentage</a:t>
            </a:r>
            <a:endParaRPr lang="en-US" dirty="0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28625" y="1447800"/>
            <a:ext cx="5715000" cy="477053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5000"/>
              </a:spcBef>
            </a:pPr>
            <a:r>
              <a:rPr lang="en-US" sz="3200" dirty="0">
                <a:solidFill>
                  <a:schemeClr val="bg1"/>
                </a:solidFill>
              </a:rPr>
              <a:t>Response Variable:</a:t>
            </a:r>
            <a:r>
              <a:rPr lang="en-US" sz="3200" dirty="0"/>
              <a:t>     </a:t>
            </a:r>
          </a:p>
          <a:p>
            <a:pPr>
              <a:spcBef>
                <a:spcPct val="0"/>
              </a:spcBef>
            </a:pPr>
            <a:r>
              <a:rPr lang="en-US" sz="3200" i="1" dirty="0"/>
              <a:t>	Bodyfat</a:t>
            </a:r>
            <a:r>
              <a:rPr lang="en-US" sz="3200" dirty="0"/>
              <a:t>  </a:t>
            </a:r>
          </a:p>
          <a:p>
            <a:pPr>
              <a:spcBef>
                <a:spcPct val="0"/>
              </a:spcBef>
            </a:pPr>
            <a:endParaRPr lang="en-US" sz="3200" dirty="0"/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sz="3200" dirty="0">
                <a:solidFill>
                  <a:schemeClr val="bg1"/>
                </a:solidFill>
              </a:rPr>
              <a:t>Potential Predictors:</a:t>
            </a:r>
            <a:r>
              <a:rPr lang="en-US" sz="3200" dirty="0"/>
              <a:t>  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sz="3200" i="1" dirty="0"/>
              <a:t>	Age		Weight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sz="3200" i="1" dirty="0"/>
              <a:t>	Height	Neck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sz="3200" i="1" dirty="0"/>
              <a:t>	Chest	Abdomen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sz="3200" i="1" dirty="0"/>
              <a:t>	Ankle	Biceps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sz="3200" i="1" dirty="0"/>
              <a:t>	Wrist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DFB25-0812-4E64-A4CD-AF75ADB45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644170"/>
            <a:ext cx="525779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Find the “best” model for </a:t>
            </a:r>
            <a:r>
              <a:rPr lang="en-US" sz="3200" i="1" dirty="0"/>
              <a:t>Bodyfat</a:t>
            </a:r>
            <a:r>
              <a:rPr lang="en-US" sz="3200" dirty="0"/>
              <a:t> using some or all of these predictors.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0CC36-5369-41F8-9132-EF769F40C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572000"/>
            <a:ext cx="4862899" cy="584775"/>
          </a:xfrm>
          <a:prstGeom prst="rect">
            <a:avLst/>
          </a:prstGeom>
          <a:solidFill>
            <a:srgbClr val="FF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What determines “best”?</a:t>
            </a:r>
          </a:p>
        </p:txBody>
      </p:sp>
    </p:spTree>
    <p:extLst>
      <p:ext uri="{BB962C8B-B14F-4D97-AF65-F5344CB8AC3E}">
        <p14:creationId xmlns:p14="http://schemas.microsoft.com/office/powerpoint/2010/main" val="912309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Forward Selection in R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6200" y="1981200"/>
            <a:ext cx="9296400" cy="375487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Fit the full model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Full = 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(Bodyfat~., data = 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BodyFat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Find the MSE for the full model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MSE=(summary(Full)$sigma)^2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Start with a model with NO predictors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none = 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(Bodyfat~1, data=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BodyFat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#Specify the direction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step(none, scope=list(upper=Full), scale=MSE, direction=“forward”)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7968" y="5945593"/>
            <a:ext cx="871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start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723014" y="5467129"/>
            <a:ext cx="382772" cy="595423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2616495" y="6051918"/>
            <a:ext cx="2955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predictor pool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3015216" y="5456497"/>
            <a:ext cx="547576" cy="606055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942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676400" y="2235130"/>
            <a:ext cx="8556625" cy="403187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step(none, scope=list(upper=Full), scale=MSE, direction="forward")</a:t>
            </a:r>
          </a:p>
          <a:p>
            <a:pPr>
              <a:spcBef>
                <a:spcPct val="0"/>
              </a:spcBef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Start:  AIC=273.09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Bodyfat ~ 1</a:t>
            </a:r>
          </a:p>
          <a:p>
            <a:pPr>
              <a:spcBef>
                <a:spcPct val="0"/>
              </a:spcBef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Df Sum of Sq    RSS     Cp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 Abdomen  1    4180.4 2166.2  30.66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 Chest    1    2954.3 3392.3 102.35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 Weight   1    2254.1 4092.5 143.29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 Neck     1    1615.0 4731.6 180.66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 Biceps   1    1109.5 5237.1 210.22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 Ankle    1     955.0 5391.6 219.25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 Wrist    1     883.4 5463.1 223.44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 Age      1     415.3 5931.3 250.81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&lt;none&gt;                 6346.6 273.09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 Height   1       6.6 6340.0 274.71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9214193-FE93-4D95-82E9-263DB5B30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7620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>
                <a:solidFill>
                  <a:srgbClr val="FFFF66"/>
                </a:solidFill>
              </a:rPr>
              <a:t>Forward Selection in R</a:t>
            </a:r>
            <a:endParaRPr lang="en-US" kern="0" dirty="0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780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817687" y="1981200"/>
            <a:ext cx="8556625" cy="452431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Step:  AIC=1.27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Bodyfat ~ Abdomen + Weight + Wrist + Age</a:t>
            </a:r>
          </a:p>
          <a:p>
            <a:pPr>
              <a:spcBef>
                <a:spcPct val="0"/>
              </a:spcBef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Df Sum of Sq    RSS     Cp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&lt;none&gt;                1561.0 1.2746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 Chest   1   11.6125 1549.4 2.5956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 Biceps  1    4.2580 1556.8 3.0256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 Ankle   1    2.6192 1558.4 3.1214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 Height  1    0.7820 1560.2 3.2288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 Neck    1    0.0237 1561.0 3.2732</a:t>
            </a:r>
          </a:p>
          <a:p>
            <a:pPr>
              <a:spcBef>
                <a:spcPct val="0"/>
              </a:spcBef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Call:</a:t>
            </a:r>
          </a:p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Bodyfat ~ Abdomen + Weight + Wrist + Age, data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BodyFat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Coefficients: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    Abdomen       Weight        Wrist          Age  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-21.06107      0.95069     -0.07608     -2.06898      0.07854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E338470-8553-4848-ACD8-AFACAB2B3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7620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>
                <a:solidFill>
                  <a:srgbClr val="FFFF66"/>
                </a:solidFill>
              </a:rPr>
              <a:t>Forward Selection in R</a:t>
            </a:r>
            <a:endParaRPr lang="en-US" kern="0" dirty="0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920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Stepwise Regression</a:t>
            </a:r>
          </a:p>
        </p:txBody>
      </p:sp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304800" y="2110154"/>
            <a:ext cx="8197269" cy="107721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Basic idea:</a:t>
            </a:r>
            <a:r>
              <a:rPr lang="en-US" sz="3200" dirty="0"/>
              <a:t> Alternate forward selection and backward elimination</a:t>
            </a:r>
          </a:p>
        </p:txBody>
      </p:sp>
      <p:sp>
        <p:nvSpPr>
          <p:cNvPr id="176132" name="Text Box 4"/>
          <p:cNvSpPr txBox="1">
            <a:spLocks noChangeArrowheads="1"/>
          </p:cNvSpPr>
          <p:nvPr/>
        </p:nvSpPr>
        <p:spPr bwMode="auto">
          <a:xfrm>
            <a:off x="304800" y="3443808"/>
            <a:ext cx="8197269" cy="2308324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3200" dirty="0"/>
              <a:t>Use forward selection to choose a new predictor and check its significance.</a:t>
            </a:r>
          </a:p>
          <a:p>
            <a:pPr>
              <a:buFontTx/>
              <a:buAutoNum type="arabicPeriod"/>
            </a:pPr>
            <a:r>
              <a:rPr lang="en-US" sz="3200" dirty="0"/>
              <a:t>Use backward elimination to see if predictors already in the model can be dropped.</a:t>
            </a:r>
          </a:p>
        </p:txBody>
      </p:sp>
      <p:sp>
        <p:nvSpPr>
          <p:cNvPr id="176133" name="AutoShape 5"/>
          <p:cNvSpPr>
            <a:spLocks noChangeArrowheads="1"/>
          </p:cNvSpPr>
          <p:nvPr/>
        </p:nvSpPr>
        <p:spPr bwMode="auto">
          <a:xfrm flipH="1">
            <a:off x="489531" y="4231233"/>
            <a:ext cx="184731" cy="461665"/>
          </a:xfrm>
          <a:prstGeom prst="curvedRightArrow">
            <a:avLst>
              <a:gd name="adj1" fmla="val 68571"/>
              <a:gd name="adj2" fmla="val 137143"/>
              <a:gd name="adj3" fmla="val 33333"/>
            </a:avLst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6134" name="AutoShape 6"/>
          <p:cNvSpPr>
            <a:spLocks noChangeArrowheads="1"/>
          </p:cNvSpPr>
          <p:nvPr/>
        </p:nvSpPr>
        <p:spPr bwMode="auto">
          <a:xfrm flipV="1">
            <a:off x="120069" y="4231232"/>
            <a:ext cx="184731" cy="461665"/>
          </a:xfrm>
          <a:prstGeom prst="curvedRightArrow">
            <a:avLst>
              <a:gd name="adj1" fmla="val 68571"/>
              <a:gd name="adj2" fmla="val 137143"/>
              <a:gd name="adj3" fmla="val 33333"/>
            </a:avLst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94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Stepwise in R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52400" y="2057400"/>
            <a:ext cx="8556625" cy="378565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Fit the full model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Full = 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(Bodyfat~., data = 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BodyFat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Find the MSE for the full model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MSE=(summary(Full)$sigma)^2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Start with a model with NO predictors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none = 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(Bodyfat~1, data=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BodyFat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Don’t specify a direction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step(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none,scope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=list(upper=Full),scale=MSE)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000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20913" y="192088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Missing Values</a:t>
            </a:r>
          </a:p>
        </p:txBody>
      </p:sp>
      <p:sp>
        <p:nvSpPr>
          <p:cNvPr id="167939" name="Text Box 3"/>
          <p:cNvSpPr txBox="1">
            <a:spLocks noChangeArrowheads="1"/>
          </p:cNvSpPr>
          <p:nvPr/>
        </p:nvSpPr>
        <p:spPr bwMode="auto">
          <a:xfrm>
            <a:off x="152400" y="1600200"/>
            <a:ext cx="8534400" cy="353943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Warning!</a:t>
            </a:r>
            <a:r>
              <a:rPr lang="en-US" sz="2800" dirty="0"/>
              <a:t> If data are missing for </a:t>
            </a:r>
            <a:r>
              <a:rPr lang="en-US" sz="2800" i="1" dirty="0"/>
              <a:t>any</a:t>
            </a:r>
            <a:r>
              <a:rPr lang="en-US" sz="2800" dirty="0"/>
              <a:t> of the predictors in the pool, R’s  “Stepwise” and “Best Subsets” procedures will eliminate the data case from </a:t>
            </a:r>
            <a:r>
              <a:rPr lang="en-US" sz="2800" i="1" dirty="0"/>
              <a:t>all* </a:t>
            </a:r>
            <a:r>
              <a:rPr lang="en-US" sz="2800" dirty="0"/>
              <a:t>models.</a:t>
            </a:r>
          </a:p>
          <a:p>
            <a:r>
              <a:rPr lang="en-US" sz="2800" dirty="0"/>
              <a:t>Thus, running the model for the selected subset of predictors alone may produce different results than within the stepwise or best subsets procedures.</a:t>
            </a:r>
          </a:p>
          <a:p>
            <a:r>
              <a:rPr lang="en-US" sz="2800" dirty="0"/>
              <a:t>*R’s step( ) sometimes gives an error.</a:t>
            </a:r>
          </a:p>
        </p:txBody>
      </p:sp>
    </p:spTree>
    <p:extLst>
      <p:ext uri="{BB962C8B-B14F-4D97-AF65-F5344CB8AC3E}">
        <p14:creationId xmlns:p14="http://schemas.microsoft.com/office/powerpoint/2010/main" val="97877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2286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Criteria to Compare Models?</a:t>
            </a:r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762000" y="1447800"/>
            <a:ext cx="4038600" cy="6413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Look for large R</a:t>
            </a:r>
            <a:r>
              <a:rPr lang="en-US" baseline="30000"/>
              <a:t>2</a:t>
            </a:r>
            <a:endParaRPr lang="en-US"/>
          </a:p>
        </p:txBody>
      </p:sp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228600" y="2209800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But R</a:t>
            </a:r>
            <a:r>
              <a:rPr lang="en-US" sz="2800" baseline="30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 is always best for the model with all predictors</a:t>
            </a:r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719781" y="3141662"/>
            <a:ext cx="5715000" cy="6413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Look for large adjusted R</a:t>
            </a:r>
            <a:r>
              <a:rPr lang="en-US" baseline="30000"/>
              <a:t>2</a:t>
            </a:r>
            <a:endParaRPr lang="en-US"/>
          </a:p>
        </p:txBody>
      </p:sp>
      <p:sp>
        <p:nvSpPr>
          <p:cNvPr id="153606" name="Text Box 6"/>
          <p:cNvSpPr txBox="1">
            <a:spLocks noChangeArrowheads="1"/>
          </p:cNvSpPr>
          <p:nvPr/>
        </p:nvSpPr>
        <p:spPr bwMode="auto">
          <a:xfrm>
            <a:off x="228600" y="4037012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Helps factor in the number of predictors in the model</a:t>
            </a:r>
          </a:p>
        </p:txBody>
      </p:sp>
      <p:sp>
        <p:nvSpPr>
          <p:cNvPr id="153610" name="Text Box 10"/>
          <p:cNvSpPr txBox="1">
            <a:spLocks noChangeArrowheads="1"/>
          </p:cNvSpPr>
          <p:nvPr/>
        </p:nvSpPr>
        <p:spPr bwMode="auto">
          <a:xfrm>
            <a:off x="762000" y="4822031"/>
            <a:ext cx="4953000" cy="6413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Look at individual t-tests</a:t>
            </a:r>
          </a:p>
        </p:txBody>
      </p:sp>
      <p:sp>
        <p:nvSpPr>
          <p:cNvPr id="153611" name="Text Box 11"/>
          <p:cNvSpPr txBox="1">
            <a:spLocks noChangeArrowheads="1"/>
          </p:cNvSpPr>
          <p:nvPr/>
        </p:nvSpPr>
        <p:spPr bwMode="auto">
          <a:xfrm>
            <a:off x="228600" y="5668962"/>
            <a:ext cx="8610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Might be susceptible to multicollinearity problems</a:t>
            </a:r>
          </a:p>
        </p:txBody>
      </p:sp>
      <p:graphicFrame>
        <p:nvGraphicFramePr>
          <p:cNvPr id="16896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498759"/>
              </p:ext>
            </p:extLst>
          </p:nvPr>
        </p:nvGraphicFramePr>
        <p:xfrm>
          <a:off x="6672262" y="2839243"/>
          <a:ext cx="2166938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12520" imgH="457200" progId="Equation.3">
                  <p:embed/>
                </p:oleObj>
              </mc:Choice>
              <mc:Fallback>
                <p:oleObj name="Equation" r:id="rId3" imgW="812520" imgH="457200" progId="Equation.3">
                  <p:embed/>
                  <p:pic>
                    <p:nvPicPr>
                      <p:cNvPr id="16896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262" y="2839243"/>
                        <a:ext cx="2166938" cy="122078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9481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6ADE90-9F77-4F14-B2BE-B1427459F2BA}"/>
              </a:ext>
            </a:extLst>
          </p:cNvPr>
          <p:cNvSpPr/>
          <p:nvPr/>
        </p:nvSpPr>
        <p:spPr bwMode="auto">
          <a:xfrm>
            <a:off x="5499100" y="3505201"/>
            <a:ext cx="2611437" cy="22256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66"/>
              </a:solidFill>
              <a:effectLst/>
              <a:latin typeface="Times New Roman" pitchFamily="18" charset="0"/>
            </a:endParaRPr>
          </a:p>
        </p:txBody>
      </p:sp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Adjusted R</a:t>
            </a:r>
            <a:r>
              <a:rPr lang="en-US" baseline="30000" dirty="0">
                <a:solidFill>
                  <a:srgbClr val="FFFF66"/>
                </a:solidFill>
              </a:rPr>
              <a:t>2</a:t>
            </a:r>
            <a:endParaRPr lang="en-US" dirty="0">
              <a:solidFill>
                <a:srgbClr val="FFFF66"/>
              </a:solidFill>
            </a:endParaRP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250825" y="2057400"/>
            <a:ext cx="2209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Recall: </a:t>
            </a:r>
          </a:p>
        </p:txBody>
      </p:sp>
      <p:graphicFrame>
        <p:nvGraphicFramePr>
          <p:cNvPr id="1198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926846"/>
              </p:ext>
            </p:extLst>
          </p:nvPr>
        </p:nvGraphicFramePr>
        <p:xfrm>
          <a:off x="1752600" y="1828800"/>
          <a:ext cx="3335338" cy="137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52200" imgH="393480" progId="Equation.3">
                  <p:embed/>
                </p:oleObj>
              </mc:Choice>
              <mc:Fallback>
                <p:oleObj name="Equation" r:id="rId2" imgW="952200" imgH="393480" progId="Equation.3">
                  <p:embed/>
                  <p:pic>
                    <p:nvPicPr>
                      <p:cNvPr id="11981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828800"/>
                        <a:ext cx="3335338" cy="137953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880883"/>
              </p:ext>
            </p:extLst>
          </p:nvPr>
        </p:nvGraphicFramePr>
        <p:xfrm>
          <a:off x="5086350" y="1828800"/>
          <a:ext cx="3024188" cy="137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63280" imgH="393480" progId="Equation.3">
                  <p:embed/>
                </p:oleObj>
              </mc:Choice>
              <mc:Fallback>
                <p:oleObj name="Equation" r:id="rId4" imgW="863280" imgH="393480" progId="Equation.3">
                  <p:embed/>
                  <p:pic>
                    <p:nvPicPr>
                      <p:cNvPr id="11981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6350" y="1828800"/>
                        <a:ext cx="3024188" cy="137953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178116"/>
              </p:ext>
            </p:extLst>
          </p:nvPr>
        </p:nvGraphicFramePr>
        <p:xfrm>
          <a:off x="773906" y="3505201"/>
          <a:ext cx="5292725" cy="222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11280" imgH="634680" progId="Equation.3">
                  <p:embed/>
                </p:oleObj>
              </mc:Choice>
              <mc:Fallback>
                <p:oleObj name="Equation" r:id="rId6" imgW="1511280" imgH="634680" progId="Equation.3">
                  <p:embed/>
                  <p:pic>
                    <p:nvPicPr>
                      <p:cNvPr id="11981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906" y="3505201"/>
                        <a:ext cx="5292725" cy="2225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574691"/>
              </p:ext>
            </p:extLst>
          </p:nvPr>
        </p:nvGraphicFramePr>
        <p:xfrm>
          <a:off x="6197600" y="3646554"/>
          <a:ext cx="1912938" cy="183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45760" imgH="457200" progId="Equation.3">
                  <p:embed/>
                </p:oleObj>
              </mc:Choice>
              <mc:Fallback>
                <p:oleObj name="Equation" r:id="rId8" imgW="545760" imgH="457200" progId="Equation.3">
                  <p:embed/>
                  <p:pic>
                    <p:nvPicPr>
                      <p:cNvPr id="11981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00" y="3646554"/>
                        <a:ext cx="1912938" cy="18303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7" name="Text Box 9"/>
          <p:cNvSpPr txBox="1">
            <a:spLocks noChangeArrowheads="1"/>
          </p:cNvSpPr>
          <p:nvPr/>
        </p:nvSpPr>
        <p:spPr bwMode="auto">
          <a:xfrm>
            <a:off x="773906" y="5999747"/>
            <a:ext cx="7467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800" dirty="0"/>
              <a:t>(adjusts for the number of predictors in the model)</a:t>
            </a:r>
          </a:p>
        </p:txBody>
      </p:sp>
    </p:spTree>
    <p:extLst>
      <p:ext uri="{BB962C8B-B14F-4D97-AF65-F5344CB8AC3E}">
        <p14:creationId xmlns:p14="http://schemas.microsoft.com/office/powerpoint/2010/main" val="215756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609600"/>
            <a:ext cx="88392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How to Choose Models to Compare?</a:t>
            </a:r>
          </a:p>
        </p:txBody>
      </p:sp>
      <p:sp>
        <p:nvSpPr>
          <p:cNvPr id="154627" name="Text Box 3"/>
          <p:cNvSpPr txBox="1">
            <a:spLocks noChangeArrowheads="1"/>
          </p:cNvSpPr>
          <p:nvPr/>
        </p:nvSpPr>
        <p:spPr bwMode="auto">
          <a:xfrm>
            <a:off x="141082" y="1905000"/>
            <a:ext cx="8317117" cy="6413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Method #1:</a:t>
            </a:r>
            <a:endParaRPr lang="en-US"/>
          </a:p>
        </p:txBody>
      </p:sp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141083" y="2590800"/>
            <a:ext cx="892671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Consider </a:t>
            </a:r>
            <a:r>
              <a:rPr lang="en-US" sz="3200" i="1" dirty="0"/>
              <a:t>all</a:t>
            </a:r>
            <a:r>
              <a:rPr lang="en-US" sz="3200" dirty="0"/>
              <a:t> possible combinations of predictors.</a:t>
            </a:r>
          </a:p>
        </p:txBody>
      </p:sp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331960" y="3352800"/>
            <a:ext cx="500204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How many are there?</a:t>
            </a:r>
          </a:p>
        </p:txBody>
      </p:sp>
      <p:sp>
        <p:nvSpPr>
          <p:cNvPr id="154630" name="Text Box 6"/>
          <p:cNvSpPr txBox="1">
            <a:spLocks noChangeArrowheads="1"/>
          </p:cNvSpPr>
          <p:nvPr/>
        </p:nvSpPr>
        <p:spPr bwMode="auto">
          <a:xfrm>
            <a:off x="141083" y="4038600"/>
            <a:ext cx="8311081" cy="641350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Pool of </a:t>
            </a:r>
            <a:r>
              <a:rPr lang="en-US" i="1" dirty="0"/>
              <a:t>k</a:t>
            </a:r>
            <a:r>
              <a:rPr lang="en-US" dirty="0"/>
              <a:t> predictors </a:t>
            </a:r>
            <a:r>
              <a:rPr lang="en-US" dirty="0">
                <a:sym typeface="Symbol" pitchFamily="18" charset="2"/>
              </a:rPr>
              <a:t>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631" name="Text Box 7"/>
              <p:cNvSpPr txBox="1">
                <a:spLocks noChangeArrowheads="1"/>
              </p:cNvSpPr>
              <p:nvPr/>
            </p:nvSpPr>
            <p:spPr bwMode="auto">
              <a:xfrm>
                <a:off x="4998267" y="4038601"/>
                <a:ext cx="3155133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2</m:t>
                    </m:r>
                    <m:r>
                      <a:rPr lang="en-US" i="1" baseline="30000" dirty="0">
                        <a:latin typeface="Cambria Math"/>
                      </a:rPr>
                      <m:t>𝑘</m:t>
                    </m:r>
                    <m:r>
                      <a:rPr lang="en-US" i="1" dirty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 subsets</a:t>
                </a:r>
              </a:p>
            </p:txBody>
          </p:sp>
        </mc:Choice>
        <mc:Fallback xmlns="">
          <p:sp>
            <p:nvSpPr>
              <p:cNvPr id="154631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98267" y="4038601"/>
                <a:ext cx="3155133" cy="646331"/>
              </a:xfrm>
              <a:prstGeom prst="rect">
                <a:avLst/>
              </a:prstGeom>
              <a:blipFill>
                <a:blip r:embed="rId3"/>
                <a:stretch>
                  <a:fillRect t="-16038" b="-3301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632" name="Text Box 8"/>
          <p:cNvSpPr txBox="1">
            <a:spLocks noChangeArrowheads="1"/>
          </p:cNvSpPr>
          <p:nvPr/>
        </p:nvSpPr>
        <p:spPr bwMode="auto">
          <a:xfrm>
            <a:off x="147119" y="5257801"/>
            <a:ext cx="8311081" cy="1311275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>
                <a:solidFill>
                  <a:schemeClr val="bg1"/>
                </a:solidFill>
              </a:rPr>
              <a:t>Advantage:</a:t>
            </a:r>
            <a:r>
              <a:rPr lang="en-US" sz="3200"/>
              <a:t> Find the best model for your criteria</a:t>
            </a:r>
          </a:p>
          <a:p>
            <a:r>
              <a:rPr lang="en-US" sz="3200">
                <a:solidFill>
                  <a:schemeClr val="bg1"/>
                </a:solidFill>
              </a:rPr>
              <a:t>Disadvantage:</a:t>
            </a:r>
            <a:r>
              <a:rPr lang="en-US" sz="3200"/>
              <a:t> LOTS of computation</a:t>
            </a:r>
          </a:p>
        </p:txBody>
      </p:sp>
      <p:sp>
        <p:nvSpPr>
          <p:cNvPr id="154633" name="Text Box 9"/>
          <p:cNvSpPr txBox="1">
            <a:spLocks noChangeArrowheads="1"/>
          </p:cNvSpPr>
          <p:nvPr/>
        </p:nvSpPr>
        <p:spPr bwMode="auto">
          <a:xfrm>
            <a:off x="2866931" y="1905000"/>
            <a:ext cx="2924269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All Subsets!</a:t>
            </a:r>
          </a:p>
        </p:txBody>
      </p:sp>
    </p:spTree>
    <p:extLst>
      <p:ext uri="{BB962C8B-B14F-4D97-AF65-F5344CB8AC3E}">
        <p14:creationId xmlns:p14="http://schemas.microsoft.com/office/powerpoint/2010/main" val="34627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/>
          <a:lstStyle/>
          <a:p>
            <a:r>
              <a:rPr lang="en-US" sz="4000" dirty="0">
                <a:solidFill>
                  <a:srgbClr val="FFFF66"/>
                </a:solidFill>
              </a:rPr>
              <a:t>R: Best Subsets for Bodyfat</a:t>
            </a:r>
          </a:p>
        </p:txBody>
      </p:sp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1834896" y="2274838"/>
            <a:ext cx="8522208" cy="230832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#requires the leaps package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library(leaps)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#Ask for the models of each size (up to 8 predictors)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all =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regsubsets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(Bodyfat~., data =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BodyFat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#show the predictors in “best” models of various sizes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summary(all)</a:t>
            </a:r>
          </a:p>
        </p:txBody>
      </p:sp>
    </p:spTree>
    <p:extLst>
      <p:ext uri="{BB962C8B-B14F-4D97-AF65-F5344CB8AC3E}">
        <p14:creationId xmlns:p14="http://schemas.microsoft.com/office/powerpoint/2010/main" val="34205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/>
          <a:lstStyle/>
          <a:p>
            <a:r>
              <a:rPr lang="en-US" sz="4000" dirty="0">
                <a:solidFill>
                  <a:srgbClr val="FFFF66"/>
                </a:solidFill>
              </a:rPr>
              <a:t>R: Best Subsets for Bodyfat</a:t>
            </a:r>
          </a:p>
        </p:txBody>
      </p:sp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613569" y="1905000"/>
            <a:ext cx="10812462" cy="3477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summary(all)</a:t>
            </a:r>
          </a:p>
          <a:p>
            <a:pPr marL="342900" indent="-342900">
              <a:spcBef>
                <a:spcPct val="0"/>
              </a:spcBef>
              <a:buFont typeface="Wingdings"/>
              <a:buChar char="Ø"/>
            </a:pP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   Age Weight Height  Neck  Chest Abdomen  Ankle Biceps Wrist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( 1 ) " "   " "    " "    " "   " "    "*"     " "   " "    " " 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  ( 1 ) " "   "*"    " "    " "   " "    "*"     " "   " "    " " 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  ( 1 ) " "   "*"    " "    " "   " "    "*"     " "   " "    "*" 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  ( 1 ) "*"   "*"    " "    " "   " "    "*"     " "   " "    "*" 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5  ( 1 ) "*"   "*"    " "    " "   "*"    "*"     " "   " "    "*" 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6  ( 1 ) "*"   "*"    " "    " "   "*"    "*"     " "   "*"    "*" 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  ( 1 ) "*"   "*"    " "    " "   "*"    "*"     "*"   "*"    "*" 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8  ( 1 ) "*"   "*"    "*"    " "   "*"    "*"     "*"   "*"    "*"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0" y="57912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Doesn’t show much info about these models…</a:t>
            </a:r>
          </a:p>
        </p:txBody>
      </p:sp>
    </p:spTree>
    <p:extLst>
      <p:ext uri="{BB962C8B-B14F-4D97-AF65-F5344CB8AC3E}">
        <p14:creationId xmlns:p14="http://schemas.microsoft.com/office/powerpoint/2010/main" val="789546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/>
          <a:lstStyle/>
          <a:p>
            <a:r>
              <a:rPr lang="en-US" sz="4000" dirty="0">
                <a:solidFill>
                  <a:srgbClr val="FFFF66"/>
                </a:solidFill>
              </a:rPr>
              <a:t>R: Best Subsets for </a:t>
            </a:r>
            <a:r>
              <a:rPr lang="en-US" sz="4000" dirty="0" err="1">
                <a:solidFill>
                  <a:srgbClr val="FFFF66"/>
                </a:solidFill>
              </a:rPr>
              <a:t>BodyFat</a:t>
            </a:r>
            <a:endParaRPr lang="en-US" sz="4000" dirty="0">
              <a:solidFill>
                <a:srgbClr val="FFFF66"/>
              </a:solidFill>
            </a:endParaRPr>
          </a:p>
        </p:txBody>
      </p:sp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228600" y="1600200"/>
            <a:ext cx="11811000" cy="329320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all2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regsubsets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(Bodyfat~., data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BodyFat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nvmax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=9)</a:t>
            </a:r>
          </a:p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print.data.frame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ShowSubsets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(all2))</a:t>
            </a:r>
          </a:p>
          <a:p>
            <a:pPr>
              <a:spcBef>
                <a:spcPct val="0"/>
              </a:spcBef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   Age Weight Height Neck Chest  Abdomen Ankle Biceps Wrist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Rsq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adjRsq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Cp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( 1 )                                    *                    	65.87  65.52 30.66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  ( 1 )          *                         *                    	73.28  72.73  5.17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  ( 1 )          *                         *                  * 	74.71  73.92  1.83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  ( 1 )   *      *                         *                  * 	75.40  74.37  1.27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5  ( 1 )   *      *                 *       *                  * 	75.59  74.29  2.60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6  ( 1 )   *      *                 *       *            *     * 	75.70  74.13  4.18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  ( 1 )   *      *                 *       *     *      *     * 	75.74  73.90  6.02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8  ( 1 )   *      *      *          *       *     *      *     * 	75.75  73.62  8.00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9  ( 1 )   *      *      *    *     *       *     *      *     * 	75.75  73.32 10.00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906000" y="1619250"/>
            <a:ext cx="2100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What’s </a:t>
            </a:r>
            <a:r>
              <a:rPr lang="en-US" sz="3200" dirty="0" err="1">
                <a:solidFill>
                  <a:srgbClr val="C00000"/>
                </a:solidFill>
              </a:rPr>
              <a:t>C</a:t>
            </a:r>
            <a:r>
              <a:rPr lang="en-US" sz="3200" baseline="-25000" dirty="0" err="1">
                <a:solidFill>
                  <a:srgbClr val="C00000"/>
                </a:solidFill>
              </a:rPr>
              <a:t>p</a:t>
            </a:r>
            <a:r>
              <a:rPr lang="en-US" sz="32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3398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2224088" y="214313"/>
            <a:ext cx="7772400" cy="1524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Mallow’s C</a:t>
            </a:r>
            <a:r>
              <a:rPr lang="en-US" baseline="-25000">
                <a:solidFill>
                  <a:srgbClr val="FFFF66"/>
                </a:solidFill>
              </a:rPr>
              <a:t>p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228600" y="1479184"/>
            <a:ext cx="8534400" cy="138499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Note:</a:t>
            </a:r>
            <a:r>
              <a:rPr lang="en-US" sz="2800" dirty="0"/>
              <a:t> R</a:t>
            </a:r>
            <a:r>
              <a:rPr lang="en-US" sz="2800" baseline="30000" dirty="0"/>
              <a:t>2</a:t>
            </a:r>
            <a:r>
              <a:rPr lang="en-US" sz="2800" dirty="0"/>
              <a:t>, Adjusted R</a:t>
            </a:r>
            <a:r>
              <a:rPr lang="en-US" sz="2800" baseline="30000" dirty="0"/>
              <a:t>2</a:t>
            </a:r>
            <a:r>
              <a:rPr lang="en-US" sz="2800" dirty="0"/>
              <a:t>, </a:t>
            </a:r>
            <a:r>
              <a:rPr lang="en-US" sz="2800" dirty="0">
                <a:sym typeface="Symbol" pitchFamily="18" charset="2"/>
              </a:rPr>
              <a:t>SSE, all depend </a:t>
            </a:r>
            <a:r>
              <a:rPr lang="en-US" sz="2800" i="1" dirty="0">
                <a:sym typeface="Symbol" pitchFamily="18" charset="2"/>
              </a:rPr>
              <a:t>only</a:t>
            </a:r>
            <a:r>
              <a:rPr lang="en-US" sz="2800" dirty="0">
                <a:sym typeface="Symbol" pitchFamily="18" charset="2"/>
              </a:rPr>
              <a:t> on the predictors in the model being evaluated – NOT the other potential predictors in the pool. </a:t>
            </a:r>
            <a:endParaRPr lang="en-US" sz="2800" baseline="-25000" dirty="0"/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228600" y="3021845"/>
            <a:ext cx="8534400" cy="36623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Mallow’s </a:t>
            </a:r>
            <a:r>
              <a:rPr lang="en-US" sz="3200" dirty="0" err="1">
                <a:solidFill>
                  <a:schemeClr val="bg1"/>
                </a:solidFill>
              </a:rPr>
              <a:t>C</a:t>
            </a:r>
            <a:r>
              <a:rPr lang="en-US" sz="3200" baseline="-25000" dirty="0" err="1">
                <a:solidFill>
                  <a:schemeClr val="bg1"/>
                </a:solidFill>
              </a:rPr>
              <a:t>p</a:t>
            </a:r>
            <a:r>
              <a:rPr lang="en-US" sz="3200" dirty="0"/>
              <a:t>: When evaluating a subset of </a:t>
            </a:r>
            <a:r>
              <a:rPr lang="en-US" sz="3200" i="1" dirty="0"/>
              <a:t>m</a:t>
            </a:r>
            <a:r>
              <a:rPr lang="en-US" sz="3200" dirty="0"/>
              <a:t> predictors from a larger set of </a:t>
            </a:r>
            <a:r>
              <a:rPr lang="en-US" sz="3200" i="1" dirty="0"/>
              <a:t>k</a:t>
            </a:r>
            <a:r>
              <a:rPr lang="en-US" sz="3200" dirty="0"/>
              <a:t> predictors,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566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121576"/>
              </p:ext>
            </p:extLst>
          </p:nvPr>
        </p:nvGraphicFramePr>
        <p:xfrm>
          <a:off x="1366904" y="4311076"/>
          <a:ext cx="5402262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3" imgW="1587240" imgH="431640" progId="Equation.3">
                  <p:embed/>
                </p:oleObj>
              </mc:Choice>
              <mc:Fallback>
                <p:oleObj name="Equazione" r:id="rId3" imgW="1587240" imgH="431640" progId="Equation.3">
                  <p:embed/>
                  <p:pic>
                    <p:nvPicPr>
                      <p:cNvPr id="1566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904" y="4311076"/>
                        <a:ext cx="5402262" cy="147002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78" name="AutoShape 6"/>
          <p:cNvSpPr>
            <a:spLocks/>
          </p:cNvSpPr>
          <p:nvPr/>
        </p:nvSpPr>
        <p:spPr bwMode="auto">
          <a:xfrm>
            <a:off x="6880291" y="4195434"/>
            <a:ext cx="1371600" cy="457200"/>
          </a:xfrm>
          <a:prstGeom prst="borderCallout1">
            <a:avLst>
              <a:gd name="adj1" fmla="val 25000"/>
              <a:gd name="adj2" fmla="val -5556"/>
              <a:gd name="adj3" fmla="val 109339"/>
              <a:gd name="adj4" fmla="val -223304"/>
            </a:avLst>
          </a:prstGeom>
          <a:solidFill>
            <a:srgbClr val="FF0000"/>
          </a:solidFill>
          <a:ln w="57150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reduced</a:t>
            </a:r>
          </a:p>
        </p:txBody>
      </p:sp>
      <p:sp>
        <p:nvSpPr>
          <p:cNvPr id="156679" name="AutoShape 7"/>
          <p:cNvSpPr>
            <a:spLocks/>
          </p:cNvSpPr>
          <p:nvPr/>
        </p:nvSpPr>
        <p:spPr bwMode="auto">
          <a:xfrm>
            <a:off x="6880291" y="5637672"/>
            <a:ext cx="1371600" cy="457200"/>
          </a:xfrm>
          <a:prstGeom prst="borderCallout1">
            <a:avLst>
              <a:gd name="adj1" fmla="val 25000"/>
              <a:gd name="adj2" fmla="val -5556"/>
              <a:gd name="adj3" fmla="val -41185"/>
              <a:gd name="adj4" fmla="val -221490"/>
            </a:avLst>
          </a:prstGeom>
          <a:solidFill>
            <a:srgbClr val="FF0000"/>
          </a:solidFill>
          <a:ln w="57150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full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1295400" y="6094872"/>
            <a:ext cx="86121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i="1" dirty="0"/>
              <a:t>m </a:t>
            </a:r>
            <a:r>
              <a:rPr lang="en-US" sz="2800" dirty="0"/>
              <a:t>= # predictors in the reduced model</a:t>
            </a:r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5" y="201613"/>
            <a:ext cx="11430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415723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32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1717</Words>
  <Application>Microsoft Office PowerPoint</Application>
  <PresentationFormat>Widescreen</PresentationFormat>
  <Paragraphs>249</Paragraphs>
  <Slides>25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Cambria Math</vt:lpstr>
      <vt:lpstr>Courier New</vt:lpstr>
      <vt:lpstr>Times New Roman</vt:lpstr>
      <vt:lpstr>Wingdings</vt:lpstr>
      <vt:lpstr>Default Design</vt:lpstr>
      <vt:lpstr>Equation</vt:lpstr>
      <vt:lpstr>Equazione</vt:lpstr>
      <vt:lpstr>STOR 455 Model Selection</vt:lpstr>
      <vt:lpstr>Example: Body Fat Percentage</vt:lpstr>
      <vt:lpstr>Criteria to Compare Models?</vt:lpstr>
      <vt:lpstr>Adjusted R2</vt:lpstr>
      <vt:lpstr>How to Choose Models to Compare?</vt:lpstr>
      <vt:lpstr>R: Best Subsets for Bodyfat</vt:lpstr>
      <vt:lpstr>R: Best Subsets for Bodyfat</vt:lpstr>
      <vt:lpstr>R: Best Subsets for BodyFat</vt:lpstr>
      <vt:lpstr>Mallow’s Cp</vt:lpstr>
      <vt:lpstr>Notes on Cp</vt:lpstr>
      <vt:lpstr>Predictor Selection Methods</vt:lpstr>
      <vt:lpstr>Predictor Selection Methods</vt:lpstr>
      <vt:lpstr>Backward Elimination</vt:lpstr>
      <vt:lpstr>Backward Elimination</vt:lpstr>
      <vt:lpstr>Backward Elimination in R</vt:lpstr>
      <vt:lpstr>PowerPoint Presentation</vt:lpstr>
      <vt:lpstr>PowerPoint Presentation</vt:lpstr>
      <vt:lpstr>Forward Selection</vt:lpstr>
      <vt:lpstr>Forward Selection</vt:lpstr>
      <vt:lpstr>Forward Selection in R</vt:lpstr>
      <vt:lpstr>PowerPoint Presentation</vt:lpstr>
      <vt:lpstr>PowerPoint Presentation</vt:lpstr>
      <vt:lpstr>Stepwise Regression</vt:lpstr>
      <vt:lpstr>Stepwise in R</vt:lpstr>
      <vt:lpstr>Missing Values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2020-09-09T14:30:56Z</dcterms:created>
  <dcterms:modified xsi:type="dcterms:W3CDTF">2023-02-16T04:55:01Z</dcterms:modified>
</cp:coreProperties>
</file>