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500" r:id="rId3"/>
    <p:sldId id="505" r:id="rId4"/>
    <p:sldId id="504" r:id="rId5"/>
    <p:sldId id="398" r:id="rId6"/>
    <p:sldId id="399" r:id="rId7"/>
    <p:sldId id="400" r:id="rId8"/>
    <p:sldId id="506" r:id="rId9"/>
    <p:sldId id="501" r:id="rId10"/>
    <p:sldId id="502" r:id="rId11"/>
    <p:sldId id="503" r:id="rId1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55" autoAdjust="0"/>
    <p:restoredTop sz="93512" autoAdjust="0"/>
  </p:normalViewPr>
  <p:slideViewPr>
    <p:cSldViewPr>
      <p:cViewPr varScale="1">
        <p:scale>
          <a:sx n="80" d="100"/>
          <a:sy n="80" d="100"/>
        </p:scale>
        <p:origin x="56" y="4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Bootstrap and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Simple Linear Model Fitting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86200" y="4677995"/>
            <a:ext cx="441960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	Read: 		4.7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1386" y="228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FFFF00"/>
                </a:solidFill>
              </a:rPr>
              <a:t>Fitting a Simple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3BFA6A-4699-460C-74AE-3CEACC10A4E8}"/>
                  </a:ext>
                </a:extLst>
              </p:cNvPr>
              <p:cNvSpPr txBox="1"/>
              <p:nvPr/>
            </p:nvSpPr>
            <p:spPr>
              <a:xfrm>
                <a:off x="1066800" y="1676400"/>
                <a:ext cx="10287000" cy="425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dirty="0"/>
                  <a:t>, the least squares estimates of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are given by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3200" dirty="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Remark: The regression line always passes the point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).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3BFA6A-4699-460C-74AE-3CEACC10A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76400"/>
                <a:ext cx="10287000" cy="4253280"/>
              </a:xfrm>
              <a:prstGeom prst="rect">
                <a:avLst/>
              </a:prstGeom>
              <a:blipFill>
                <a:blip r:embed="rId2"/>
                <a:stretch>
                  <a:fillRect l="-1481" t="-2006" b="-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53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1386" y="228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FFFF00"/>
                </a:solidFill>
              </a:rPr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87C270-D91A-75F9-229B-28218FA1F41F}"/>
                  </a:ext>
                </a:extLst>
              </p:cNvPr>
              <p:cNvSpPr txBox="1"/>
              <p:nvPr/>
            </p:nvSpPr>
            <p:spPr>
              <a:xfrm>
                <a:off x="990600" y="1600200"/>
                <a:ext cx="10134600" cy="3135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 least-squares regression line of y on x is given by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= 1.5 + 1.3x </a:t>
                </a:r>
              </a:p>
              <a:p>
                <a:r>
                  <a:rPr lang="en-US" sz="3200" dirty="0"/>
                  <a:t>where x is measured in US dollars. If the unit of x is changed from US dollars to euros (1 euro = 1.3 US dollars), what is the slope of the new regression line?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87C270-D91A-75F9-229B-28218FA1F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00200"/>
                <a:ext cx="10134600" cy="3135602"/>
              </a:xfrm>
              <a:prstGeom prst="rect">
                <a:avLst/>
              </a:prstGeom>
              <a:blipFill>
                <a:blip r:embed="rId2"/>
                <a:stretch>
                  <a:fillRect l="-1564" t="-2724" r="-481" b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54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20913" y="192088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Midterm 1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1676400" y="2057400"/>
            <a:ext cx="8534400" cy="375487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February 28. Class time.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15% of course grade. No make-up.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Instructions for Midterm 1 posted on Sakai.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Covers every lecture up to today and all HWs.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Class on Feb. 23 as a review of materials.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877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D9D4-180E-DBDE-2B97-58344218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Assessing Variability without a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3C395-3F95-6001-0531-59DE3039C3C6}"/>
              </a:ext>
            </a:extLst>
          </p:cNvPr>
          <p:cNvSpPr txBox="1"/>
          <p:nvPr/>
        </p:nvSpPr>
        <p:spPr>
          <a:xfrm>
            <a:off x="762000" y="1828800"/>
            <a:ext cx="1082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After estimating the slope in regression, we can construct inference if the 5 conditions of linear models hold.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if the conditions are violated?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Nonparametric methods can help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Bootstrap is an important way to evaluate the variability without strong model assumptions.</a:t>
            </a:r>
          </a:p>
        </p:txBody>
      </p:sp>
    </p:spTree>
    <p:extLst>
      <p:ext uri="{BB962C8B-B14F-4D97-AF65-F5344CB8AC3E}">
        <p14:creationId xmlns:p14="http://schemas.microsoft.com/office/powerpoint/2010/main" val="367565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C200-D6FE-A0F6-F136-54FFA0F7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10972799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Matryoshka Dolls Analogy of Bootstrap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CD0D-B30D-C0DD-6167-4BD1F39A7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16" y="5562600"/>
            <a:ext cx="10948283" cy="1219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FF66"/>
                </a:solidFill>
              </a:rPr>
              <a:t>Population -&gt; Sample -&gt; Bootstrap resample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66"/>
                </a:solidFill>
              </a:rPr>
              <a:t>Variability in sampling should be similar to that in bootstrap resampling.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1FADB-4DF3-806E-3BC6-C2CCFB65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62100"/>
            <a:ext cx="711088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0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  <a:stCxn id="6" idx="1"/>
          </p:cNvCxnSpPr>
          <p:nvPr/>
        </p:nvCxnSpPr>
        <p:spPr>
          <a:xfrm>
            <a:off x="6591305" y="3503090"/>
            <a:ext cx="0" cy="198331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5486400"/>
            <a:ext cx="12192000" cy="14176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840" b="1" dirty="0">
                <a:solidFill>
                  <a:srgbClr val="FFFF00"/>
                </a:solidFill>
              </a:rPr>
              <a:t>Sampling Distribution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76200" y="5486400"/>
            <a:ext cx="12268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4267209" y="1524000"/>
            <a:ext cx="4648191" cy="1981200"/>
          </a:xfrm>
          <a:prstGeom prst="cloud">
            <a:avLst/>
          </a:prstGeom>
          <a:solidFill>
            <a:srgbClr val="33CC3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Box 6"/>
          <p:cNvSpPr txBox="1"/>
          <p:nvPr/>
        </p:nvSpPr>
        <p:spPr>
          <a:xfrm>
            <a:off x="5715000" y="212199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24597" y="5562600"/>
                <a:ext cx="533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7" y="5562600"/>
                <a:ext cx="5334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12496800" y="680140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Oval 17"/>
          <p:cNvSpPr/>
          <p:nvPr/>
        </p:nvSpPr>
        <p:spPr>
          <a:xfrm>
            <a:off x="12504722" y="5989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>
          <a:xfrm>
            <a:off x="12417959" y="6324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>
          <a:xfrm>
            <a:off x="12657122" y="6142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Oval 20"/>
          <p:cNvSpPr/>
          <p:nvPr/>
        </p:nvSpPr>
        <p:spPr>
          <a:xfrm>
            <a:off x="12809522" y="6294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Oval 21"/>
          <p:cNvSpPr/>
          <p:nvPr/>
        </p:nvSpPr>
        <p:spPr>
          <a:xfrm>
            <a:off x="12961922" y="6446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Oval 22"/>
          <p:cNvSpPr/>
          <p:nvPr/>
        </p:nvSpPr>
        <p:spPr>
          <a:xfrm>
            <a:off x="13114322" y="6599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>
            <a:off x="13266722" y="6751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Oval 24"/>
          <p:cNvSpPr/>
          <p:nvPr/>
        </p:nvSpPr>
        <p:spPr>
          <a:xfrm>
            <a:off x="13419122" y="6904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Oval 25"/>
          <p:cNvSpPr/>
          <p:nvPr/>
        </p:nvSpPr>
        <p:spPr>
          <a:xfrm>
            <a:off x="13571522" y="7056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Oval 26"/>
          <p:cNvSpPr/>
          <p:nvPr/>
        </p:nvSpPr>
        <p:spPr>
          <a:xfrm>
            <a:off x="13723922" y="7208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27"/>
          <p:cNvSpPr/>
          <p:nvPr/>
        </p:nvSpPr>
        <p:spPr>
          <a:xfrm>
            <a:off x="13876322" y="7361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>
            <a:off x="14028722" y="7513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Oval 29"/>
          <p:cNvSpPr/>
          <p:nvPr/>
        </p:nvSpPr>
        <p:spPr>
          <a:xfrm>
            <a:off x="14181122" y="7666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Oval 30"/>
          <p:cNvSpPr/>
          <p:nvPr/>
        </p:nvSpPr>
        <p:spPr>
          <a:xfrm>
            <a:off x="14333522" y="7818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Oval 31"/>
          <p:cNvSpPr/>
          <p:nvPr/>
        </p:nvSpPr>
        <p:spPr>
          <a:xfrm>
            <a:off x="12682396" y="5624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" name="Oval 32"/>
          <p:cNvSpPr/>
          <p:nvPr/>
        </p:nvSpPr>
        <p:spPr>
          <a:xfrm>
            <a:off x="14485922" y="7970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Oval 33"/>
          <p:cNvSpPr/>
          <p:nvPr/>
        </p:nvSpPr>
        <p:spPr>
          <a:xfrm>
            <a:off x="14638322" y="8123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5" name="Oval 34"/>
          <p:cNvSpPr/>
          <p:nvPr/>
        </p:nvSpPr>
        <p:spPr>
          <a:xfrm>
            <a:off x="14790722" y="8275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6" name="Oval 35"/>
          <p:cNvSpPr/>
          <p:nvPr/>
        </p:nvSpPr>
        <p:spPr>
          <a:xfrm>
            <a:off x="14943122" y="8428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Oval 36"/>
          <p:cNvSpPr/>
          <p:nvPr/>
        </p:nvSpPr>
        <p:spPr>
          <a:xfrm>
            <a:off x="15095522" y="8580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Oval 37"/>
          <p:cNvSpPr/>
          <p:nvPr/>
        </p:nvSpPr>
        <p:spPr>
          <a:xfrm>
            <a:off x="15247922" y="8732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Oval 38"/>
          <p:cNvSpPr/>
          <p:nvPr/>
        </p:nvSpPr>
        <p:spPr>
          <a:xfrm>
            <a:off x="12834796" y="5777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Oval 39"/>
          <p:cNvSpPr/>
          <p:nvPr/>
        </p:nvSpPr>
        <p:spPr>
          <a:xfrm>
            <a:off x="12987196" y="5929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Oval 40"/>
          <p:cNvSpPr/>
          <p:nvPr/>
        </p:nvSpPr>
        <p:spPr>
          <a:xfrm>
            <a:off x="13139596" y="6082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Oval 41"/>
          <p:cNvSpPr/>
          <p:nvPr/>
        </p:nvSpPr>
        <p:spPr>
          <a:xfrm>
            <a:off x="13291996" y="6234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Oval 42"/>
          <p:cNvSpPr/>
          <p:nvPr/>
        </p:nvSpPr>
        <p:spPr>
          <a:xfrm>
            <a:off x="13444396" y="6386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Oval 43"/>
          <p:cNvSpPr/>
          <p:nvPr/>
        </p:nvSpPr>
        <p:spPr>
          <a:xfrm>
            <a:off x="13596796" y="6539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5" name="Oval 44"/>
          <p:cNvSpPr/>
          <p:nvPr/>
        </p:nvSpPr>
        <p:spPr>
          <a:xfrm>
            <a:off x="13749196" y="6691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6" name="Oval 45"/>
          <p:cNvSpPr/>
          <p:nvPr/>
        </p:nvSpPr>
        <p:spPr>
          <a:xfrm>
            <a:off x="13901596" y="6844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Oval 46"/>
          <p:cNvSpPr/>
          <p:nvPr/>
        </p:nvSpPr>
        <p:spPr>
          <a:xfrm>
            <a:off x="14053996" y="6996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8" name="Oval 47"/>
          <p:cNvSpPr/>
          <p:nvPr/>
        </p:nvSpPr>
        <p:spPr>
          <a:xfrm>
            <a:off x="14206396" y="7148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Oval 48"/>
          <p:cNvSpPr/>
          <p:nvPr/>
        </p:nvSpPr>
        <p:spPr>
          <a:xfrm>
            <a:off x="14358796" y="7301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Oval 49"/>
          <p:cNvSpPr/>
          <p:nvPr/>
        </p:nvSpPr>
        <p:spPr>
          <a:xfrm>
            <a:off x="14511196" y="7453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Oval 50"/>
          <p:cNvSpPr/>
          <p:nvPr/>
        </p:nvSpPr>
        <p:spPr>
          <a:xfrm>
            <a:off x="14663596" y="7606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Oval 51"/>
          <p:cNvSpPr/>
          <p:nvPr/>
        </p:nvSpPr>
        <p:spPr>
          <a:xfrm>
            <a:off x="14815996" y="7758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Oval 52"/>
          <p:cNvSpPr/>
          <p:nvPr/>
        </p:nvSpPr>
        <p:spPr>
          <a:xfrm>
            <a:off x="14968396" y="7910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Oval 53"/>
          <p:cNvSpPr/>
          <p:nvPr/>
        </p:nvSpPr>
        <p:spPr>
          <a:xfrm>
            <a:off x="15120796" y="8063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/>
          <p:cNvSpPr/>
          <p:nvPr/>
        </p:nvSpPr>
        <p:spPr>
          <a:xfrm>
            <a:off x="15273196" y="8215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/>
          <p:cNvSpPr/>
          <p:nvPr/>
        </p:nvSpPr>
        <p:spPr>
          <a:xfrm>
            <a:off x="15425596" y="8368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/>
          <p:cNvSpPr/>
          <p:nvPr/>
        </p:nvSpPr>
        <p:spPr>
          <a:xfrm>
            <a:off x="15577996" y="8520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TextBox 57"/>
          <p:cNvSpPr txBox="1"/>
          <p:nvPr/>
        </p:nvSpPr>
        <p:spPr>
          <a:xfrm>
            <a:off x="331838" y="3200400"/>
            <a:ext cx="39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in practice we don’t see the “tree” or all of the “seeds” – we only have ONE seed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83DEE3-1A88-B058-5A09-21788526F7AC}"/>
              </a:ext>
            </a:extLst>
          </p:cNvPr>
          <p:cNvCxnSpPr>
            <a:cxnSpLocks/>
          </p:cNvCxnSpPr>
          <p:nvPr/>
        </p:nvCxnSpPr>
        <p:spPr>
          <a:xfrm flipH="1" flipV="1">
            <a:off x="4418800" y="5652182"/>
            <a:ext cx="1781172" cy="288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D267624-D762-6FCA-F259-9A1D74F6B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147" y="5517923"/>
            <a:ext cx="1993565" cy="329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E2BC5E-6D13-F9E6-0D8F-CD0B787DB2C7}"/>
                  </a:ext>
                </a:extLst>
              </p:cNvPr>
              <p:cNvSpPr txBox="1"/>
              <p:nvPr/>
            </p:nvSpPr>
            <p:spPr>
              <a:xfrm>
                <a:off x="4996001" y="5686720"/>
                <a:ext cx="533400" cy="61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E2BC5E-6D13-F9E6-0D8F-CD0B787DB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001" y="5686720"/>
                <a:ext cx="533400" cy="612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4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583 -0.59681 L -0.34583 -0.2081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504 -0.47861 L -0.50504 -0.0899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382 -0.52741 L -0.40382 -0.1387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3 -0.50081 L -0.55503 -0.1121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7 -0.52302 L -0.4967 -0.134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837 -0.54523 L -0.53837 -0.1566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836 -0.56743 L -0.38836 -0.1788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67 -0.58964 L -0.5967 -0.2010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004 -0.61185 L -0.48004 -0.22323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67 -0.65625 L -0.5967 -0.26764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3 -0.68957 L -0.55503 -0.3009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4 -0.70067 L -0.55504 -0.3120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336 -0.72287 L -0.61336 -0.3342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67 -0.73398 L -0.5467 -0.3453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04 -0.76729 L -0.63004 -0.37868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48 -0.4254 L -0.54948 -0.03678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628 -0.76342 L -0.81628 -0.38588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67 -0.8117 L -0.4967 -0.40088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67 -0.83391 L -0.6467 -0.4453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50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17 -0.86722 L -0.7217 -0.478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83 -0.88032 L -0.83503 -0.46782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04 -0.92274 L -0.58837 -0.50081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21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48 -0.45871 L -0.37448 -0.07009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500"/>
                            </p:stCondLst>
                            <p:childTnLst>
                              <p:par>
                                <p:cTn id="9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782 -0.49202 L -0.35782 -0.0812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00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114 -0.49202 L -0.63281 -0.1145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18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781 -0.52533 L -0.60781 -0.13671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448 -0.58085 L -0.57448 -0.19223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81 -0.60305 L -0.50781 -0.21443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115 -0.58085 L -0.69115 -0.19223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948 -0.62526 L -0.64948 -0.23665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81 -0.68077 L -0.58281 -0.29216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615 -0.70298 L -0.61615 -0.31437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948 -0.72519 L -0.64948 -0.33658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008 -0.70787 L -0.84271 -0.30787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8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781 -0.79181 L -0.46615 -0.32547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23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089 -0.76875 L -0.85768 -0.35811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114 -0.7807 L -0.64114 -0.39209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003 -0.8581 L -0.84557 -0.41435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2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115 -0.84733 L -0.79115 -0.45871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1500"/>
                            </p:stCondLst>
                            <p:childTnLst>
                              <p:par>
                                <p:cTn id="1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448 -0.84732 L -0.67448 -0.45871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6615 -0.88064 L -0.86615 -0.49202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5440680" y="53721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840" b="1" dirty="0">
                <a:solidFill>
                  <a:srgbClr val="FFFF00"/>
                </a:solidFill>
              </a:rPr>
              <a:t>Bootstrap Distribution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5486400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5486400" y="2970340"/>
            <a:ext cx="0" cy="251606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>
            <a:extLst>
              <a:ext uri="{FF2B5EF4-FFF2-40B4-BE49-F238E27FC236}">
                <a16:creationId xmlns:a16="http://schemas.microsoft.com/office/drawing/2014/main" id="{537FE983-7101-4EF2-B653-AA5555F945EB}"/>
              </a:ext>
            </a:extLst>
          </p:cNvPr>
          <p:cNvSpPr/>
          <p:nvPr/>
        </p:nvSpPr>
        <p:spPr>
          <a:xfrm>
            <a:off x="3124200" y="1449333"/>
            <a:ext cx="4648191" cy="1981200"/>
          </a:xfrm>
          <a:prstGeom prst="cloud">
            <a:avLst/>
          </a:prstGeom>
          <a:solidFill>
            <a:srgbClr val="33CC3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Oval 15"/>
          <p:cNvSpPr/>
          <p:nvPr/>
        </p:nvSpPr>
        <p:spPr>
          <a:xfrm>
            <a:off x="9908641" y="680140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Oval 17"/>
          <p:cNvSpPr/>
          <p:nvPr/>
        </p:nvSpPr>
        <p:spPr>
          <a:xfrm>
            <a:off x="9916564" y="5989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>
          <a:xfrm>
            <a:off x="9829800" y="6324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>
          <a:xfrm>
            <a:off x="10068964" y="6142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Oval 20"/>
          <p:cNvSpPr/>
          <p:nvPr/>
        </p:nvSpPr>
        <p:spPr>
          <a:xfrm>
            <a:off x="10221364" y="6294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Oval 21"/>
          <p:cNvSpPr/>
          <p:nvPr/>
        </p:nvSpPr>
        <p:spPr>
          <a:xfrm>
            <a:off x="10373764" y="6446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Oval 22"/>
          <p:cNvSpPr/>
          <p:nvPr/>
        </p:nvSpPr>
        <p:spPr>
          <a:xfrm>
            <a:off x="10526164" y="6599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>
            <a:off x="12202564" y="6751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Oval 24"/>
          <p:cNvSpPr/>
          <p:nvPr/>
        </p:nvSpPr>
        <p:spPr>
          <a:xfrm>
            <a:off x="12354964" y="6904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Oval 25"/>
          <p:cNvSpPr/>
          <p:nvPr/>
        </p:nvSpPr>
        <p:spPr>
          <a:xfrm>
            <a:off x="12507364" y="7056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Oval 26"/>
          <p:cNvSpPr/>
          <p:nvPr/>
        </p:nvSpPr>
        <p:spPr>
          <a:xfrm>
            <a:off x="12659764" y="7208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27"/>
          <p:cNvSpPr/>
          <p:nvPr/>
        </p:nvSpPr>
        <p:spPr>
          <a:xfrm>
            <a:off x="12812164" y="7361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>
            <a:off x="12964564" y="7513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Oval 29"/>
          <p:cNvSpPr/>
          <p:nvPr/>
        </p:nvSpPr>
        <p:spPr>
          <a:xfrm>
            <a:off x="13116964" y="7666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Oval 30"/>
          <p:cNvSpPr/>
          <p:nvPr/>
        </p:nvSpPr>
        <p:spPr>
          <a:xfrm>
            <a:off x="13269364" y="7818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" name="Oval 31"/>
          <p:cNvSpPr/>
          <p:nvPr/>
        </p:nvSpPr>
        <p:spPr>
          <a:xfrm>
            <a:off x="10094237" y="5624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" name="Oval 32"/>
          <p:cNvSpPr/>
          <p:nvPr/>
        </p:nvSpPr>
        <p:spPr>
          <a:xfrm>
            <a:off x="13421764" y="7970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Oval 33"/>
          <p:cNvSpPr/>
          <p:nvPr/>
        </p:nvSpPr>
        <p:spPr>
          <a:xfrm>
            <a:off x="13574164" y="81232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5" name="Oval 34"/>
          <p:cNvSpPr/>
          <p:nvPr/>
        </p:nvSpPr>
        <p:spPr>
          <a:xfrm>
            <a:off x="13726564" y="82756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6" name="Oval 35"/>
          <p:cNvSpPr/>
          <p:nvPr/>
        </p:nvSpPr>
        <p:spPr>
          <a:xfrm>
            <a:off x="13878964" y="84280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Oval 36"/>
          <p:cNvSpPr/>
          <p:nvPr/>
        </p:nvSpPr>
        <p:spPr>
          <a:xfrm>
            <a:off x="14031364" y="85804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Oval 37"/>
          <p:cNvSpPr/>
          <p:nvPr/>
        </p:nvSpPr>
        <p:spPr>
          <a:xfrm>
            <a:off x="14183764" y="873289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Oval 38"/>
          <p:cNvSpPr/>
          <p:nvPr/>
        </p:nvSpPr>
        <p:spPr>
          <a:xfrm>
            <a:off x="10246637" y="5777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Oval 39"/>
          <p:cNvSpPr/>
          <p:nvPr/>
        </p:nvSpPr>
        <p:spPr>
          <a:xfrm>
            <a:off x="10399037" y="5929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Oval 40"/>
          <p:cNvSpPr/>
          <p:nvPr/>
        </p:nvSpPr>
        <p:spPr>
          <a:xfrm>
            <a:off x="10551437" y="6082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Oval 41"/>
          <p:cNvSpPr/>
          <p:nvPr/>
        </p:nvSpPr>
        <p:spPr>
          <a:xfrm>
            <a:off x="12227837" y="6234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Oval 42"/>
          <p:cNvSpPr/>
          <p:nvPr/>
        </p:nvSpPr>
        <p:spPr>
          <a:xfrm>
            <a:off x="12380237" y="6386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4" name="Oval 43"/>
          <p:cNvSpPr/>
          <p:nvPr/>
        </p:nvSpPr>
        <p:spPr>
          <a:xfrm>
            <a:off x="12532637" y="6539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5" name="Oval 44"/>
          <p:cNvSpPr/>
          <p:nvPr/>
        </p:nvSpPr>
        <p:spPr>
          <a:xfrm>
            <a:off x="12685037" y="6691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6" name="Oval 45"/>
          <p:cNvSpPr/>
          <p:nvPr/>
        </p:nvSpPr>
        <p:spPr>
          <a:xfrm>
            <a:off x="12837437" y="6844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Oval 46"/>
          <p:cNvSpPr/>
          <p:nvPr/>
        </p:nvSpPr>
        <p:spPr>
          <a:xfrm>
            <a:off x="12989837" y="6996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8" name="Oval 47"/>
          <p:cNvSpPr/>
          <p:nvPr/>
        </p:nvSpPr>
        <p:spPr>
          <a:xfrm>
            <a:off x="13142237" y="7148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Oval 48"/>
          <p:cNvSpPr/>
          <p:nvPr/>
        </p:nvSpPr>
        <p:spPr>
          <a:xfrm>
            <a:off x="13294637" y="7301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Oval 49"/>
          <p:cNvSpPr/>
          <p:nvPr/>
        </p:nvSpPr>
        <p:spPr>
          <a:xfrm>
            <a:off x="13447037" y="7453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Oval 50"/>
          <p:cNvSpPr/>
          <p:nvPr/>
        </p:nvSpPr>
        <p:spPr>
          <a:xfrm>
            <a:off x="13599437" y="7606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Oval 51"/>
          <p:cNvSpPr/>
          <p:nvPr/>
        </p:nvSpPr>
        <p:spPr>
          <a:xfrm>
            <a:off x="13751837" y="7758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Oval 52"/>
          <p:cNvSpPr/>
          <p:nvPr/>
        </p:nvSpPr>
        <p:spPr>
          <a:xfrm>
            <a:off x="13904237" y="79109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Oval 53"/>
          <p:cNvSpPr/>
          <p:nvPr/>
        </p:nvSpPr>
        <p:spPr>
          <a:xfrm>
            <a:off x="14056637" y="80633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/>
          <p:cNvSpPr/>
          <p:nvPr/>
        </p:nvSpPr>
        <p:spPr>
          <a:xfrm>
            <a:off x="14209037" y="82157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/>
          <p:cNvSpPr/>
          <p:nvPr/>
        </p:nvSpPr>
        <p:spPr>
          <a:xfrm>
            <a:off x="14361437" y="83681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/>
          <p:cNvSpPr/>
          <p:nvPr/>
        </p:nvSpPr>
        <p:spPr>
          <a:xfrm>
            <a:off x="14513837" y="85205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Oval 58"/>
          <p:cNvSpPr/>
          <p:nvPr/>
        </p:nvSpPr>
        <p:spPr>
          <a:xfrm>
            <a:off x="10061041" y="695380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0" y="5494394"/>
            <a:ext cx="12192000" cy="14097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228600" y="198844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can we do with just one seed?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463" y="3217194"/>
            <a:ext cx="309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 a NEW tree!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31956" y="1253926"/>
                <a:ext cx="3462487" cy="1229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Estimate the distribution and variability (SE)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the bootstraps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956" y="1253926"/>
                <a:ext cx="3462487" cy="1229119"/>
              </a:xfrm>
              <a:prstGeom prst="rect">
                <a:avLst/>
              </a:prstGeom>
              <a:blipFill>
                <a:blip r:embed="rId2"/>
                <a:stretch>
                  <a:fillRect l="-2641" t="-3980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5664878" y="5558601"/>
            <a:ext cx="1821542" cy="1352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</p:cNvCxnSpPr>
          <p:nvPr/>
        </p:nvCxnSpPr>
        <p:spPr>
          <a:xfrm flipH="1" flipV="1">
            <a:off x="3429000" y="5572127"/>
            <a:ext cx="1781172" cy="288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276846" y="5559788"/>
                <a:ext cx="533400" cy="61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846" y="5559788"/>
                <a:ext cx="533400" cy="612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438650" y="1865330"/>
            <a:ext cx="2095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800" dirty="0"/>
              <a:t>Bootstrap</a:t>
            </a:r>
          </a:p>
          <a:p>
            <a:pPr algn="ctr">
              <a:spcBef>
                <a:spcPts val="0"/>
              </a:spcBef>
            </a:pPr>
            <a:r>
              <a:rPr lang="en-US" sz="2800" dirty="0"/>
              <a:t>“Population”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DD7C57D-C7C8-48D2-B4CC-1A4158852AED}"/>
                  </a:ext>
                </a:extLst>
              </p:cNvPr>
              <p:cNvSpPr txBox="1"/>
              <p:nvPr/>
            </p:nvSpPr>
            <p:spPr>
              <a:xfrm>
                <a:off x="6324597" y="5562600"/>
                <a:ext cx="533400" cy="633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DD7C57D-C7C8-48D2-B4CC-1A4158852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7" y="5562600"/>
                <a:ext cx="533400" cy="633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03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583 -0.59681 L -0.34583 -0.2081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504 -0.47861 L -0.50504 -0.0899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382 -0.52741 L -0.40382 -0.13879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3 -0.50081 L -0.55503 -0.1121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7 -0.52302 L -0.4967 -0.134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837 -0.54523 L -0.53837 -0.15661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54 -0.56736 L -0.41654 -0.178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67 -0.58964 L -0.5967 -0.20102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004 -0.61185 L -0.48004 -0.22323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67 -0.65625 L -0.5967 -0.26764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3 -0.68957 L -0.55503 -0.30095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4 -0.70067 L -0.55504 -0.3120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336 -0.72287 L -0.61336 -0.3342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67 -0.73398 L -0.5467 -0.34536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04 -0.76729 L -0.63004 -0.37868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987 -0.44768 L -0.49987 -0.05902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029 -0.80115 L -0.71029 -0.42361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67 -0.8117 L -0.4967 -0.40088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67 -0.83391 L -0.6467 -0.4453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17 -0.86722 L -0.7217 -0.478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50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855 -0.88703 L -0.85521 -0.47639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9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04 -0.92274 L -0.58837 -0.50081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21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9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48 -0.45871 L -0.37448 -0.07009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782 -0.49202 L -0.35782 -0.0812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205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862 -0.53657 L -0.46029 -0.15903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1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781 -0.52533 L -0.60781 -0.13671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448 -0.58085 L -0.57448 -0.19223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81 -0.60305 L -0.50781 -0.21443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115 -0.58085 L -0.69115 -0.19223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948 -0.62526 L -0.64948 -0.23665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81 -0.68077 L -0.58281 -0.29216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615 -0.70298 L -0.61615 -0.31437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948 -0.72519 L -0.64948 -0.33658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4987 -0.71458 L -0.8582 -0.3037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781 -0.79181 L -0.46615 -0.32547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23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69 -0.7669 L -0.7569 -0.35602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2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114 -0.7807 L -0.64114 -0.39209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237 -0.84722 L -0.7707 -0.40324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2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115 -0.84733 L -0.79115 -0.45871 " pathEditMode="relative" rAng="0" ptsTypes="AA">
                                      <p:cBhvr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448 -0.84732 L -0.67448 -0.45871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6615 -0.88056 L -0.83737 -0.49236 " pathEditMode="relative" rAng="0" ptsTypes="AA">
                                      <p:cBhvr>
                                        <p:cTn id="1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618 -0.61944 L -0.34618 -0.23078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3" grpId="0"/>
      <p:bldP spid="8" grpId="0"/>
      <p:bldP spid="63" grpId="0"/>
      <p:bldP spid="7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1386" y="203775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FFFF00"/>
                </a:solidFill>
              </a:rPr>
              <a:t>Bootstrap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AAF84-AD3A-4801-8E0D-E112B674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69" y="2057400"/>
            <a:ext cx="9192461" cy="4544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FDB637-D15C-F1AB-6482-D14A365F6888}"/>
              </a:ext>
            </a:extLst>
          </p:cNvPr>
          <p:cNvSpPr txBox="1"/>
          <p:nvPr/>
        </p:nvSpPr>
        <p:spPr>
          <a:xfrm>
            <a:off x="1219200" y="1219200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Illustration with lego_under_800_pieces.csv in Lecture 8.</a:t>
            </a:r>
          </a:p>
        </p:txBody>
      </p:sp>
    </p:spTree>
    <p:extLst>
      <p:ext uri="{BB962C8B-B14F-4D97-AF65-F5344CB8AC3E}">
        <p14:creationId xmlns:p14="http://schemas.microsoft.com/office/powerpoint/2010/main" val="259688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1386" y="203775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FFFF00"/>
                </a:solidFill>
              </a:rPr>
              <a:t>Which Association Is Stronger?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1D0EC0D-FA04-F3D5-5960-A6DC71FE5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2147887"/>
            <a:ext cx="9363075" cy="33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5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61386" y="228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FFFF00"/>
                </a:solidFill>
              </a:rPr>
              <a:t>Correlation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3B6061-25E0-2BEA-E702-56C72D3C88CB}"/>
              </a:ext>
            </a:extLst>
          </p:cNvPr>
          <p:cNvSpPr txBox="1"/>
          <p:nvPr/>
        </p:nvSpPr>
        <p:spPr>
          <a:xfrm>
            <a:off x="1066800" y="1524000"/>
            <a:ext cx="10058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correlation between two quantitative variables is a number between -1 and 1, denoted by r,  that tells us the direction and strength of the linear (straight-line) association between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sign of correlation indicates the direction of the linear association.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 is between -1 and 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value of r near -1 or 1 indicates a strong linear association (points lie close to a straight line).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value of r near 0 indicates a weak linear association, or no association, but may also arise from a nonlinear association.</a:t>
            </a:r>
          </a:p>
          <a:p>
            <a:r>
              <a:rPr lang="en-US" sz="2000" dirty="0"/>
              <a:t>Pros: r will not change if we: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exchange explanatory and response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express the values using different units (invariant for linear transformation).</a:t>
            </a:r>
          </a:p>
          <a:p>
            <a:r>
              <a:rPr lang="en-US" sz="2000" dirty="0"/>
              <a:t>Cons: Correlation is not resistant to outliers.</a:t>
            </a:r>
          </a:p>
        </p:txBody>
      </p:sp>
    </p:spTree>
    <p:extLst>
      <p:ext uri="{BB962C8B-B14F-4D97-AF65-F5344CB8AC3E}">
        <p14:creationId xmlns:p14="http://schemas.microsoft.com/office/powerpoint/2010/main" val="37463765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Default Design</vt:lpstr>
      <vt:lpstr>STOR 455 Bootstrap and Simple Linear Model Fitting</vt:lpstr>
      <vt:lpstr>Midterm 1</vt:lpstr>
      <vt:lpstr>Assessing Variability without a Model</vt:lpstr>
      <vt:lpstr>Matryoshka Dolls Analogy of Bootstrap Inference</vt:lpstr>
      <vt:lpstr>Sampling Distribution</vt:lpstr>
      <vt:lpstr>Bootstrap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2020-09-09T14:30:56Z</dcterms:created>
  <dcterms:modified xsi:type="dcterms:W3CDTF">2023-02-21T15:02:50Z</dcterms:modified>
</cp:coreProperties>
</file>