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00" r:id="rId3"/>
    <p:sldId id="276" r:id="rId4"/>
    <p:sldId id="281" r:id="rId5"/>
    <p:sldId id="264" r:id="rId6"/>
    <p:sldId id="286" r:id="rId7"/>
    <p:sldId id="326" r:id="rId8"/>
    <p:sldId id="502" r:id="rId9"/>
    <p:sldId id="336" r:id="rId10"/>
    <p:sldId id="361" r:id="rId11"/>
    <p:sldId id="403" r:id="rId12"/>
    <p:sldId id="381" r:id="rId13"/>
    <p:sldId id="390" r:id="rId14"/>
    <p:sldId id="401" r:id="rId15"/>
    <p:sldId id="405" r:id="rId16"/>
    <p:sldId id="406" r:id="rId17"/>
    <p:sldId id="431" r:id="rId18"/>
    <p:sldId id="434" r:id="rId19"/>
    <p:sldId id="440" r:id="rId20"/>
    <p:sldId id="505" r:id="rId21"/>
    <p:sldId id="445" r:id="rId22"/>
    <p:sldId id="442" r:id="rId23"/>
    <p:sldId id="462" r:id="rId24"/>
    <p:sldId id="449" r:id="rId25"/>
    <p:sldId id="503" r:id="rId26"/>
    <p:sldId id="484" r:id="rId27"/>
    <p:sldId id="504" r:id="rId2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43" autoAdjust="0"/>
    <p:restoredTop sz="93478" autoAdjust="0"/>
  </p:normalViewPr>
  <p:slideViewPr>
    <p:cSldViewPr>
      <p:cViewPr varScale="1">
        <p:scale>
          <a:sx n="100" d="100"/>
          <a:sy n="100" d="100"/>
        </p:scale>
        <p:origin x="208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E22DD51-3578-4FE6-A023-BE9FB121F158}" type="slidenum">
              <a:rPr lang="en-US" sz="1200" smtClean="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795D056-3471-4D47-AA75-233CDEA807E7}" type="slidenum">
              <a:rPr lang="en-US" sz="1200" smtClean="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E15D963-310B-41D9-946A-1473D4282FDE}" type="slidenum">
              <a:rPr lang="en-US" sz="1200" smtClean="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8350C0A-A673-4B18-BD41-37ED18444744}" type="slidenum">
              <a:rPr lang="en-US" sz="1200" smtClean="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4650ECC-48A4-495E-83B0-247643D4CED5}" type="slidenum">
              <a:rPr lang="en-US" sz="1400">
                <a:solidFill>
                  <a:schemeClr val="tx1"/>
                </a:solidFill>
              </a:rPr>
              <a:pPr/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ABB-1DD1-43E3-85D5-A9AAAA00E57F}" type="slidenum">
              <a:rPr lang="en-US"/>
              <a:pPr/>
              <a:t>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66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83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3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DE1EFF0-745C-4FBE-B962-B5EC8A845F99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Review of Midterm 1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86200" y="4677995"/>
            <a:ext cx="4419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Read: 		4.7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1981200" y="1828800"/>
                <a:ext cx="8001000" cy="584775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8288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l="-1904" t="-14583" b="-3229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977189" y="2731672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Standardized 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Residual         </a:t>
            </a:r>
            <a:r>
              <a:rPr lang="en-US" sz="3200" dirty="0">
                <a:sym typeface="Symbol" pitchFamily="18" charset="2"/>
              </a:rPr>
              <a:t></a:t>
            </a:r>
            <a:r>
              <a:rPr lang="en-US" sz="3200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4810626" y="2769436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431640" progId="Equation.3">
                  <p:embed/>
                </p:oleObj>
              </mc:Choice>
              <mc:Fallback>
                <p:oleObj name="Equation" r:id="rId4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26" y="2769436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26920" y="2832241"/>
            <a:ext cx="3048000" cy="138499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beyond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977189" y="3670250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(almost)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77189" y="4403593"/>
            <a:ext cx="8001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Definition:</a:t>
            </a:r>
            <a:r>
              <a:rPr lang="en-US" altLang="en-US" sz="3200" dirty="0"/>
              <a:t> The </a:t>
            </a:r>
            <a:r>
              <a:rPr lang="en-US" altLang="en-US" sz="3200" dirty="0">
                <a:solidFill>
                  <a:srgbClr val="FFFF00"/>
                </a:solidFill>
              </a:rPr>
              <a:t>standardized</a:t>
            </a:r>
            <a:r>
              <a:rPr lang="en-US" altLang="en-US" sz="3200" dirty="0">
                <a:solidFill>
                  <a:schemeClr val="bg1"/>
                </a:solidFill>
              </a:rPr>
              <a:t> </a:t>
            </a:r>
            <a:r>
              <a:rPr lang="en-US" altLang="en-US" sz="3200" dirty="0"/>
              <a:t>residuals are:</a:t>
            </a:r>
          </a:p>
          <a:p>
            <a:endParaRPr lang="en-US" altLang="en-US" sz="32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543613" y="5155814"/>
          <a:ext cx="4534026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300" imgH="457200" progId="Equation.DSMT4">
                  <p:embed/>
                </p:oleObj>
              </mc:Choice>
              <mc:Fallback>
                <p:oleObj name="Equation" r:id="rId6" imgW="1257300" imgH="4572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13" y="5155814"/>
                        <a:ext cx="4534026" cy="1376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501690" y="5976872"/>
            <a:ext cx="156410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/>
              <a:t>Leverage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6817895" y="6131054"/>
            <a:ext cx="647700" cy="4114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53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866900" y="1807686"/>
            <a:ext cx="8001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 err="1">
                <a:solidFill>
                  <a:schemeClr val="bg1"/>
                </a:solidFill>
              </a:rPr>
              <a:t>studentized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733800" y="2801382"/>
          <a:ext cx="40909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900" imgH="520700" progId="Equation.DSMT4">
                  <p:embed/>
                </p:oleObj>
              </mc:Choice>
              <mc:Fallback>
                <p:oleObj name="Equation" r:id="rId3" imgW="1358900" imgH="520700" progId="Equation.DSMT4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01382"/>
                        <a:ext cx="4090988" cy="1568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009900" y="5363528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Using model fit without </a:t>
            </a:r>
            <a:r>
              <a:rPr lang="en-US" altLang="en-US" sz="3200" i="1" dirty="0" err="1"/>
              <a:t>i</a:t>
            </a:r>
            <a:r>
              <a:rPr lang="en-US" altLang="en-US" sz="3200" baseline="30000" dirty="0" err="1"/>
              <a:t>th</a:t>
            </a:r>
            <a:r>
              <a:rPr lang="en-US" altLang="en-US" sz="3200" dirty="0"/>
              <a:t> case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524500" y="4278710"/>
            <a:ext cx="685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900340-C3C0-42FF-B116-4C9EB381178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533400"/>
            <a:ext cx="10363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66"/>
                </a:solidFill>
              </a:rPr>
              <a:t>Studentized Residuals</a:t>
            </a:r>
          </a:p>
        </p:txBody>
      </p:sp>
    </p:spTree>
    <p:extLst>
      <p:ext uri="{BB962C8B-B14F-4D97-AF65-F5344CB8AC3E}">
        <p14:creationId xmlns:p14="http://schemas.microsoft.com/office/powerpoint/2010/main" val="45064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533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Typical Leverage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34070" y="1654403"/>
            <a:ext cx="5980044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simple linear model: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blipFill>
                <a:blip r:embed="rId3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57200" y="2828242"/>
          <a:ext cx="50800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19100" progId="Equation.3">
                  <p:embed/>
                </p:oleObj>
              </mc:Choice>
              <mc:Fallback>
                <p:oleObj name="Equation" r:id="rId4" imgW="1485900" imgH="419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28242"/>
                        <a:ext cx="5080000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37200" y="2823480"/>
            <a:ext cx="2667000" cy="1438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= 1+ 1 = 2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" y="4505326"/>
            <a:ext cx="5638800" cy="2308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Look for:</a:t>
            </a:r>
          </a:p>
          <a:p>
            <a:endParaRPr lang="en-US" alt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86200" y="5235576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2(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4648200" y="3886201"/>
            <a:ext cx="13716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948" y="3634015"/>
            <a:ext cx="2162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4194" y="1224290"/>
            <a:ext cx="9524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09601" y="2133600"/>
          <a:ext cx="5562600" cy="145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495300" progId="Equation.DSMT4">
                  <p:embed/>
                </p:oleObj>
              </mc:Choice>
              <mc:Fallback>
                <p:oleObj name="Equation" r:id="rId3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33600"/>
                        <a:ext cx="5562600" cy="1456136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3702896"/>
            <a:ext cx="10058400" cy="116955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k is the number of predictors. In SLM k=1.</a:t>
            </a:r>
          </a:p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5412425"/>
            <a:ext cx="73914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351553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or Intercept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762000" y="1879421"/>
          <a:ext cx="3911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91960" progId="Equation.3">
                  <p:embed/>
                </p:oleObj>
              </mc:Choice>
              <mc:Fallback>
                <p:oleObj name="Equation" r:id="rId3" imgW="736560" imgH="29196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79421"/>
                        <a:ext cx="3911600" cy="155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3843517"/>
            <a:ext cx="777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t* comes from a t-distribution with </a:t>
            </a:r>
            <a:r>
              <a:rPr lang="en-US" sz="2800" i="1" dirty="0"/>
              <a:t>n-2</a:t>
            </a:r>
            <a:r>
              <a:rPr lang="en-US" sz="2800" dirty="0"/>
              <a:t> </a:t>
            </a:r>
            <a:r>
              <a:rPr lang="en-US" sz="2800" dirty="0" err="1"/>
              <a:t>d.f</a:t>
            </a:r>
            <a:r>
              <a:rPr lang="en-US" sz="2800" dirty="0"/>
              <a:t> and depends on the level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level confidence, use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(1-</a:t>
                </a:r>
                <a:r>
                  <a:rPr lang="el-GR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α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/2,df)</a:t>
                </a:r>
                <a:r>
                  <a:rPr lang="en-US" sz="2800" dirty="0"/>
                  <a:t>in R</a:t>
                </a:r>
              </a:p>
              <a:p>
                <a:r>
                  <a:rPr lang="en-US" sz="2800" dirty="0"/>
                  <a:t>e.g. for 95% confidence and 716 df,   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qt(0.975,716)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  <a:blipFill>
                <a:blip r:embed="rId5"/>
                <a:stretch>
                  <a:fillRect l="-1391" t="-6771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410200" y="2295346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28600" progId="Equation.3">
                  <p:embed/>
                </p:oleObj>
              </mc:Choice>
              <mc:Fallback>
                <p:oleObj name="Equation" r:id="rId6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95346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1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864" y="533400"/>
            <a:ext cx="7772400" cy="1371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</a:t>
            </a:r>
            <a:r>
              <a:rPr lang="el-GR" dirty="0">
                <a:solidFill>
                  <a:srgbClr val="FFFF66"/>
                </a:solidFill>
              </a:rPr>
              <a:t>μ</a:t>
            </a:r>
            <a:r>
              <a:rPr lang="en-US" baseline="-25000" dirty="0">
                <a:solidFill>
                  <a:srgbClr val="FFFF66"/>
                </a:solidFill>
              </a:rPr>
              <a:t>Y</a:t>
            </a:r>
            <a:r>
              <a:rPr lang="en-US" dirty="0">
                <a:solidFill>
                  <a:srgbClr val="FFFF66"/>
                </a:solidFill>
              </a:rPr>
              <a:t> when </a:t>
            </a:r>
            <a:r>
              <a:rPr lang="en-US" i="1" dirty="0">
                <a:solidFill>
                  <a:srgbClr val="FFFF66"/>
                </a:solidFill>
              </a:rPr>
              <a:t>X=x*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133600" y="2133600"/>
          <a:ext cx="70453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469800" progId="Equation.3">
                  <p:embed/>
                </p:oleObj>
              </mc:Choice>
              <mc:Fallback>
                <p:oleObj name="Equation" r:id="rId2" imgW="1485720" imgH="469800" progId="Equation.3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7045325" cy="222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2485" y="4953000"/>
                <a:ext cx="48875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/>
                  <a:t>SSX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85" y="4953000"/>
                <a:ext cx="4887556" cy="738664"/>
              </a:xfrm>
              <a:prstGeom prst="rect">
                <a:avLst/>
              </a:prstGeom>
              <a:blipFill>
                <a:blip r:embed="rId4"/>
                <a:stretch>
                  <a:fillRect l="-7606" t="-24793" b="-49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9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371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Prediction Interval for Individual Y’s when </a:t>
            </a:r>
            <a:r>
              <a:rPr lang="en-US" i="1" dirty="0">
                <a:solidFill>
                  <a:srgbClr val="FFFF66"/>
                </a:solidFill>
              </a:rPr>
              <a:t>X=x*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04800" y="2315369"/>
          <a:ext cx="7948612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69800" progId="Equation.3">
                  <p:embed/>
                </p:oleObj>
              </mc:Choice>
              <mc:Fallback>
                <p:oleObj name="Equation" r:id="rId2" imgW="1676160" imgH="469800" progId="Equation.3">
                  <p:embed/>
                  <p:pic>
                    <p:nvPicPr>
                      <p:cNvPr id="9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5369"/>
                        <a:ext cx="7948612" cy="222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3211512" y="3233787"/>
            <a:ext cx="685800" cy="649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5312" y="4891882"/>
            <a:ext cx="5943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accounts for </a:t>
            </a:r>
            <a:r>
              <a:rPr lang="el-GR" dirty="0">
                <a:latin typeface="+mn-lt"/>
                <a:cs typeface="Courier New"/>
              </a:rPr>
              <a:t>ε</a:t>
            </a:r>
            <a:r>
              <a:rPr lang="en-US" dirty="0">
                <a:latin typeface="+mn-lt"/>
                <a:cs typeface="Courier New"/>
              </a:rPr>
              <a:t> in model</a:t>
            </a:r>
            <a:endParaRPr lang="en-US" dirty="0">
              <a:latin typeface="+mn-lt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6200000" flipV="1">
            <a:off x="3402012" y="4625181"/>
            <a:ext cx="762000" cy="228600"/>
          </a:xfrm>
          <a:prstGeom prst="straightConnector1">
            <a:avLst/>
          </a:prstGeom>
          <a:noFill/>
          <a:ln w="3810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5702798"/>
                <a:ext cx="48875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/>
                  <a:t>SSX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02798"/>
                <a:ext cx="4887556" cy="738664"/>
              </a:xfrm>
              <a:prstGeom prst="rect">
                <a:avLst/>
              </a:prstGeom>
              <a:blipFill>
                <a:blip r:embed="rId4"/>
                <a:stretch>
                  <a:fillRect l="-7481" t="-2377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72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28600"/>
            <a:ext cx="7962900" cy="2266950"/>
            <a:chOff x="480" y="720"/>
            <a:chExt cx="5016" cy="1428"/>
          </a:xfrm>
        </p:grpSpPr>
        <p:sp>
          <p:nvSpPr>
            <p:cNvPr id="6163" name="Text Box 3"/>
            <p:cNvSpPr txBox="1">
              <a:spLocks noChangeArrowheads="1"/>
            </p:cNvSpPr>
            <p:nvPr/>
          </p:nvSpPr>
          <p:spPr bwMode="auto">
            <a:xfrm>
              <a:off x="566" y="1198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  <a:endParaRPr lang="en-US">
                <a:solidFill>
                  <a:schemeClr val="tx1"/>
                </a:solidFill>
                <a:sym typeface="Symbol" pitchFamily="18" charset="2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34" y="1199"/>
            <a:ext cx="11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457200" progId="Equation.3">
                    <p:embed/>
                  </p:oleObj>
                </mc:Choice>
                <mc:Fallback>
                  <p:oleObj name="Equation" r:id="rId2" imgW="533160" imgH="457200" progId="Equation.3">
                    <p:embed/>
                    <p:pic>
                      <p:nvPicPr>
                        <p:cNvPr id="6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199"/>
                          <a:ext cx="1100" cy="94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3744" y="1488"/>
              <a:ext cx="1752" cy="36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endParaRPr lang="en-US" sz="3200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 flipH="1">
              <a:off x="3331" y="1677"/>
              <a:ext cx="389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0" y="720"/>
              <a:ext cx="42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T-test for slope in SLM: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514601"/>
            <a:ext cx="8382000" cy="1989138"/>
            <a:chOff x="480" y="2352"/>
            <a:chExt cx="5280" cy="125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566" y="2830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1716" y="2830"/>
            <a:ext cx="188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9600" imgH="393480" progId="Equation.3">
                    <p:embed/>
                  </p:oleObj>
                </mc:Choice>
                <mc:Fallback>
                  <p:oleObj name="Equation" r:id="rId4" imgW="939600" imgH="393480" progId="Equation.3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830"/>
                          <a:ext cx="1884" cy="77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3864" y="3072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 dirty="0"/>
                <a:t>Compare to F</a:t>
              </a:r>
              <a:r>
                <a:rPr lang="en-US" sz="3200" baseline="-25000" dirty="0"/>
                <a:t>1,n-2</a:t>
              </a:r>
              <a:r>
                <a:rPr lang="en-US" sz="3200" dirty="0"/>
                <a:t> 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600" y="3216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42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ANOVA for regression in SLM: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4787900"/>
            <a:ext cx="8382000" cy="2070100"/>
            <a:chOff x="288" y="3016"/>
            <a:chExt cx="5280" cy="1304"/>
          </a:xfrm>
        </p:grpSpPr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374" y="3494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 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 0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933" y="3415"/>
            <a:ext cx="143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469800" progId="Equation.3">
                    <p:embed/>
                  </p:oleObj>
                </mc:Choice>
                <mc:Fallback>
                  <p:oleObj name="Equation" r:id="rId6" imgW="749160" imgH="469800" progId="Equation.3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3415"/>
                          <a:ext cx="1430" cy="90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672" y="3736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r>
                <a:rPr lang="en-US" sz="3200"/>
                <a:t> </a:t>
              </a:r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408" y="3880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288" y="3016"/>
              <a:ext cx="42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T-test for correlation in SLM:</a:t>
              </a:r>
            </a:p>
          </p:txBody>
        </p:sp>
      </p:grp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6705600" y="304801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Which is best?</a:t>
            </a:r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7391400" y="4724401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(t</a:t>
            </a:r>
            <a:r>
              <a:rPr lang="en-US" baseline="-25000">
                <a:solidFill>
                  <a:schemeClr val="bg1"/>
                </a:solidFill>
              </a:rPr>
              <a:t>n-2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= F</a:t>
            </a:r>
            <a:r>
              <a:rPr lang="en-US" baseline="-25000">
                <a:solidFill>
                  <a:schemeClr val="bg1"/>
                </a:solidFill>
              </a:rPr>
              <a:t>1,n-2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2209800"/>
            <a:ext cx="2667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All three are equivalent </a:t>
            </a:r>
            <a:r>
              <a:rPr lang="en-US" sz="2800" dirty="0"/>
              <a:t>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SLM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268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𝑋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b="1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80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62000" y="3533159"/>
            <a:ext cx="7924800" cy="762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where    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</a:t>
            </a:r>
            <a:r>
              <a:rPr lang="en-US" sz="4400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and independent</a:t>
            </a:r>
            <a:endParaRPr lang="en-US" baseline="-2500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04800" y="4371359"/>
            <a:ext cx="8839200" cy="2135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/>
              <a:t>Data?  </a:t>
            </a:r>
          </a:p>
          <a:p>
            <a:r>
              <a:rPr lang="en-US" dirty="0"/>
              <a:t>We need </a:t>
            </a:r>
            <a:r>
              <a:rPr lang="en-US" i="1" dirty="0"/>
              <a:t>n</a:t>
            </a:r>
            <a:r>
              <a:rPr lang="en-US" dirty="0"/>
              <a:t> data cases, each with values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all</a:t>
            </a:r>
            <a:r>
              <a:rPr lang="en-US" dirty="0"/>
              <a:t> of the predictors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,...,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856885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/>
              <a:t>k</a:t>
            </a:r>
            <a:r>
              <a:rPr lang="en-US" sz="2800"/>
              <a:t> predictors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6477000" y="2694960"/>
            <a:ext cx="1066800" cy="390525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8" idx="1"/>
          </p:cNvCxnSpPr>
          <p:nvPr/>
        </p:nvCxnSpPr>
        <p:spPr bwMode="auto">
          <a:xfrm flipH="1" flipV="1">
            <a:off x="3810000" y="2618760"/>
            <a:ext cx="762000" cy="500063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5143500" y="2733059"/>
            <a:ext cx="381000" cy="152400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754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T-test for Slope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29682" y="1749490"/>
            <a:ext cx="8154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Note: We now have multiple “slopes” to test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58284" y="2816289"/>
            <a:ext cx="1586708" cy="118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</a:rPr>
              <a:t>H</a:t>
            </a:r>
            <a:r>
              <a:rPr lang="en-US" sz="3200" baseline="-25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: 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: 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0</a:t>
            </a:r>
            <a:endParaRPr lang="en-US" sz="440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568057" y="2740090"/>
          <a:ext cx="211976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507960" progId="Equation.3">
                  <p:embed/>
                </p:oleObj>
              </mc:Choice>
              <mc:Fallback>
                <p:oleObj name="Equation" r:id="rId3" imgW="660240" imgH="507960" progId="Equation.3">
                  <p:embed/>
                  <p:pic>
                    <p:nvPicPr>
                      <p:cNvPr id="121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057" y="2740090"/>
                        <a:ext cx="2119767" cy="16748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006082" y="4568889"/>
            <a:ext cx="3217059" cy="5794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Compare to </a:t>
            </a:r>
            <a:r>
              <a:rPr lang="en-US" sz="3200" i="1"/>
              <a:t>t </a:t>
            </a:r>
            <a:r>
              <a:rPr lang="en-US" sz="3200" i="1" baseline="-25000"/>
              <a:t>n-k-1</a:t>
            </a:r>
            <a:endParaRPr lang="en-US" sz="3200" i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96682" y="2511489"/>
            <a:ext cx="6060041" cy="1295400"/>
            <a:chOff x="1872" y="1584"/>
            <a:chExt cx="3888" cy="816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600" y="1584"/>
              <a:ext cx="2160" cy="67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 dirty="0">
                  <a:solidFill>
                    <a:schemeClr val="tx1"/>
                  </a:solidFill>
                </a:rPr>
                <a:t>All given in R with a p-value</a:t>
              </a:r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V="1">
              <a:off x="2832" y="1872"/>
              <a:ext cx="768" cy="14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V="1">
              <a:off x="2784" y="2064"/>
              <a:ext cx="864" cy="33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086" name="AutoShape 11"/>
            <p:cNvCxnSpPr>
              <a:cxnSpLocks noChangeShapeType="1"/>
            </p:cNvCxnSpPr>
            <p:nvPr/>
          </p:nvCxnSpPr>
          <p:spPr bwMode="auto">
            <a:xfrm rot="10800000" flipH="1">
              <a:off x="1872" y="1776"/>
              <a:ext cx="1728" cy="384"/>
            </a:xfrm>
            <a:prstGeom prst="curvedConnector5">
              <a:avLst>
                <a:gd name="adj1" fmla="val -1102"/>
                <a:gd name="adj2" fmla="val 175000"/>
                <a:gd name="adj3" fmla="val 72333"/>
              </a:avLst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868" name="AutoShape 12"/>
          <p:cNvSpPr>
            <a:spLocks/>
          </p:cNvSpPr>
          <p:nvPr/>
        </p:nvSpPr>
        <p:spPr bwMode="auto">
          <a:xfrm>
            <a:off x="5663682" y="5297553"/>
            <a:ext cx="3067428" cy="947737"/>
          </a:xfrm>
          <a:prstGeom prst="borderCallout1">
            <a:avLst>
              <a:gd name="adj1" fmla="val 12060"/>
              <a:gd name="adj2" fmla="val -2440"/>
              <a:gd name="adj3" fmla="val -18259"/>
              <a:gd name="adj4" fmla="val -20375"/>
            </a:avLst>
          </a:prstGeom>
          <a:solidFill>
            <a:srgbClr val="FF9966"/>
          </a:solidFill>
          <a:ln w="57150">
            <a:solidFill>
              <a:srgbClr val="FF99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lose 1 d.f. for each coefficient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4292082" y="4701495"/>
            <a:ext cx="748153" cy="649188"/>
          </a:xfrm>
          <a:prstGeom prst="ellipse">
            <a:avLst/>
          </a:prstGeom>
          <a:noFill/>
          <a:ln w="38100">
            <a:solidFill>
              <a:srgbClr val="FF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24882" y="5559490"/>
            <a:ext cx="546151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Reject H</a:t>
            </a:r>
            <a:r>
              <a:rPr lang="en-US" baseline="-25000"/>
              <a:t>o</a:t>
            </a:r>
            <a:r>
              <a:rPr lang="en-US">
                <a:sym typeface="Wingdings" pitchFamily="2" charset="2"/>
              </a:rPr>
              <a:t>The i</a:t>
            </a:r>
            <a:r>
              <a:rPr lang="en-US" baseline="30000">
                <a:sym typeface="Wingdings" pitchFamily="2" charset="2"/>
              </a:rPr>
              <a:t>th</a:t>
            </a:r>
            <a:r>
              <a:rPr lang="en-US">
                <a:sym typeface="Wingdings" pitchFamily="2" charset="2"/>
              </a:rPr>
              <a:t> predictor is useful in this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913" y="19208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Midterm 1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676400" y="2057400"/>
            <a:ext cx="8534400" cy="44012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February 28. Class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15% of course grade. No make-up.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Instructions for Midterm 1 posted on Sakai.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Covers every lecture up to today and all HWs.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 on Feb. 23 as a review of materials.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Answer questions in class through </a:t>
            </a:r>
            <a:r>
              <a:rPr lang="en-US" sz="2800" dirty="0" err="1"/>
              <a:t>Gradescope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77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2E58-19F8-CBA8-CD01-573912F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0777E8-C08D-BAA7-0643-612961794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74676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	(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Estimate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Error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 t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Pr(&gt;|t|)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Intercept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) 	34121.649   29716.458   1.148     0.2668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23.232      17.700   1.313     0.2068 </a:t>
            </a:r>
          </a:p>
          <a:p>
            <a:pPr>
              <a:spcBef>
                <a:spcPct val="0"/>
              </a:spcBef>
            </a:pP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Lot 		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?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 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3.075   1.839     0.0834</a:t>
            </a:r>
          </a:p>
          <a:p>
            <a:pPr>
              <a:spcBef>
                <a:spcPct val="0"/>
              </a:spcBef>
            </a:pPr>
            <a:endParaRPr lang="hr-H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10.69 on 2 and 17 DF, p-value: 0.000985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9AC47-9C73-D5C7-C6A4-7509CDA20D58}"/>
              </a:ext>
            </a:extLst>
          </p:cNvPr>
          <p:cNvSpPr txBox="1"/>
          <p:nvPr/>
        </p:nvSpPr>
        <p:spPr>
          <a:xfrm>
            <a:off x="1371600" y="44196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missing estimate of the slope of “Lot”?</a:t>
            </a:r>
          </a:p>
        </p:txBody>
      </p:sp>
    </p:spTree>
    <p:extLst>
      <p:ext uri="{BB962C8B-B14F-4D97-AF65-F5344CB8AC3E}">
        <p14:creationId xmlns:p14="http://schemas.microsoft.com/office/powerpoint/2010/main" val="179112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45268"/>
                  </p:ext>
                </p:extLst>
              </p:nvPr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191860" r="-636420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191860" r="-274909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191860" r="-151163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295294" r="-636420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295294" r="-274909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295294" r="-151163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395294" r="-636420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395294" r="-27490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77591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Overall Fit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85800" y="1828801"/>
            <a:ext cx="4572000" cy="147732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</a:rPr>
              <a:t>o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=...=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: Some </a:t>
            </a:r>
            <a:r>
              <a:rPr lang="en-US" sz="4000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837944" y="4845844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 dirty="0">
                <a:solidFill>
                  <a:srgbClr val="FF0000"/>
                </a:solidFill>
              </a:rPr>
              <a:t>k</a:t>
            </a:r>
            <a:endParaRPr lang="en-US" sz="4400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524000" y="5364956"/>
            <a:ext cx="10668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n-k-1</a:t>
            </a:r>
            <a:endParaRPr lang="en-US" sz="44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635752" y="4812316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k</a:t>
            </a:r>
            <a:endParaRPr lang="en-US" sz="440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953000" y="5352765"/>
            <a:ext cx="1219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(n-k-1)</a:t>
            </a:r>
            <a:endParaRPr lang="en-US" sz="4400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543800" y="5075396"/>
            <a:ext cx="1143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F</a:t>
            </a:r>
            <a:r>
              <a:rPr lang="en-US" sz="2800" b="1" i="1" baseline="-25000">
                <a:solidFill>
                  <a:srgbClr val="FF0000"/>
                </a:solidFill>
              </a:rPr>
              <a:t>k,n-k-1</a:t>
            </a:r>
            <a:endParaRPr lang="en-US" sz="4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5400" y="1676401"/>
            <a:ext cx="4038600" cy="641350"/>
            <a:chOff x="3216" y="960"/>
            <a:chExt cx="2544" cy="404"/>
          </a:xfrm>
        </p:grpSpPr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4032" y="960"/>
              <a:ext cx="172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weak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flipH="1">
              <a:off x="3216" y="1248"/>
              <a:ext cx="816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14800" y="2971801"/>
            <a:ext cx="5029200" cy="641350"/>
            <a:chOff x="2592" y="1776"/>
            <a:chExt cx="3168" cy="404"/>
          </a:xfrm>
        </p:grpSpPr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3744" y="1776"/>
              <a:ext cx="201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effective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20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91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057400" y="2514600"/>
          <a:ext cx="42862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286250" cy="1763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763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Coefficient of Multiple Determination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57175" y="4483618"/>
            <a:ext cx="838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Now interpreted as the % of variability in the response variable (Y) that is “explained” by a linear combination of these predictors.</a:t>
            </a:r>
          </a:p>
        </p:txBody>
      </p:sp>
    </p:spTree>
    <p:extLst>
      <p:ext uri="{BB962C8B-B14F-4D97-AF65-F5344CB8AC3E}">
        <p14:creationId xmlns:p14="http://schemas.microsoft.com/office/powerpoint/2010/main" val="49577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do we detect multicollinearity?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8458200" cy="132343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 Look at a correlation matrix of the </a:t>
            </a:r>
            <a:r>
              <a:rPr lang="en-US" sz="3200" i="1" dirty="0"/>
              <a:t>predictors</a:t>
            </a:r>
            <a:r>
              <a:rPr lang="en-US" sz="3200" dirty="0"/>
              <a:t>.</a:t>
            </a:r>
          </a:p>
          <a:p>
            <a:pPr>
              <a:buFontTx/>
              <a:buAutoNum type="arabicParenBoth"/>
            </a:pPr>
            <a:r>
              <a:rPr lang="en-US" sz="3200" dirty="0"/>
              <a:t>  Compute the </a:t>
            </a:r>
            <a:r>
              <a:rPr lang="en-US" sz="3200" i="1" dirty="0"/>
              <a:t>Variance Inflation Factor</a:t>
            </a:r>
            <a:r>
              <a:rPr lang="en-US" sz="3200" dirty="0"/>
              <a:t> (VIF). </a:t>
            </a:r>
          </a:p>
        </p:txBody>
      </p:sp>
      <p:graphicFrame>
        <p:nvGraphicFramePr>
          <p:cNvPr id="117764" name="Object 2"/>
          <p:cNvGraphicFramePr>
            <a:graphicFrameLocks noChangeAspect="1"/>
          </p:cNvGraphicFramePr>
          <p:nvPr/>
        </p:nvGraphicFramePr>
        <p:xfrm>
          <a:off x="219075" y="3917950"/>
          <a:ext cx="31242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1177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917950"/>
                        <a:ext cx="3124200" cy="166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676261" y="4367213"/>
            <a:ext cx="487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where </a:t>
            </a:r>
            <a:r>
              <a:rPr lang="en-US" sz="3200" i="1" dirty="0"/>
              <a:t>R</a:t>
            </a:r>
            <a:r>
              <a:rPr lang="en-US" sz="3200" i="1" baseline="-25000" dirty="0"/>
              <a:t>i</a:t>
            </a:r>
            <a:r>
              <a:rPr lang="en-US" sz="3200" i="1" baseline="30000" dirty="0"/>
              <a:t>2</a:t>
            </a:r>
            <a:r>
              <a:rPr lang="en-US" sz="3200" dirty="0"/>
              <a:t> is for predicting </a:t>
            </a:r>
            <a:r>
              <a:rPr lang="en-US" sz="3200" i="1" dirty="0"/>
              <a:t>X</a:t>
            </a:r>
            <a:r>
              <a:rPr lang="en-US" sz="3200" i="1" baseline="-25000" dirty="0"/>
              <a:t>i</a:t>
            </a:r>
            <a:r>
              <a:rPr lang="en-US" sz="3200" dirty="0"/>
              <a:t> with the </a:t>
            </a:r>
            <a:r>
              <a:rPr lang="en-US" sz="3200" i="1" dirty="0"/>
              <a:t>other predictors</a:t>
            </a:r>
            <a:r>
              <a:rPr lang="en-US" sz="3200" dirty="0"/>
              <a:t>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(Beware if VIF &gt;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238500" y="5832842"/>
                <a:ext cx="60198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𝑉𝐼𝐹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 &gt; 5 ⇔ 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𝑖</m:t>
                      </m:r>
                      <m:r>
                        <a:rPr lang="en-US" i="1" baseline="30000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2 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&gt;80%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0" y="5832842"/>
                <a:ext cx="60198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50206A-144F-4648-63C0-714835B56CDB}"/>
              </a:ext>
            </a:extLst>
          </p:cNvPr>
          <p:cNvSpPr txBox="1"/>
          <p:nvPr/>
        </p:nvSpPr>
        <p:spPr>
          <a:xfrm>
            <a:off x="984380" y="4731336"/>
            <a:ext cx="18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1469D-73CD-AFCD-B510-E17CFCEE382C}"/>
              </a:ext>
            </a:extLst>
          </p:cNvPr>
          <p:cNvSpPr txBox="1"/>
          <p:nvPr/>
        </p:nvSpPr>
        <p:spPr>
          <a:xfrm>
            <a:off x="4457700" y="6089978"/>
            <a:ext cx="1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9F728-68EC-94CC-7BA0-C622C7B1F472}"/>
              </a:ext>
            </a:extLst>
          </p:cNvPr>
          <p:cNvSpPr txBox="1"/>
          <p:nvPr/>
        </p:nvSpPr>
        <p:spPr>
          <a:xfrm>
            <a:off x="6400800" y="3655254"/>
            <a:ext cx="1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0225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ADE90-9F77-4F14-B2BE-B1427459F2BA}"/>
              </a:ext>
            </a:extLst>
          </p:cNvPr>
          <p:cNvSpPr/>
          <p:nvPr/>
        </p:nvSpPr>
        <p:spPr bwMode="auto">
          <a:xfrm>
            <a:off x="5499100" y="3505201"/>
            <a:ext cx="2611437" cy="2225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Adjusted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50825" y="20574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Recall: </a:t>
            </a:r>
          </a:p>
        </p:txBody>
      </p:sp>
      <p:graphicFrame>
        <p:nvGraphicFramePr>
          <p:cNvPr id="119812" name="Object 2"/>
          <p:cNvGraphicFramePr>
            <a:graphicFrameLocks noChangeAspect="1"/>
          </p:cNvGraphicFramePr>
          <p:nvPr/>
        </p:nvGraphicFramePr>
        <p:xfrm>
          <a:off x="1752600" y="1828800"/>
          <a:ext cx="33353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93480" progId="Equation.3">
                  <p:embed/>
                </p:oleObj>
              </mc:Choice>
              <mc:Fallback>
                <p:oleObj name="Equation" r:id="rId2" imgW="952200" imgH="393480" progId="Equation.3">
                  <p:embed/>
                  <p:pic>
                    <p:nvPicPr>
                      <p:cNvPr id="1198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33533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3"/>
          <p:cNvGraphicFramePr>
            <a:graphicFrameLocks noChangeAspect="1"/>
          </p:cNvGraphicFramePr>
          <p:nvPr/>
        </p:nvGraphicFramePr>
        <p:xfrm>
          <a:off x="5086350" y="1828800"/>
          <a:ext cx="30241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1198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28800"/>
                        <a:ext cx="302418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4"/>
          <p:cNvGraphicFramePr>
            <a:graphicFrameLocks noChangeAspect="1"/>
          </p:cNvGraphicFramePr>
          <p:nvPr/>
        </p:nvGraphicFramePr>
        <p:xfrm>
          <a:off x="773906" y="3505201"/>
          <a:ext cx="52927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634680" progId="Equation.3">
                  <p:embed/>
                </p:oleObj>
              </mc:Choice>
              <mc:Fallback>
                <p:oleObj name="Equation" r:id="rId6" imgW="1511280" imgH="634680" progId="Equation.3">
                  <p:embed/>
                  <p:pic>
                    <p:nvPicPr>
                      <p:cNvPr id="1198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" y="3505201"/>
                        <a:ext cx="5292725" cy="222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5"/>
          <p:cNvGraphicFramePr>
            <a:graphicFrameLocks noChangeAspect="1"/>
          </p:cNvGraphicFramePr>
          <p:nvPr/>
        </p:nvGraphicFramePr>
        <p:xfrm>
          <a:off x="6197600" y="3646554"/>
          <a:ext cx="19129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57200" progId="Equation.3">
                  <p:embed/>
                </p:oleObj>
              </mc:Choice>
              <mc:Fallback>
                <p:oleObj name="Equation" r:id="rId8" imgW="545760" imgH="457200" progId="Equation.3">
                  <p:embed/>
                  <p:pic>
                    <p:nvPicPr>
                      <p:cNvPr id="1198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646554"/>
                        <a:ext cx="1912938" cy="183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73906" y="5999747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/>
              <a:t>(adjusts for the number of predictors in the model)</a:t>
            </a:r>
          </a:p>
        </p:txBody>
      </p:sp>
    </p:spTree>
    <p:extLst>
      <p:ext uri="{BB962C8B-B14F-4D97-AF65-F5344CB8AC3E}">
        <p14:creationId xmlns:p14="http://schemas.microsoft.com/office/powerpoint/2010/main" val="215756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73906" y="5999747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/>
              <a:t>What is </a:t>
            </a:r>
            <a:r>
              <a:rPr lang="en-US" sz="3600" dirty="0">
                <a:solidFill>
                  <a:srgbClr val="FFFF66"/>
                </a:solidFill>
              </a:rPr>
              <a:t>R</a:t>
            </a:r>
            <a:r>
              <a:rPr lang="en-US" sz="3600" baseline="30000" dirty="0">
                <a:solidFill>
                  <a:srgbClr val="FFFF66"/>
                </a:solidFill>
              </a:rPr>
              <a:t>2 </a:t>
            </a:r>
            <a:r>
              <a:rPr lang="en-US" sz="2800" dirty="0"/>
              <a:t> and the Adjusted </a:t>
            </a:r>
            <a:r>
              <a:rPr lang="en-US" sz="3600" dirty="0">
                <a:solidFill>
                  <a:srgbClr val="FFFF66"/>
                </a:solidFill>
              </a:rPr>
              <a:t>R</a:t>
            </a:r>
            <a:r>
              <a:rPr lang="en-US" sz="3600" baseline="30000" dirty="0">
                <a:solidFill>
                  <a:srgbClr val="FFFF66"/>
                </a:solidFill>
              </a:rPr>
              <a:t>2 </a:t>
            </a:r>
            <a:r>
              <a:rPr lang="en-US" sz="2800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90A83-1B60-9B7B-4E52-B72E677F73D6}"/>
              </a:ext>
            </a:extLst>
          </p:cNvPr>
          <p:cNvSpPr txBox="1"/>
          <p:nvPr/>
        </p:nvSpPr>
        <p:spPr>
          <a:xfrm>
            <a:off x="1371600" y="1676400"/>
            <a:ext cx="89154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anova455(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 Table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Model: Price ~ Size + Lot 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Mean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P(&gt;F)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2 4.8048e+10 2.4024e+10  10.693 0.000985 ***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17 3.8196e+10 2.2468e+09                 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19 8.6244e+10                            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331755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088" y="214313"/>
            <a:ext cx="7772400" cy="1524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Mallows’ C</a:t>
            </a:r>
            <a:r>
              <a:rPr lang="en-US" baseline="-25000" dirty="0">
                <a:solidFill>
                  <a:srgbClr val="FFFF66"/>
                </a:solidFill>
              </a:rPr>
              <a:t>p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28600" y="1479184"/>
            <a:ext cx="85344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Note: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, Adjusted R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SSE, all depend </a:t>
            </a:r>
            <a:r>
              <a:rPr lang="en-US" sz="2800" i="1" dirty="0">
                <a:sym typeface="Symbol" pitchFamily="18" charset="2"/>
              </a:rPr>
              <a:t>only</a:t>
            </a:r>
            <a:r>
              <a:rPr lang="en-US" sz="2800" dirty="0">
                <a:sym typeface="Symbol" pitchFamily="18" charset="2"/>
              </a:rPr>
              <a:t> on the predictors in the model being evaluated – NOT the other potential predictors in the pool. </a:t>
            </a:r>
            <a:endParaRPr lang="en-US" sz="2800" baseline="-25000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28600" y="3021845"/>
            <a:ext cx="8534400" cy="3662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Mallow’s </a:t>
            </a:r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baseline="-25000" dirty="0" err="1">
                <a:solidFill>
                  <a:schemeClr val="bg1"/>
                </a:solidFill>
              </a:rPr>
              <a:t>p</a:t>
            </a:r>
            <a:r>
              <a:rPr lang="en-US" sz="3200" dirty="0"/>
              <a:t>: When evaluating a subset of </a:t>
            </a:r>
            <a:r>
              <a:rPr lang="en-US" sz="3200" i="1" dirty="0"/>
              <a:t>m</a:t>
            </a:r>
            <a:r>
              <a:rPr lang="en-US" sz="3200" dirty="0"/>
              <a:t> predictors from a larger set of </a:t>
            </a:r>
            <a:r>
              <a:rPr lang="en-US" sz="3200" i="1" dirty="0"/>
              <a:t>k</a:t>
            </a:r>
            <a:r>
              <a:rPr lang="en-US" sz="3200" dirty="0"/>
              <a:t> predictors,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366904" y="4311076"/>
          <a:ext cx="54022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587240" imgH="431640" progId="Equation.3">
                  <p:embed/>
                </p:oleObj>
              </mc:Choice>
              <mc:Fallback>
                <p:oleObj name="Equazione" r:id="rId3" imgW="1587240" imgH="431640" progId="Equation.3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904" y="4311076"/>
                        <a:ext cx="5402262" cy="14700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/>
          <p:cNvSpPr>
            <a:spLocks/>
          </p:cNvSpPr>
          <p:nvPr/>
        </p:nvSpPr>
        <p:spPr bwMode="auto">
          <a:xfrm>
            <a:off x="6880291" y="4195434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109339"/>
              <a:gd name="adj4" fmla="val -223304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reduced</a:t>
            </a:r>
          </a:p>
        </p:txBody>
      </p:sp>
      <p:sp>
        <p:nvSpPr>
          <p:cNvPr id="156679" name="AutoShape 7"/>
          <p:cNvSpPr>
            <a:spLocks/>
          </p:cNvSpPr>
          <p:nvPr/>
        </p:nvSpPr>
        <p:spPr bwMode="auto">
          <a:xfrm>
            <a:off x="6880291" y="5637672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41185"/>
              <a:gd name="adj4" fmla="val -221490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95400" y="6094872"/>
            <a:ext cx="8612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m </a:t>
            </a:r>
            <a:r>
              <a:rPr lang="en-US" sz="2800" dirty="0"/>
              <a:t>= # predictors in the reduced model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01613"/>
            <a:ext cx="114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5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914400" y="1752600"/>
            <a:ext cx="10287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A full model with 100 observations and 9 predictors has an MSE of  17.1065. The regression with a subset of 4 predictors has an SSE of 1561.317. What is the Mallows’ Cp for this subset of predictors?</a:t>
            </a:r>
          </a:p>
          <a:p>
            <a:endParaRPr lang="en-US" sz="2800" dirty="0"/>
          </a:p>
          <a:p>
            <a:r>
              <a:rPr lang="en-US" sz="2800"/>
              <a:t>1561.317 / 17.1065 + 2(4+1) – 100 = 1.27039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4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Types of Variables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2147262"/>
            <a:ext cx="7696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Quantitative: </a:t>
            </a:r>
            <a:r>
              <a:rPr lang="en-US" sz="4000" dirty="0"/>
              <a:t>expressible as 	numbers for which arithmetic 	makes sense</a:t>
            </a:r>
          </a:p>
          <a:p>
            <a:r>
              <a:rPr lang="en-US" sz="4000" dirty="0">
                <a:solidFill>
                  <a:schemeClr val="bg1"/>
                </a:solidFill>
              </a:rPr>
              <a:t>Categorical:</a:t>
            </a:r>
            <a:r>
              <a:rPr lang="en-US" sz="4000" dirty="0"/>
              <a:t> divides sample points 	into groups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0198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Binary = categorical with just two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Building a Statistical Model: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Four Step Process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85800" y="2555081"/>
            <a:ext cx="7848600" cy="36933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. CHOOSE </a:t>
            </a:r>
            <a:r>
              <a:rPr lang="en-US" dirty="0"/>
              <a:t>– Pick a form for the model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bg1"/>
                </a:solidFill>
              </a:rPr>
              <a:t>FIT</a:t>
            </a:r>
            <a:r>
              <a:rPr lang="en-US" dirty="0"/>
              <a:t> – Estimate any parameters 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bg1"/>
                </a:solidFill>
              </a:rPr>
              <a:t>ASSESS</a:t>
            </a:r>
            <a:r>
              <a:rPr lang="en-US" dirty="0"/>
              <a:t> – Is the model adequate? Could it be simpler? Are conditions met? 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 – Answer the question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8037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General form of a model: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36550" y="2036761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3">
                  <p:embed/>
                </p:oleObj>
              </mc:Choice>
              <mc:Fallback>
                <p:oleObj name="Equation" r:id="rId2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036761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/>
          </p:cNvSpPr>
          <p:nvPr/>
        </p:nvSpPr>
        <p:spPr bwMode="auto">
          <a:xfrm>
            <a:off x="4114800" y="3611564"/>
            <a:ext cx="4648200" cy="1081087"/>
          </a:xfrm>
          <a:prstGeom prst="borderCallout2">
            <a:avLst>
              <a:gd name="adj1" fmla="val 10574"/>
              <a:gd name="adj2" fmla="val -1639"/>
              <a:gd name="adj3" fmla="val 10574"/>
              <a:gd name="adj4" fmla="val -11338"/>
              <a:gd name="adj5" fmla="val -46403"/>
              <a:gd name="adj6" fmla="val -21380"/>
            </a:avLst>
          </a:prstGeom>
          <a:solidFill>
            <a:schemeClr val="hlink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</a:rPr>
              <a:t>“Expected” Y for some combination of predictors</a:t>
            </a: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6991350" y="1949448"/>
            <a:ext cx="1771650" cy="1111250"/>
          </a:xfrm>
          <a:prstGeom prst="borderCallout2">
            <a:avLst>
              <a:gd name="adj1" fmla="val 10287"/>
              <a:gd name="adj2" fmla="val -4301"/>
              <a:gd name="adj3" fmla="val 10287"/>
              <a:gd name="adj4" fmla="val -39963"/>
              <a:gd name="adj5" fmla="val 53856"/>
              <a:gd name="adj6" fmla="val -76972"/>
            </a:avLst>
          </a:prstGeom>
          <a:solidFill>
            <a:srgbClr val="FFFF66"/>
          </a:solidFill>
          <a:ln w="57150">
            <a:solidFill>
              <a:srgbClr val="FFFF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Random Error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4845050"/>
            <a:ext cx="8610600" cy="1631950"/>
            <a:chOff x="192" y="3120"/>
            <a:chExt cx="5424" cy="1028"/>
          </a:xfrm>
        </p:grpSpPr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016" y="3350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Residuals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143000" y="2133603"/>
            <a:ext cx="1013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Using the predicted value for each sample case the residual is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7950" y="4641855"/>
            <a:ext cx="1828800" cy="1403351"/>
            <a:chOff x="1780" y="2904"/>
            <a:chExt cx="1152" cy="884"/>
          </a:xfrm>
        </p:grpSpPr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1780" y="3384"/>
              <a:ext cx="96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 flipV="1">
              <a:off x="2596" y="2904"/>
              <a:ext cx="336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4375" y="4476750"/>
            <a:ext cx="2133600" cy="1327150"/>
            <a:chOff x="3762" y="2800"/>
            <a:chExt cx="1344" cy="836"/>
          </a:xfrm>
        </p:grpSpPr>
        <p:sp>
          <p:nvSpPr>
            <p:cNvPr id="4103" name="Text Box 11"/>
            <p:cNvSpPr txBox="1">
              <a:spLocks noChangeArrowheads="1"/>
            </p:cNvSpPr>
            <p:nvPr/>
          </p:nvSpPr>
          <p:spPr bwMode="auto">
            <a:xfrm>
              <a:off x="3858" y="3232"/>
              <a:ext cx="1248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Predicted</a:t>
              </a:r>
            </a:p>
          </p:txBody>
        </p:sp>
        <p:sp>
          <p:nvSpPr>
            <p:cNvPr id="4104" name="Line 12"/>
            <p:cNvSpPr>
              <a:spLocks noChangeShapeType="1"/>
            </p:cNvSpPr>
            <p:nvPr/>
          </p:nvSpPr>
          <p:spPr bwMode="auto">
            <a:xfrm flipH="1" flipV="1">
              <a:off x="3762" y="2800"/>
              <a:ext cx="48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Residual =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𝑦</m:t>
                    </m:r>
                    <m:r>
                      <a:rPr lang="en-US" sz="3600" i="1">
                        <a:latin typeface="Cambria Math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5065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2212208"/>
            <a:ext cx="7239000" cy="216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4400" dirty="0">
                <a:solidFill>
                  <a:srgbClr val="FF0000"/>
                </a:solidFill>
              </a:rPr>
              <a:t>           </a:t>
            </a:r>
            <a:r>
              <a:rPr lang="en-US" sz="5400" dirty="0">
                <a:solidFill>
                  <a:schemeClr val="accent2"/>
                </a:solidFill>
              </a:rPr>
              <a:t>Y = 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X + 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3660008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-84537"/>
              <a:gd name="adj4" fmla="val 144792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intercept</a:t>
            </a:r>
            <a:endParaRPr lang="en-US" sz="4400" dirty="0"/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3810000" y="3964808"/>
            <a:ext cx="1295400" cy="584775"/>
          </a:xfrm>
          <a:prstGeom prst="borderCallout1">
            <a:avLst>
              <a:gd name="adj1" fmla="val 17954"/>
              <a:gd name="adj2" fmla="val 105884"/>
              <a:gd name="adj3" fmla="val -141398"/>
              <a:gd name="adj4" fmla="val 135296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slope</a:t>
            </a:r>
            <a:endParaRPr lang="en-US" sz="4400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7924800" y="1983607"/>
            <a:ext cx="1676400" cy="1077218"/>
          </a:xfrm>
          <a:prstGeom prst="borderCallout1">
            <a:avLst>
              <a:gd name="adj1" fmla="val 10171"/>
              <a:gd name="adj2" fmla="val -4546"/>
              <a:gd name="adj3" fmla="val 51838"/>
              <a:gd name="adj4" fmla="val -22917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random error</a:t>
            </a:r>
            <a:endParaRPr lang="en-US" sz="44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362200" y="4878594"/>
            <a:ext cx="7772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/>
              <a:t>Assume:  </a:t>
            </a:r>
            <a:r>
              <a:rPr lang="en-US">
                <a:sym typeface="Symbol" pitchFamily="18" charset="2"/>
              </a:rPr>
              <a:t>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and independent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00300" y="5609638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Three parameters to estimate: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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609600" y="1945866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92519"/>
              <a:gd name="adj4" fmla="val 126477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response</a:t>
            </a:r>
            <a:endParaRPr lang="en-US" sz="4400" dirty="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6400800" y="3660008"/>
            <a:ext cx="1828800" cy="584775"/>
          </a:xfrm>
          <a:prstGeom prst="borderCallout1">
            <a:avLst>
              <a:gd name="adj1" fmla="val 10171"/>
              <a:gd name="adj2" fmla="val -4167"/>
              <a:gd name="adj3" fmla="val -103954"/>
              <a:gd name="adj4" fmla="val -4343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predictor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7112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1386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Fitting a Simple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BFA6A-4699-460C-74AE-3CEACC10A4E8}"/>
                  </a:ext>
                </a:extLst>
              </p:cNvPr>
              <p:cNvSpPr txBox="1"/>
              <p:nvPr/>
            </p:nvSpPr>
            <p:spPr>
              <a:xfrm>
                <a:off x="1066800" y="1676400"/>
                <a:ext cx="10287000" cy="425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, the least squares estimates of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are given by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Remark: The regression line always passes the point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BFA6A-4699-460C-74AE-3CEACC10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00"/>
                <a:ext cx="10287000" cy="4253280"/>
              </a:xfrm>
              <a:prstGeom prst="rect">
                <a:avLst/>
              </a:prstGeom>
              <a:blipFill>
                <a:blip r:embed="rId2"/>
                <a:stretch>
                  <a:fillRect l="-1481" t="-2006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3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Macintosh PowerPoint</Application>
  <PresentationFormat>Widescreen</PresentationFormat>
  <Paragraphs>209</Paragraphs>
  <Slides>27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Equazione</vt:lpstr>
      <vt:lpstr>STOR 455 Review of Midterm 1</vt:lpstr>
      <vt:lpstr>Midterm 1</vt:lpstr>
      <vt:lpstr>Types of Variables</vt:lpstr>
      <vt:lpstr>Building a Statistical Model: Four Step Process </vt:lpstr>
      <vt:lpstr>General form of a model:</vt:lpstr>
      <vt:lpstr>Residuals</vt:lpstr>
      <vt:lpstr>Simple Linear Model</vt:lpstr>
      <vt:lpstr>PowerPoint Presentation</vt:lpstr>
      <vt:lpstr>Simple Linear Model- Conditions</vt:lpstr>
      <vt:lpstr>Standardized Residuals</vt:lpstr>
      <vt:lpstr>PowerPoint Presentation</vt:lpstr>
      <vt:lpstr>Typical Leverage</vt:lpstr>
      <vt:lpstr>Cook’s Distance</vt:lpstr>
      <vt:lpstr>CI for Slope or Intercept</vt:lpstr>
      <vt:lpstr>CI for μY when X=x*</vt:lpstr>
      <vt:lpstr>Prediction Interval for Individual Y’s when X=x*</vt:lpstr>
      <vt:lpstr>PowerPoint Presentation</vt:lpstr>
      <vt:lpstr>Multiple Regression Model</vt:lpstr>
      <vt:lpstr>T-test for Slope</vt:lpstr>
      <vt:lpstr>Example</vt:lpstr>
      <vt:lpstr>ANOVA test for Overall Fit</vt:lpstr>
      <vt:lpstr>Coefficient of Multiple Determination</vt:lpstr>
      <vt:lpstr>How do we detect multicollinearity?</vt:lpstr>
      <vt:lpstr>Adjusted R2</vt:lpstr>
      <vt:lpstr>Example</vt:lpstr>
      <vt:lpstr>Mallows’ Cp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2023-05-09T01:30:23Z</dcterms:modified>
</cp:coreProperties>
</file>