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55" autoAdjust="0"/>
    <p:restoredTop sz="93512" autoAdjust="0"/>
  </p:normalViewPr>
  <p:slideViewPr>
    <p:cSldViewPr>
      <p:cViewPr varScale="1">
        <p:scale>
          <a:sx n="80" d="100"/>
          <a:sy n="80" d="100"/>
        </p:scale>
        <p:origin x="56" y="4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63B09C0-1ABE-4E28-A717-F0A40AC2A660}" type="slidenum">
              <a:rPr lang="en-US" sz="1300">
                <a:solidFill>
                  <a:schemeClr val="tx1"/>
                </a:solidFill>
              </a:rPr>
              <a:pPr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67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ED34B5A6-6EC9-4529-8D3A-78E803DF340C}" type="slidenum">
              <a:rPr lang="en-US" sz="1300">
                <a:solidFill>
                  <a:schemeClr val="tx1"/>
                </a:solidFill>
              </a:rPr>
              <a:pPr/>
              <a:t>15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BBD1A3FA-2AA3-43F6-AB30-A28D4A5B5EE3}" type="slidenum">
              <a:rPr lang="en-US" sz="1200" smtClean="0">
                <a:solidFill>
                  <a:schemeClr val="tx1"/>
                </a:solidFill>
              </a:rPr>
              <a:pPr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F65794B-7328-4820-B879-773912F1C465}" type="slidenum">
              <a:rPr lang="en-US" sz="1300">
                <a:solidFill>
                  <a:schemeClr val="tx1"/>
                </a:solidFill>
              </a:rPr>
              <a:pPr/>
              <a:t>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2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66B60331-FD83-4B52-9D93-F7C1FF1C1C07}" type="slidenum">
              <a:rPr lang="en-US" sz="1300">
                <a:solidFill>
                  <a:schemeClr val="tx1"/>
                </a:solidFill>
              </a:rPr>
              <a:pPr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1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83913F47-B498-414E-9950-4673440EA3FB}" type="slidenum">
              <a:rPr lang="en-US" sz="1300">
                <a:solidFill>
                  <a:schemeClr val="tx1"/>
                </a:solidFill>
              </a:rPr>
              <a:pPr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7489A9B-EA97-4682-9888-0410EB386619}" type="slidenum">
              <a:rPr lang="en-US" sz="1300">
                <a:solidFill>
                  <a:schemeClr val="tx1"/>
                </a:solidFill>
              </a:rPr>
              <a:pPr/>
              <a:t>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4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DB05FF86-20B1-4621-BA9F-55318074F5C4}" type="slidenum">
              <a:rPr lang="en-US" sz="1300">
                <a:solidFill>
                  <a:schemeClr val="tx1"/>
                </a:solidFill>
              </a:rPr>
              <a:pPr/>
              <a:t>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DB05FF86-20B1-4621-BA9F-55318074F5C4}" type="slidenum">
              <a:rPr lang="en-US" sz="1300">
                <a:solidFill>
                  <a:schemeClr val="tx1"/>
                </a:solidFill>
              </a:rPr>
              <a:pPr/>
              <a:t>10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8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4D239896-A90D-46CE-AE27-8E12ECB88D79}" type="slidenum">
              <a:rPr lang="en-US" sz="1300">
                <a:solidFill>
                  <a:schemeClr val="tx1"/>
                </a:solidFill>
              </a:rPr>
              <a:pPr/>
              <a:t>13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Effects of a Categorical Variable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07F89C3B-5895-70F6-AC77-3D31AFF55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094" y="4513523"/>
            <a:ext cx="61198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	3.3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	3.30, 31, 48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50630" y="3835884"/>
            <a:ext cx="8721969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Estimate Std. Error t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-0.082759   4.258263  -0.019   0.9845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          0.143271   0.005468  26.203   &lt;2e-16 ***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ThemeStar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Wars  9.803090   5.548089   1.767   0.0789  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C813CAE8-4780-4EDE-8DC2-CF30FBB14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77" y="1643063"/>
            <a:ext cx="2286000" cy="11906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= 0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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1E33E9-0D79-47EC-9E5F-414A93441F37}"/>
                  </a:ext>
                </a:extLst>
              </p:cNvPr>
              <p:cNvSpPr txBox="1"/>
              <p:nvPr/>
            </p:nvSpPr>
            <p:spPr>
              <a:xfrm>
                <a:off x="650630" y="5410200"/>
                <a:ext cx="771632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There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evidence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reject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hypothesis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0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suggest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FF00"/>
                    </a:solidFill>
                    <a:sym typeface="Symbol" pitchFamily="18" charset="2"/>
                  </a:rPr>
                  <a:t></a:t>
                </a:r>
                <a:r>
                  <a:rPr lang="en-US" sz="2800" baseline="-25000" dirty="0">
                    <a:solidFill>
                      <a:srgbClr val="FFFF00"/>
                    </a:solidFill>
                    <a:sym typeface="Symbol" pitchFamily="18" charset="2"/>
                  </a:rPr>
                  <a:t>2</a:t>
                </a:r>
                <a:r>
                  <a:rPr lang="en-US" sz="2800" dirty="0">
                    <a:solidFill>
                      <a:srgbClr val="FFFF00"/>
                    </a:solidFill>
                    <a:sym typeface="Symbol" pitchFamily="18" charset="2"/>
                  </a:rPr>
                  <a:t>  0</a:t>
                </a:r>
                <a:endParaRPr 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1E33E9-0D79-47EC-9E5F-414A93441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0" y="5410200"/>
                <a:ext cx="7716328" cy="954107"/>
              </a:xfrm>
              <a:prstGeom prst="rect">
                <a:avLst/>
              </a:prstGeom>
              <a:blipFill>
                <a:blip r:embed="rId3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>
            <a:extLst>
              <a:ext uri="{FF2B5EF4-FFF2-40B4-BE49-F238E27FC236}">
                <a16:creationId xmlns:a16="http://schemas.microsoft.com/office/drawing/2014/main" id="{8BB6FD8F-189E-446B-B177-2BBA01D28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001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Quantitative + Indicator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AA226F-3144-4683-AB43-01168E78EF9B}"/>
                  </a:ext>
                </a:extLst>
              </p:cNvPr>
              <p:cNvSpPr txBox="1"/>
              <p:nvPr/>
            </p:nvSpPr>
            <p:spPr>
              <a:xfrm>
                <a:off x="228600" y="3022116"/>
                <a:ext cx="10417152" cy="47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𝐴𝑚𝑎𝑧𝑜𝑛</m:t>
                          </m:r>
                          <m:r>
                            <a:rPr lang="en-US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</m:acc>
                      <m:r>
                        <a:rPr lang="en-US" b="0" i="1">
                          <a:solidFill>
                            <a:srgbClr val="FFFF66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−0.082759</m:t>
                      </m:r>
                      <m:r>
                        <a:rPr lang="en-US" b="0" i="1">
                          <a:solidFill>
                            <a:srgbClr val="FFFF66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0.143271</m:t>
                      </m:r>
                      <m:r>
                        <a:rPr lang="en-US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𝑃𝑖𝑒𝑐𝑒𝑠</m:t>
                      </m:r>
                      <m:r>
                        <a:rPr lang="en-US" b="0" i="1">
                          <a:solidFill>
                            <a:srgbClr val="FFFF66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9.803090</m:t>
                      </m:r>
                      <m:r>
                        <a:rPr lang="en-US" b="0" i="1" dirty="0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cs typeface="Courier New" pitchFamily="49" charset="0"/>
                        </a:rPr>
                        <m:t>𝑇h𝑒𝑚𝑒</m:t>
                      </m:r>
                    </m:oMath>
                  </m:oMathPara>
                </a14:m>
                <a:endParaRPr lang="en-US" dirty="0">
                  <a:solidFill>
                    <a:srgbClr val="FFFF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AA226F-3144-4683-AB43-01168E78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22116"/>
                <a:ext cx="10417152" cy="473976"/>
              </a:xfrm>
              <a:prstGeom prst="rect">
                <a:avLst/>
              </a:prstGeom>
              <a:blipFill>
                <a:blip r:embed="rId4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17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81000"/>
            <a:ext cx="86106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Fit Models to Subsets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47092" y="1524000"/>
            <a:ext cx="8521390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StarWars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subset(lego2, Theme == 'Star Wars')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modelSW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Amazon_Price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~ Pieces, data =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StarWars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modelSW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Estimate Std. Error t value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</a:t>
            </a:r>
          </a:p>
          <a:p>
            <a:pPr>
              <a:spcBef>
                <a:spcPct val="0"/>
              </a:spcBef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7.552803   5.695614   1.326    0.188    </a:t>
            </a:r>
          </a:p>
          <a:p>
            <a:pPr>
              <a:spcBef>
                <a:spcPct val="0"/>
              </a:spcBef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      0.147646   0.007023  21.023   &lt;2e-16 ***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47092" y="4140093"/>
            <a:ext cx="8521390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Friends = subset(lego2,Theme == 'Friends')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modelF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Amazon_Price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~ Pieces, data = Friends)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modelF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Estimate Std. Error  t value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</a:t>
            </a:r>
          </a:p>
          <a:p>
            <a:pPr>
              <a:spcBef>
                <a:spcPct val="0"/>
              </a:spcBef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9.0640     4.1297   2.195   0.0309 *  </a:t>
            </a:r>
          </a:p>
          <a:p>
            <a:pPr>
              <a:spcBef>
                <a:spcPct val="0"/>
              </a:spcBef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        0.1123     0.0106  10.592   &lt;2e-16 ***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47092" y="3462992"/>
                <a:ext cx="8301568" cy="47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FF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FF66"/>
                            </a:solidFill>
                            <a:latin typeface="Cambria Math" panose="02040503050406030204" pitchFamily="18" charset="0"/>
                          </a:rPr>
                          <m:t>𝐴𝑚𝑎𝑧𝑜𝑛</m:t>
                        </m:r>
                        <m:r>
                          <a:rPr lang="en-US" b="0" i="1" smtClean="0">
                            <a:solidFill>
                              <a:srgbClr val="FFFF66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FF66"/>
                            </a:solidFill>
                            <a:latin typeface="Cambria Math" panose="02040503050406030204" pitchFamily="18" charset="0"/>
                          </a:rPr>
                          <m:t>𝑃𝑟𝑖𝑐𝑒</m:t>
                        </m:r>
                      </m:e>
                    </m:acc>
                    <m:r>
                      <a:rPr lang="en-US" b="0" i="1">
                        <a:solidFill>
                          <a:srgbClr val="FFFF66"/>
                        </a:solidFill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FFFF66"/>
                        </a:solidFill>
                        <a:latin typeface="Courier New" pitchFamily="49" charset="0"/>
                        <a:cs typeface="Courier New" pitchFamily="49" charset="0"/>
                      </a:rPr>
                      <m:t>7.552803</m:t>
                    </m:r>
                    <m:r>
                      <a:rPr lang="en-US" b="0" i="1">
                        <a:solidFill>
                          <a:srgbClr val="FFFF66"/>
                        </a:solidFill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FFFF66"/>
                        </a:solidFill>
                        <a:latin typeface="Courier New" pitchFamily="49" charset="0"/>
                        <a:cs typeface="Courier New" pitchFamily="49" charset="0"/>
                      </a:rPr>
                      <m:t>0.147646</m:t>
                    </m:r>
                    <m:r>
                      <a:rPr lang="en-US" b="0" i="1" smtClean="0">
                        <a:solidFill>
                          <a:srgbClr val="FFFF66"/>
                        </a:solidFill>
                        <a:latin typeface="Cambria Math" panose="02040503050406030204" pitchFamily="18" charset="0"/>
                      </a:rPr>
                      <m:t>𝑃𝑖𝑒𝑐𝑒𝑠</m:t>
                    </m:r>
                  </m:oMath>
                </a14:m>
                <a:r>
                  <a:rPr lang="en-US" dirty="0">
                    <a:solidFill>
                      <a:srgbClr val="FFFF66"/>
                    </a:solidFill>
                  </a:rPr>
                  <a:t>  (Star Wars)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092" y="3462992"/>
                <a:ext cx="8301568" cy="473976"/>
              </a:xfrm>
              <a:prstGeom prst="rect">
                <a:avLst/>
              </a:prstGeom>
              <a:blipFill>
                <a:blip r:embed="rId2"/>
                <a:stretch>
                  <a:fillRect l="-147" t="-7692" r="-147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98836" y="6183702"/>
                <a:ext cx="7296228" cy="47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FF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FF66"/>
                            </a:solidFill>
                            <a:latin typeface="Cambria Math" panose="02040503050406030204" pitchFamily="18" charset="0"/>
                          </a:rPr>
                          <m:t>𝐴𝑚𝑎𝑧𝑜𝑛</m:t>
                        </m:r>
                        <m:r>
                          <a:rPr lang="en-US" b="0" i="1" smtClean="0">
                            <a:solidFill>
                              <a:srgbClr val="FFFF66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FF66"/>
                            </a:solidFill>
                            <a:latin typeface="Cambria Math" panose="02040503050406030204" pitchFamily="18" charset="0"/>
                          </a:rPr>
                          <m:t>𝑃𝑟𝑖𝑐𝑒</m:t>
                        </m:r>
                      </m:e>
                    </m:acc>
                    <m:r>
                      <a:rPr lang="en-US" b="0" i="1">
                        <a:solidFill>
                          <a:srgbClr val="FFFF66"/>
                        </a:solidFill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FFFF66"/>
                        </a:solidFill>
                        <a:latin typeface="Courier New" pitchFamily="49" charset="0"/>
                        <a:cs typeface="Courier New" pitchFamily="49" charset="0"/>
                      </a:rPr>
                      <m:t>9.0640</m:t>
                    </m:r>
                    <m:r>
                      <a:rPr lang="en-US" b="0" i="1">
                        <a:solidFill>
                          <a:srgbClr val="FFFF66"/>
                        </a:solidFill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FFFF66"/>
                        </a:solidFill>
                        <a:latin typeface="Courier New" pitchFamily="49" charset="0"/>
                        <a:cs typeface="Courier New" pitchFamily="49" charset="0"/>
                      </a:rPr>
                      <m:t>0.1123</m:t>
                    </m:r>
                    <m:r>
                      <a:rPr lang="en-US" b="0" i="1" smtClean="0">
                        <a:solidFill>
                          <a:srgbClr val="FFFF66"/>
                        </a:solidFill>
                        <a:latin typeface="Cambria Math" panose="02040503050406030204" pitchFamily="18" charset="0"/>
                      </a:rPr>
                      <m:t>𝑃𝑖𝑒𝑐𝑒𝑠</m:t>
                    </m:r>
                  </m:oMath>
                </a14:m>
                <a:r>
                  <a:rPr lang="en-US" dirty="0">
                    <a:solidFill>
                      <a:srgbClr val="FFFF66"/>
                    </a:solidFill>
                  </a:rPr>
                  <a:t>  (Friends)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36" y="6183702"/>
                <a:ext cx="7296228" cy="473976"/>
              </a:xfrm>
              <a:prstGeom prst="rect">
                <a:avLst/>
              </a:prstGeom>
              <a:blipFill>
                <a:blip r:embed="rId3"/>
                <a:stretch>
                  <a:fillRect l="-251"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29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4FDA8F-EFB8-41A0-B425-7D46AF3F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12" y="1271746"/>
            <a:ext cx="8133933" cy="501979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 bwMode="auto">
          <a:xfrm>
            <a:off x="5525430" y="2449566"/>
            <a:ext cx="1004257" cy="73506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 flipV="1">
            <a:off x="8001000" y="3405554"/>
            <a:ext cx="643071" cy="76107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962400" y="1981200"/>
            <a:ext cx="156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Star Wars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53400" y="4225800"/>
            <a:ext cx="142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Friends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1800" y="427744"/>
            <a:ext cx="603838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Are these lines “significantly” different?</a:t>
            </a:r>
          </a:p>
        </p:txBody>
      </p:sp>
      <p:sp>
        <p:nvSpPr>
          <p:cNvPr id="2" name="AutoShape 2" descr="http://rstudio.stlawu.local:8787/graphics/plot.png?width=503&amp;height=425&amp;randomizer=922214223"/>
          <p:cNvSpPr>
            <a:spLocks noChangeAspect="1" noChangeArrowheads="1"/>
          </p:cNvSpPr>
          <p:nvPr/>
        </p:nvSpPr>
        <p:spPr bwMode="auto">
          <a:xfrm>
            <a:off x="25662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://rstudio.stlawu.local:8787/graphics/plot.png?width=652&amp;height=550&amp;randomizer=-493654058"/>
          <p:cNvSpPr>
            <a:spLocks noChangeAspect="1" noChangeArrowheads="1"/>
          </p:cNvSpPr>
          <p:nvPr/>
        </p:nvSpPr>
        <p:spPr bwMode="auto">
          <a:xfrm>
            <a:off x="409020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2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077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Comparing Two Regression Lines</a:t>
            </a:r>
            <a:br>
              <a:rPr lang="en-US" dirty="0">
                <a:solidFill>
                  <a:srgbClr val="FFFF66"/>
                </a:solidFill>
              </a:rPr>
            </a:br>
            <a:r>
              <a:rPr lang="en-US" dirty="0">
                <a:solidFill>
                  <a:srgbClr val="FFFF66"/>
                </a:solidFill>
              </a:rPr>
              <a:t>(with a multiple regression)</a:t>
            </a: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1905000" y="2143541"/>
            <a:ext cx="8229600" cy="1739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Example:   </a:t>
            </a:r>
          </a:p>
          <a:p>
            <a:pPr>
              <a:spcBef>
                <a:spcPct val="0"/>
              </a:spcBef>
            </a:pPr>
            <a:r>
              <a:rPr lang="en-US" dirty="0"/>
              <a:t>	Y=Amazon Price</a:t>
            </a:r>
          </a:p>
          <a:p>
            <a:pPr>
              <a:spcBef>
                <a:spcPct val="0"/>
              </a:spcBef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= Pieces	X</a:t>
            </a:r>
            <a:r>
              <a:rPr lang="en-US" baseline="-25000" dirty="0"/>
              <a:t>2</a:t>
            </a:r>
            <a:r>
              <a:rPr lang="en-US"/>
              <a:t>= Theme(</a:t>
            </a:r>
            <a:r>
              <a:rPr lang="en-US" dirty="0"/>
              <a:t>0,1)</a:t>
            </a:r>
          </a:p>
        </p:txBody>
      </p:sp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1447800" y="4277141"/>
          <a:ext cx="9144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09800" imgH="228600" progId="Equation.3">
                  <p:embed/>
                </p:oleObj>
              </mc:Choice>
              <mc:Fallback>
                <p:oleObj name="Equation" r:id="rId3" imgW="2209800" imgH="228600" progId="Equation.3">
                  <p:embed/>
                  <p:pic>
                    <p:nvPicPr>
                      <p:cNvPr id="197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77141"/>
                        <a:ext cx="9144000" cy="9461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7" name="AutoShape 5"/>
          <p:cNvSpPr>
            <a:spLocks/>
          </p:cNvSpPr>
          <p:nvPr/>
        </p:nvSpPr>
        <p:spPr bwMode="auto">
          <a:xfrm>
            <a:off x="2667000" y="5953541"/>
            <a:ext cx="2286000" cy="527050"/>
          </a:xfrm>
          <a:prstGeom prst="borderCallout1">
            <a:avLst>
              <a:gd name="adj1" fmla="val -987"/>
              <a:gd name="adj2" fmla="val 50701"/>
              <a:gd name="adj3" fmla="val -125061"/>
              <a:gd name="adj4" fmla="val 78802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197638" name="AutoShape 6"/>
          <p:cNvSpPr>
            <a:spLocks/>
          </p:cNvSpPr>
          <p:nvPr/>
        </p:nvSpPr>
        <p:spPr bwMode="auto">
          <a:xfrm>
            <a:off x="5185913" y="5957495"/>
            <a:ext cx="1905000" cy="527050"/>
          </a:xfrm>
          <a:prstGeom prst="borderCallout1">
            <a:avLst>
              <a:gd name="adj1" fmla="val -4934"/>
              <a:gd name="adj2" fmla="val 50947"/>
              <a:gd name="adj3" fmla="val -127605"/>
              <a:gd name="adj4" fmla="val 68409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Indicator</a:t>
            </a:r>
          </a:p>
        </p:txBody>
      </p:sp>
      <p:sp>
        <p:nvSpPr>
          <p:cNvPr id="197639" name="AutoShape 7"/>
          <p:cNvSpPr>
            <a:spLocks/>
          </p:cNvSpPr>
          <p:nvPr/>
        </p:nvSpPr>
        <p:spPr bwMode="auto">
          <a:xfrm>
            <a:off x="7315200" y="5953541"/>
            <a:ext cx="2286000" cy="527050"/>
          </a:xfrm>
          <a:prstGeom prst="borderCallout1">
            <a:avLst>
              <a:gd name="adj1" fmla="val -4078"/>
              <a:gd name="adj2" fmla="val 49649"/>
              <a:gd name="adj3" fmla="val -127731"/>
              <a:gd name="adj4" fmla="val 62654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90826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39873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MTB output to compare two lines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11049000" cy="40780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5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modlegoint</a:t>
            </a: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95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5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Amazon_Price</a:t>
            </a: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~ Pieces + Theme + Pieces*Theme, data=lego2)</a:t>
            </a:r>
          </a:p>
          <a:p>
            <a:pPr>
              <a:spcBef>
                <a:spcPct val="0"/>
              </a:spcBef>
            </a:pP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95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modlegoint</a:t>
            </a: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Estimate Std. Error  t value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    9.06395    5.99060   1.513    0.132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                 0.11233    0.01538   7.302 8.96e-12 ***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ThemeStar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Wars        -1.51114    7.60839  -0.199    0.843    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Pieces:ThemeStar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Wars  0.03532    0.01643   2.149    0.033 *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36.38 on 179 degrees of freedom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(39 observations deleted due to missingness)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0.8085,	Adjusted R-squared:  0.8053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  252 on 3 and 179 DF,  p-value: &lt; 2.2e-16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4000" y="-7620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FFFF66"/>
                </a:solidFill>
              </a:rPr>
              <a:t>Quantitative + Indicator +Interaction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5486400"/>
                <a:ext cx="11049000" cy="41043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𝐴𝑚𝑎𝑧𝑜𝑛</m:t>
                          </m:r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</m:acc>
                      <m:r>
                        <a:rPr lang="en-US" sz="2000" b="0" i="1">
                          <a:solidFill>
                            <a:srgbClr val="FFFF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9.06395</m:t>
                      </m:r>
                      <m:r>
                        <a:rPr lang="en-US" sz="2000" b="0" i="1">
                          <a:solidFill>
                            <a:srgbClr val="FFFF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0.11233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𝑃𝑖𝑒𝑐𝑒𝑠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−1.51114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𝑇h𝑒𝑚𝑒</m:t>
                      </m:r>
                      <m:r>
                        <a:rPr lang="en-US" sz="2000" b="0" i="1">
                          <a:solidFill>
                            <a:srgbClr val="FFFF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0.03532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𝑃𝑖𝑒𝑐𝑒𝑠</m:t>
                      </m:r>
                      <m:r>
                        <a:rPr lang="en-US" sz="2000" b="0" i="1">
                          <a:solidFill>
                            <a:srgbClr val="FFFF0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𝑇h𝑒𝑚𝑒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486400"/>
                <a:ext cx="11049000" cy="410433"/>
              </a:xfrm>
              <a:prstGeom prst="rect">
                <a:avLst/>
              </a:prstGeom>
              <a:blipFill>
                <a:blip r:embed="rId3"/>
                <a:stretch>
                  <a:fillRect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8600" y="6083434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does this relate to the two lines?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600" y="6082591"/>
            <a:ext cx="643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Substitute Theme=0 and Theme=1</a:t>
            </a:r>
          </a:p>
        </p:txBody>
      </p:sp>
    </p:spTree>
    <p:extLst>
      <p:ext uri="{BB962C8B-B14F-4D97-AF65-F5344CB8AC3E}">
        <p14:creationId xmlns:p14="http://schemas.microsoft.com/office/powerpoint/2010/main" val="1836798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0042" y="276588"/>
            <a:ext cx="91440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Tests to Compare Two Regression Lines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304800" y="2723072"/>
            <a:ext cx="3657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Different      slope?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3048000" y="2723072"/>
            <a:ext cx="2286000" cy="11906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H</a:t>
            </a:r>
            <a:r>
              <a:rPr lang="en-US" baseline="-25000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 = 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H</a:t>
            </a:r>
            <a:r>
              <a:rPr lang="en-US" baseline="-25000">
                <a:solidFill>
                  <a:schemeClr val="tx1"/>
                </a:solidFill>
              </a:rPr>
              <a:t>a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  0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228600" y="4247072"/>
            <a:ext cx="3657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Different intercept?</a:t>
            </a: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3048000" y="4247072"/>
            <a:ext cx="2286000" cy="11906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H</a:t>
            </a:r>
            <a:r>
              <a:rPr lang="en-US" baseline="-25000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 = 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H</a:t>
            </a:r>
            <a:r>
              <a:rPr lang="en-US" baseline="-25000">
                <a:solidFill>
                  <a:schemeClr val="tx1"/>
                </a:solidFill>
              </a:rPr>
              <a:t>a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  0</a:t>
            </a: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304800" y="5647247"/>
            <a:ext cx="2819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Different lines?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2971800" y="5647247"/>
            <a:ext cx="3886200" cy="11906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= </a:t>
            </a:r>
            <a:r>
              <a:rPr lang="en-US" baseline="-25000" dirty="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= 0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 0 or </a:t>
            </a:r>
            <a:r>
              <a:rPr lang="en-US" baseline="-25000" dirty="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 0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5644393" y="2808053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(t-test)</a:t>
            </a:r>
          </a:p>
        </p:txBody>
      </p: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5719321" y="4558962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(t-test)</a:t>
            </a: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7162800" y="564724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(???)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3962400" y="1503871"/>
            <a:ext cx="3581400" cy="908864"/>
          </a:xfrm>
          <a:prstGeom prst="ellipse">
            <a:avLst/>
          </a:prstGeom>
          <a:noFill/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" y="1580071"/>
                <a:ext cx="838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/>
                        </a:rPr>
                        <m:t>𝑌</m:t>
                      </m:r>
                      <m:r>
                        <a:rPr lang="en-US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+</m:t>
                      </m:r>
                      <m:r>
                        <a:rPr lang="en-US" sz="4000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80071"/>
                <a:ext cx="838200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 bwMode="auto">
          <a:xfrm flipV="1">
            <a:off x="5562600" y="2570672"/>
            <a:ext cx="231648" cy="2867025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8305800" y="2595681"/>
            <a:ext cx="3425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How do we test just a subset of predictors?</a:t>
            </a:r>
          </a:p>
        </p:txBody>
      </p:sp>
    </p:spTree>
    <p:extLst>
      <p:ext uri="{BB962C8B-B14F-4D97-AF65-F5344CB8AC3E}">
        <p14:creationId xmlns:p14="http://schemas.microsoft.com/office/powerpoint/2010/main" val="3888358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6900" y="16213"/>
            <a:ext cx="8153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Multiple regression model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457200" y="2634616"/>
            <a:ext cx="3886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One term at a time: (t-test)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495800" y="2710816"/>
            <a:ext cx="19812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H</a:t>
            </a:r>
            <a:r>
              <a:rPr lang="en-US" baseline="-25000">
                <a:solidFill>
                  <a:schemeClr val="bg1"/>
                </a:solidFill>
              </a:rPr>
              <a:t>o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sym typeface="Symbol" pitchFamily="18" charset="2"/>
              </a:rPr>
              <a:t>H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: 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0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457200" y="4053841"/>
            <a:ext cx="3886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All terms at once: (ANOVA)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4495800" y="4130040"/>
            <a:ext cx="4343400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H</a:t>
            </a:r>
            <a:r>
              <a:rPr lang="en-US" baseline="-25000">
                <a:solidFill>
                  <a:schemeClr val="bg1"/>
                </a:solidFill>
              </a:rPr>
              <a:t>o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 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 ...=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 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sym typeface="Symbol" pitchFamily="18" charset="2"/>
              </a:rPr>
              <a:t>H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: Some 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0 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483220" y="5654040"/>
            <a:ext cx="8229600" cy="762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>
                <a:solidFill>
                  <a:schemeClr val="tx1"/>
                </a:solidFill>
              </a:rPr>
              <a:t>Is there anything in between?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1600201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00201"/>
                <a:ext cx="7848600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" y="2032614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test…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733800" y="1447800"/>
            <a:ext cx="1143000" cy="908864"/>
          </a:xfrm>
          <a:prstGeom prst="ellipse">
            <a:avLst/>
          </a:prstGeom>
          <a:noFill/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12" name="Oval 11"/>
          <p:cNvSpPr/>
          <p:nvPr/>
        </p:nvSpPr>
        <p:spPr bwMode="auto">
          <a:xfrm>
            <a:off x="2057400" y="1371600"/>
            <a:ext cx="5181600" cy="908864"/>
          </a:xfrm>
          <a:prstGeom prst="ellipse">
            <a:avLst/>
          </a:prstGeom>
          <a:noFill/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90565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Nested Models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1638300" y="1325386"/>
            <a:ext cx="89154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Definition</a:t>
            </a:r>
            <a:r>
              <a:rPr lang="en-US" sz="3200" dirty="0"/>
              <a:t>: If </a:t>
            </a:r>
            <a:r>
              <a:rPr lang="en-US" sz="3200" u="sng" dirty="0"/>
              <a:t>all</a:t>
            </a:r>
            <a:r>
              <a:rPr lang="en-US" sz="3200" dirty="0"/>
              <a:t> of the predictors in Model A are also in a bigger Model B, we say that Model A is </a:t>
            </a:r>
            <a:r>
              <a:rPr lang="en-US" sz="3200" i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 in Model 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484" name="Text Box 4"/>
              <p:cNvSpPr txBox="1">
                <a:spLocks noChangeArrowheads="1"/>
              </p:cNvSpPr>
              <p:nvPr/>
            </p:nvSpPr>
            <p:spPr bwMode="auto">
              <a:xfrm>
                <a:off x="685800" y="3302676"/>
                <a:ext cx="11049000" cy="1107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2800" dirty="0"/>
                  <a:t>Example: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𝐴𝑚𝑎𝑧𝑜𝑛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𝑃𝑖𝑒𝑐𝑒𝑠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/>
                        <a:sym typeface="Symbol" pitchFamily="18" charset="2"/>
                      </a:rPr>
                      <m:t>+ </m:t>
                    </m:r>
                    <m:r>
                      <a:rPr lang="el-GR" sz="2800" i="1" dirty="0">
                        <a:solidFill>
                          <a:schemeClr val="bg1"/>
                        </a:solidFill>
                        <a:latin typeface="Cambria Math"/>
                        <a:cs typeface="Courier New"/>
                        <a:sym typeface="Symbol" pitchFamily="18" charset="2"/>
                      </a:rPr>
                      <m:t>𝜀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/>
                        <a:cs typeface="Courier New"/>
                        <a:sym typeface="Symbol" pitchFamily="18" charset="2"/>
                      </a:rPr>
                      <m:t>  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is nested in 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𝐴𝑚𝑎𝑧𝑜𝑛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𝑃𝑖𝑒𝑐𝑒𝑠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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𝑇h𝑒𝑚𝑒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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3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𝑃𝑖𝑒𝑐𝑒𝑠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∗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𝑇h𝑒𝑚𝑒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r>
                        <a:rPr lang="el-GR" sz="2800" i="1" dirty="0">
                          <a:solidFill>
                            <a:schemeClr val="bg1"/>
                          </a:solidFill>
                          <a:latin typeface="Cambria Math"/>
                          <a:cs typeface="Courier New"/>
                          <a:sym typeface="Symbol" pitchFamily="18" charset="2"/>
                        </a:rPr>
                        <m:t>𝜀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cs typeface="Courier New"/>
                          <a:sym typeface="Symbol" pitchFamily="18" charset="2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848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302676"/>
                <a:ext cx="11049000" cy="1107996"/>
              </a:xfrm>
              <a:prstGeom prst="rect">
                <a:avLst/>
              </a:prstGeom>
              <a:blipFill>
                <a:blip r:embed="rId2"/>
                <a:stretch>
                  <a:fillRect l="-1159" t="-604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638300" y="4826122"/>
            <a:ext cx="8915400" cy="2011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</a:rPr>
              <a:t>Test for Nested Models:</a:t>
            </a:r>
            <a:r>
              <a:rPr lang="en-US" dirty="0"/>
              <a:t> </a:t>
            </a:r>
          </a:p>
          <a:p>
            <a:pPr>
              <a:spcBef>
                <a:spcPts val="1000"/>
              </a:spcBef>
            </a:pPr>
            <a:r>
              <a:rPr lang="en-US" dirty="0"/>
              <a:t>Do we really need the </a:t>
            </a:r>
            <a:r>
              <a:rPr lang="en-US" i="1" dirty="0"/>
              <a:t>extra</a:t>
            </a:r>
            <a:r>
              <a:rPr lang="en-US" dirty="0"/>
              <a:t> terms in Model B?</a:t>
            </a:r>
          </a:p>
          <a:p>
            <a:pPr>
              <a:spcBef>
                <a:spcPts val="1000"/>
              </a:spcBef>
            </a:pPr>
            <a:r>
              <a:rPr lang="en-US" dirty="0"/>
              <a:t>i.e. How much do they “add” to Model A? </a:t>
            </a:r>
          </a:p>
        </p:txBody>
      </p:sp>
    </p:spTree>
    <p:extLst>
      <p:ext uri="{BB962C8B-B14F-4D97-AF65-F5344CB8AC3E}">
        <p14:creationId xmlns:p14="http://schemas.microsoft.com/office/powerpoint/2010/main" val="180139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Nested F-test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1866900" y="1447800"/>
            <a:ext cx="8458200" cy="5016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Basic idea: </a:t>
            </a:r>
          </a:p>
          <a:p>
            <a:r>
              <a:rPr lang="en-US" sz="3200" dirty="0"/>
              <a:t>1. Find how much “extra” variability is explained when the “new” terms being tested are added. </a:t>
            </a:r>
          </a:p>
          <a:p>
            <a:r>
              <a:rPr lang="en-US" sz="3200" dirty="0"/>
              <a:t>2. Divide by the number of new terms to get a mean square for the </a:t>
            </a:r>
            <a:r>
              <a:rPr lang="en-US" sz="3200" i="1" dirty="0"/>
              <a:t>new</a:t>
            </a:r>
            <a:r>
              <a:rPr lang="en-US" sz="3200" dirty="0"/>
              <a:t> part of the model. </a:t>
            </a:r>
          </a:p>
          <a:p>
            <a:r>
              <a:rPr lang="en-US" sz="3200" dirty="0"/>
              <a:t>3. Divide this mean square by the MSE for the “full” model to get an F-statistic. </a:t>
            </a:r>
          </a:p>
          <a:p>
            <a:r>
              <a:rPr lang="en-US" sz="3200" dirty="0"/>
              <a:t>4. Compare to an F-distribution to find a p-value.</a:t>
            </a:r>
          </a:p>
        </p:txBody>
      </p:sp>
    </p:spTree>
    <p:extLst>
      <p:ext uri="{BB962C8B-B14F-4D97-AF65-F5344CB8AC3E}">
        <p14:creationId xmlns:p14="http://schemas.microsoft.com/office/powerpoint/2010/main" val="3327465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85900" y="3876700"/>
                <a:ext cx="8801100" cy="1311256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𝑆𝑆𝑀𝑜𝑑𝑒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𝐹𝑢𝑙𝑙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𝑆𝑆𝑀𝑜𝑑𝑒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𝑅𝑒𝑑𝑢𝑐𝑒𝑑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# </m:t>
                              </m:r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𝑝𝑟𝑒𝑑𝑖𝑐𝑡𝑜𝑟𝑠</m:t>
                              </m:r>
                            </m:den>
                          </m:f>
                        </m:num>
                        <m:den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𝑀𝑆𝐸</m:t>
                          </m:r>
                          <m:r>
                            <a:rPr lang="en-US" sz="3000" i="1" baseline="-25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𝐹𝑢𝑙𝑙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3876700"/>
                <a:ext cx="8801100" cy="1311256"/>
              </a:xfrm>
              <a:prstGeom prst="rect">
                <a:avLst/>
              </a:prstGeom>
              <a:blipFill>
                <a:blip r:embed="rId2"/>
                <a:stretch>
                  <a:fillRect b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Nested F-test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1981200" y="1289538"/>
            <a:ext cx="8229600" cy="1323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Test:  H</a:t>
            </a:r>
            <a:r>
              <a:rPr lang="en-US" sz="3200" baseline="-25000" dirty="0"/>
              <a:t>o</a:t>
            </a:r>
            <a:r>
              <a:rPr lang="en-US" sz="3200" dirty="0"/>
              <a:t>: </a:t>
            </a:r>
            <a:r>
              <a:rPr lang="en-US" sz="3200" dirty="0">
                <a:sym typeface="Symbol" pitchFamily="18" charset="2"/>
              </a:rPr>
              <a:t></a:t>
            </a:r>
            <a:r>
              <a:rPr lang="en-US" sz="3200" baseline="-25000" dirty="0" err="1">
                <a:sym typeface="Symbol" pitchFamily="18" charset="2"/>
              </a:rPr>
              <a:t>i</a:t>
            </a:r>
            <a:r>
              <a:rPr lang="en-US" sz="3200" dirty="0">
                <a:sym typeface="Symbol" pitchFamily="18" charset="2"/>
              </a:rPr>
              <a:t>=0 for a “subset” of predictors</a:t>
            </a:r>
          </a:p>
          <a:p>
            <a:r>
              <a:rPr lang="en-US" sz="3200" dirty="0">
                <a:sym typeface="Symbol" pitchFamily="18" charset="2"/>
              </a:rPr>
              <a:t>          H</a:t>
            </a:r>
            <a:r>
              <a:rPr lang="en-US" sz="3200" baseline="-25000" dirty="0">
                <a:sym typeface="Symbol" pitchFamily="18" charset="2"/>
              </a:rPr>
              <a:t>a</a:t>
            </a:r>
            <a:r>
              <a:rPr lang="en-US" sz="3200" dirty="0">
                <a:sym typeface="Symbol" pitchFamily="18" charset="2"/>
              </a:rPr>
              <a:t>:  </a:t>
            </a:r>
            <a:r>
              <a:rPr lang="en-US" sz="3200" baseline="-25000" dirty="0">
                <a:sym typeface="Symbol" pitchFamily="18" charset="2"/>
              </a:rPr>
              <a:t>i</a:t>
            </a:r>
            <a:r>
              <a:rPr lang="en-US" sz="3200" dirty="0">
                <a:sym typeface="Symbol" pitchFamily="18" charset="2"/>
              </a:rPr>
              <a:t>0  for some predictors in the subset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4038600" y="6242537"/>
            <a:ext cx="571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Compare to </a:t>
            </a:r>
            <a:r>
              <a:rPr lang="en-US" sz="3200" i="1" dirty="0"/>
              <a:t>F-distribution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1295400" y="2661138"/>
            <a:ext cx="2743200" cy="1077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tx1"/>
                </a:solidFill>
              </a:rPr>
              <a:t>Explained by full model</a:t>
            </a:r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3048000" y="3575537"/>
            <a:ext cx="762000" cy="457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7772400" y="2661138"/>
            <a:ext cx="2667000" cy="1077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Explained by reduced model</a:t>
            </a:r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 flipH="1">
            <a:off x="6477000" y="3423137"/>
            <a:ext cx="1371600" cy="533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1485900" y="5480538"/>
            <a:ext cx="2362200" cy="1077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tx1"/>
                </a:solidFill>
              </a:rPr>
              <a:t>Based on  full model</a:t>
            </a: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 flipV="1">
            <a:off x="3886200" y="5175737"/>
            <a:ext cx="1295400" cy="609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7569320" y="5225878"/>
            <a:ext cx="2133600" cy="10772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#predictors tested in H</a:t>
            </a:r>
            <a:r>
              <a:rPr lang="en-US" sz="3200" baseline="-25000" dirty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 flipV="1">
            <a:off x="8102720" y="4755710"/>
            <a:ext cx="609600" cy="672861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3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Legos</a:t>
            </a:r>
            <a:endParaRPr lang="en-US" dirty="0"/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1535723" y="2133600"/>
            <a:ext cx="9182100" cy="33886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Response Variable:     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i="1" dirty="0"/>
              <a:t>		Y</a:t>
            </a:r>
            <a:r>
              <a:rPr lang="en-US" dirty="0"/>
              <a:t> =Amazon Price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dirty="0"/>
              <a:t>Predictors:  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i="1" dirty="0"/>
              <a:t>		X</a:t>
            </a:r>
            <a:r>
              <a:rPr lang="en-US" i="1" baseline="-25000" dirty="0"/>
              <a:t>1</a:t>
            </a:r>
            <a:r>
              <a:rPr lang="en-US" dirty="0"/>
              <a:t> = Pieces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dirty="0"/>
              <a:t> 	       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= Theme (Star Wars or Friends)</a:t>
            </a:r>
          </a:p>
        </p:txBody>
      </p:sp>
    </p:spTree>
    <p:extLst>
      <p:ext uri="{BB962C8B-B14F-4D97-AF65-F5344CB8AC3E}">
        <p14:creationId xmlns:p14="http://schemas.microsoft.com/office/powerpoint/2010/main" val="732627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484" y="1898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Nested F-test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400" y="1443374"/>
                <a:ext cx="11506200" cy="600164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𝐴𝑚𝑎𝑧𝑜𝑛</m:t>
                      </m:r>
                      <m:r>
                        <a:rPr lang="en-US" sz="28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800" i="1" dirty="0">
                          <a:solidFill>
                            <a:srgbClr val="FFFF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FF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𝑃𝑖𝑒𝑐𝑒𝑠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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𝑇h𝑒𝑚𝑒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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3</m:t>
                          </m:r>
                        </m:sub>
                      </m:sSub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𝑃𝑖𝑒𝑐𝑒𝑠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∗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𝑇h𝑒𝑚𝑒</m:t>
                      </m:r>
                      <m:r>
                        <a:rPr lang="en-US" sz="2800" i="1" dirty="0" smtClean="0">
                          <a:solidFill>
                            <a:srgbClr val="FFFF00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r>
                        <a:rPr lang="el-GR" sz="2800" i="1" dirty="0">
                          <a:solidFill>
                            <a:srgbClr val="FFFF00"/>
                          </a:solidFill>
                          <a:latin typeface="Cambria Math"/>
                          <a:cs typeface="Courier New"/>
                          <a:sym typeface="Symbol" pitchFamily="18" charset="2"/>
                        </a:rPr>
                        <m:t>𝜀</m:t>
                      </m:r>
                      <m:r>
                        <a:rPr lang="en-US" sz="2800" i="1" dirty="0">
                          <a:solidFill>
                            <a:srgbClr val="FFFF00"/>
                          </a:solidFill>
                          <a:latin typeface="Cambria Math"/>
                          <a:cs typeface="Courier New"/>
                          <a:sym typeface="Symbol" pitchFamily="18" charset="2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3374"/>
                <a:ext cx="11506200" cy="600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19456" y="2397860"/>
            <a:ext cx="2667000" cy="11541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H</a:t>
            </a:r>
            <a:r>
              <a:rPr lang="en-US" sz="3200" baseline="-25000" dirty="0"/>
              <a:t>0</a:t>
            </a:r>
            <a:r>
              <a:rPr lang="en-US" sz="3200" dirty="0"/>
              <a:t>: </a:t>
            </a:r>
            <a:r>
              <a:rPr lang="el-GR" sz="3200" dirty="0"/>
              <a:t>β</a:t>
            </a:r>
            <a:r>
              <a:rPr lang="en-US" sz="3200" baseline="-25000" dirty="0"/>
              <a:t>2</a:t>
            </a:r>
            <a:r>
              <a:rPr lang="en-US" sz="3200" dirty="0"/>
              <a:t>=</a:t>
            </a:r>
            <a:r>
              <a:rPr lang="el-GR" sz="3200" dirty="0"/>
              <a:t>β</a:t>
            </a:r>
            <a:r>
              <a:rPr lang="en-US" sz="3200" baseline="-25000" dirty="0"/>
              <a:t>3</a:t>
            </a:r>
            <a:r>
              <a:rPr lang="en-US" sz="3200" dirty="0"/>
              <a:t>=0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H</a:t>
            </a:r>
            <a:r>
              <a:rPr lang="en-US" sz="3200" baseline="-25000" dirty="0"/>
              <a:t>a</a:t>
            </a:r>
            <a:r>
              <a:rPr lang="en-US" sz="3200" dirty="0"/>
              <a:t>: Some </a:t>
            </a:r>
            <a:r>
              <a:rPr lang="el-GR" sz="3200" dirty="0"/>
              <a:t>β</a:t>
            </a:r>
            <a:r>
              <a:rPr lang="en-US" sz="3200" baseline="-25000" dirty="0"/>
              <a:t>i</a:t>
            </a:r>
            <a:r>
              <a:rPr lang="en-US" sz="3200" dirty="0"/>
              <a:t>≠0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956" y="2292078"/>
            <a:ext cx="601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Compare mean square for the “extra” variability to the mean square error for the full model.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333500" y="4216060"/>
            <a:ext cx="91440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anova(modlego_Reduced, modlegoint)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Analysis of Variance Table</a:t>
            </a:r>
          </a:p>
          <a:p>
            <a:pPr>
              <a:spcBef>
                <a:spcPct val="0"/>
              </a:spcBef>
            </a:pPr>
            <a:endParaRPr lang="nl-N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 1: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Amazon_Price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~ Pieces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 2: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Amazon_Price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~ Pieces + Theme + Pieces * Theme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Res.Df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RSS Df Sum of Sq     F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(&gt;F)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1    181 247273                         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  179 236943  2     10330 3.902 0.02194 *</a:t>
            </a:r>
            <a:endParaRPr lang="nl-N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4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Review of Categorical Predictor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743200" y="2057400"/>
            <a:ext cx="6248400" cy="175418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Example:  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   Response = Y = Amazon Price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   Predictor = X = Theme            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76128" y="4366737"/>
            <a:ext cx="813244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Are Amazon Prices related to </a:t>
            </a:r>
            <a:r>
              <a:rPr lang="en-US" dirty="0" err="1"/>
              <a:t>lego</a:t>
            </a:r>
            <a:r>
              <a:rPr lang="en-US" dirty="0"/>
              <a:t> themes? </a:t>
            </a:r>
          </a:p>
          <a:p>
            <a:pPr algn="ctr"/>
            <a:r>
              <a:rPr lang="en-US" dirty="0"/>
              <a:t>“Usual” procedure?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0" y="5943600"/>
            <a:ext cx="769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Two-sample t-test (difference in means or intercepts)</a:t>
            </a:r>
          </a:p>
        </p:txBody>
      </p:sp>
    </p:spTree>
    <p:extLst>
      <p:ext uri="{BB962C8B-B14F-4D97-AF65-F5344CB8AC3E}">
        <p14:creationId xmlns:p14="http://schemas.microsoft.com/office/powerpoint/2010/main" val="7036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Two-sample T-test for Means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2057400" y="1828801"/>
            <a:ext cx="2438400" cy="1465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sym typeface="Symbol" pitchFamily="18" charset="2"/>
              </a:rPr>
              <a:t>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= </a:t>
            </a:r>
            <a:r>
              <a:rPr lang="en-US" baseline="-25000" dirty="0">
                <a:sym typeface="Symbol" pitchFamily="18" charset="2"/>
              </a:rPr>
              <a:t>2</a:t>
            </a: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H</a:t>
            </a:r>
            <a:r>
              <a:rPr lang="en-US" baseline="-25000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: 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 </a:t>
            </a:r>
            <a:r>
              <a:rPr lang="en-US" baseline="-25000" dirty="0">
                <a:sym typeface="Symbol" pitchFamily="18" charset="2"/>
              </a:rPr>
              <a:t>2</a:t>
            </a:r>
            <a:endParaRPr lang="en-US" dirty="0"/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2209800" y="36576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where: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6" name="Text Box 8"/>
              <p:cNvSpPr txBox="1">
                <a:spLocks noChangeArrowheads="1"/>
              </p:cNvSpPr>
              <p:nvPr/>
            </p:nvSpPr>
            <p:spPr bwMode="auto">
              <a:xfrm>
                <a:off x="8648700" y="2024570"/>
                <a:ext cx="3543300" cy="954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2800" dirty="0"/>
                  <a:t>Compare to 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−2 </m:t>
                    </m:r>
                  </m:oMath>
                </a14:m>
                <a:r>
                  <a:rPr lang="en-US" sz="2800" dirty="0" err="1"/>
                  <a:t>d.f.</a:t>
                </a:r>
                <a:endParaRPr lang="en-US" sz="2800" dirty="0"/>
              </a:p>
            </p:txBody>
          </p:sp>
        </mc:Choice>
        <mc:Fallback xmlns="">
          <p:sp>
            <p:nvSpPr>
              <p:cNvPr id="410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8700" y="2024570"/>
                <a:ext cx="3543300" cy="954088"/>
              </a:xfrm>
              <a:prstGeom prst="rect">
                <a:avLst/>
              </a:prstGeom>
              <a:blipFill>
                <a:blip r:embed="rId3"/>
                <a:stretch>
                  <a:fillRect l="-3614" t="-6369" b="-165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1905000" y="5715001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(pooled standard deviation)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3810000" y="22860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(using pooled variances)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19600" y="1944532"/>
                <a:ext cx="4495800" cy="1233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944532"/>
                <a:ext cx="4495800" cy="1233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55776" y="4204717"/>
                <a:ext cx="6019800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776" y="4204717"/>
                <a:ext cx="6019800" cy="1365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3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- Two-sample T-test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1752600" y="2286000"/>
            <a:ext cx="9144000" cy="3477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t.test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Amazon_Price~Theme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var.equal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=TRUE, data=lego2)</a:t>
            </a: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data: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Amazon_Price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by Theme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t = -3.2299, df = 181, p-value = 0.001471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alternative hypothesis: true difference in means between group Friends and group Star Wars is not equal to 0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95 percent confidence interval: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-61.92623 -14.95793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sample estimates: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mean in group Friends mean in group Star Wars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           42.26448                80.70656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400" y="26670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This difference is “significant” 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781800" y="3229862"/>
            <a:ext cx="1447800" cy="34135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34831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Coding “Dummy” Predictors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33400" y="2008808"/>
            <a:ext cx="8305800" cy="64633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We can code a </a:t>
            </a:r>
            <a:r>
              <a:rPr lang="en-US" i="1" dirty="0"/>
              <a:t>categorical</a:t>
            </a:r>
            <a:r>
              <a:rPr lang="en-US" dirty="0"/>
              <a:t> predictor as (0,1) 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81000" y="2911347"/>
            <a:ext cx="8953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How should this be interpreted in a regression?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533400" y="3989417"/>
            <a:ext cx="7239000" cy="22891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Example:  Y = Amazon Price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535" name="Object 7"/>
              <p:cNvSpPr txBox="1"/>
              <p:nvPr/>
            </p:nvSpPr>
            <p:spPr bwMode="auto">
              <a:xfrm>
                <a:off x="2514600" y="4876800"/>
                <a:ext cx="4467225" cy="1238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𝐹𝑟𝑖𝑒𝑛𝑑𝑠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Sta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𝑊𝑎𝑟𝑠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53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4876800"/>
                <a:ext cx="4467225" cy="1238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87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91440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Two-sample T-test vs.</a:t>
            </a:r>
            <a:br>
              <a:rPr lang="en-US" sz="4000" dirty="0">
                <a:solidFill>
                  <a:srgbClr val="FFFF66"/>
                </a:solidFill>
              </a:rPr>
            </a:br>
            <a:r>
              <a:rPr lang="en-US" sz="4000" dirty="0">
                <a:solidFill>
                  <a:srgbClr val="FFFF66"/>
                </a:solidFill>
              </a:rPr>
              <a:t>Dummy Regression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1654175" y="3012282"/>
            <a:ext cx="8632824" cy="36933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t.test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Amazon_Price~Theme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var.equal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=TRUE, data=lego2)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Two Sample t-test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data: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Amazon_Price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by Theme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t = -3.2299, df = 181, p-value = 0.001471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alternative hypothesis: true difference in means between group Friends and group Star Wars is not equal to 0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95 percent confidence interval: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-61.92623 -14.95793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sample estimates: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mean in group Friends mean in group Star Wars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   42.26448                80.70656 </a:t>
            </a: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1641983" y="228600"/>
            <a:ext cx="8645017" cy="25853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modlego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Amazon_Price~Theme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data=lego2)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modlego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Estimate Std. Error   t value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42.26       8.62   4.903 2.09e-06 ***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ThemeStar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Wars    38.44      11.90   3.230  0.00147 **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80.4 on 181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(39 observations deleted due to missingness)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0.0545,	Adjusted R-squared:  0.04927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10.43 on 1 and 181 DF,  p-value: 0.00147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4935414" y="673245"/>
            <a:ext cx="1406399" cy="5058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24414" y="355301"/>
            <a:ext cx="234480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Mean for Friends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838699" y="1630632"/>
            <a:ext cx="1406399" cy="7262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13200" y="3576936"/>
            <a:ext cx="3945001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t-test for significant difference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684655" y="1353486"/>
            <a:ext cx="7036943" cy="322914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245098" y="2135677"/>
            <a:ext cx="3288158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Difference for Star Wars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2912999" y="1743729"/>
            <a:ext cx="2743199" cy="183767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4800599" y="4025266"/>
            <a:ext cx="1150620" cy="395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4254157" y="5787316"/>
            <a:ext cx="1160399" cy="55787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394426" y="5335976"/>
            <a:ext cx="253037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Mean for Friends</a:t>
            </a: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 flipV="1">
            <a:off x="7573109" y="6105462"/>
            <a:ext cx="945135" cy="18550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8528183" y="5805354"/>
            <a:ext cx="2673217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Mean for Star Wars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684657" y="4419600"/>
            <a:ext cx="5859144" cy="340202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8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4" grpId="0" animBg="1"/>
      <p:bldP spid="10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001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Quantitative + Indicator Predictors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838200" y="1828800"/>
            <a:ext cx="9220200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dirty="0"/>
              <a:t>Example: Y = Amazon Price</a:t>
            </a:r>
          </a:p>
          <a:p>
            <a:pPr>
              <a:spcBef>
                <a:spcPct val="15000"/>
              </a:spcBef>
            </a:pPr>
            <a:r>
              <a:rPr lang="en-US" dirty="0"/>
              <a:t>      		X</a:t>
            </a:r>
            <a:r>
              <a:rPr lang="en-US" baseline="-25000" dirty="0"/>
              <a:t>1</a:t>
            </a:r>
            <a:r>
              <a:rPr lang="en-US" dirty="0"/>
              <a:t> = Pieces</a:t>
            </a:r>
          </a:p>
          <a:p>
            <a:pPr>
              <a:spcBef>
                <a:spcPct val="15000"/>
              </a:spcBef>
            </a:pPr>
            <a:r>
              <a:rPr lang="en-US" dirty="0"/>
              <a:t>      		X</a:t>
            </a:r>
            <a:r>
              <a:rPr lang="en-US" baseline="-25000" dirty="0"/>
              <a:t>2</a:t>
            </a:r>
            <a:r>
              <a:rPr lang="en-US" dirty="0"/>
              <a:t> = Theme (Friends or Star Wars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1447800" y="6096000"/>
            <a:ext cx="9067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How do we interpret the coefficient of theme? </a:t>
            </a: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1295400" y="3991371"/>
            <a:ext cx="89916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Estimate Std. Error t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-0.082759   4.258263  -0.019   0.9845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          0.143271   0.005468  26.203   &lt;2e-16 ***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ThemeStar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Wars  9.803090   5.548089   1.767   0.0789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5478061"/>
                <a:ext cx="10417152" cy="47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𝐴𝑚𝑎𝑧𝑜𝑛</m:t>
                          </m:r>
                          <m:r>
                            <a:rPr lang="en-US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</m:acc>
                      <m:r>
                        <a:rPr lang="en-US" b="0" i="1">
                          <a:solidFill>
                            <a:srgbClr val="FFFF66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−0.082759</m:t>
                      </m:r>
                      <m:r>
                        <a:rPr lang="en-US" b="0" i="1">
                          <a:solidFill>
                            <a:srgbClr val="FFFF66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0.143271</m:t>
                      </m:r>
                      <m:r>
                        <a:rPr lang="en-US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𝑃𝑖𝑒𝑐𝑒𝑠</m:t>
                      </m:r>
                      <m:r>
                        <a:rPr lang="en-US" b="0" i="1">
                          <a:solidFill>
                            <a:srgbClr val="FFFF66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9.803090</m:t>
                      </m:r>
                      <m:r>
                        <a:rPr lang="en-US" b="0" i="1" dirty="0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cs typeface="Courier New" pitchFamily="49" charset="0"/>
                        </a:rPr>
                        <m:t>𝑇h𝑒𝑚𝑒</m:t>
                      </m:r>
                    </m:oMath>
                  </m:oMathPara>
                </a14:m>
                <a:endParaRPr lang="en-US" dirty="0">
                  <a:solidFill>
                    <a:srgbClr val="FFFF66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78061"/>
                <a:ext cx="10417152" cy="473976"/>
              </a:xfrm>
              <a:prstGeom prst="rect">
                <a:avLst/>
              </a:prstGeom>
              <a:blipFill>
                <a:blip r:embed="rId3"/>
                <a:stretch>
                  <a:fillRect t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40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83FC08-5C33-4A1D-8EE4-6951F864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74" y="1142278"/>
            <a:ext cx="9144000" cy="56431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10668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Same slope, different intercepts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 bwMode="auto">
          <a:xfrm flipV="1">
            <a:off x="6105395" y="592856"/>
            <a:ext cx="551612" cy="62634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8137839" y="592856"/>
            <a:ext cx="548961" cy="62634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AutoShape 4" descr="http://rstudio.stlawu.local:8787/graphics/plot.png?width=503&amp;height=425&amp;randomizer=-1535505531"/>
          <p:cNvSpPr>
            <a:spLocks noChangeAspect="1" noChangeArrowheads="1"/>
          </p:cNvSpPr>
          <p:nvPr/>
        </p:nvSpPr>
        <p:spPr bwMode="auto">
          <a:xfrm>
            <a:off x="123010" y="-1869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DE7273-5191-42F5-9EEA-CC1A206E6FBC}"/>
                  </a:ext>
                </a:extLst>
              </p:cNvPr>
              <p:cNvSpPr txBox="1"/>
              <p:nvPr/>
            </p:nvSpPr>
            <p:spPr>
              <a:xfrm>
                <a:off x="533400" y="49122"/>
                <a:ext cx="10417152" cy="47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𝐴𝑚𝑎𝑧𝑜𝑛</m:t>
                          </m:r>
                          <m:r>
                            <a:rPr lang="en-US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</m:acc>
                      <m:r>
                        <a:rPr lang="en-US" b="0" i="1">
                          <a:solidFill>
                            <a:srgbClr val="FFFF66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−0.082759</m:t>
                      </m:r>
                      <m:r>
                        <a:rPr lang="en-US" b="0" i="1">
                          <a:solidFill>
                            <a:srgbClr val="FFFF66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0.143271</m:t>
                      </m:r>
                      <m:r>
                        <a:rPr lang="en-US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𝑃𝑖𝑒𝑐𝑒𝑠</m:t>
                      </m:r>
                      <m:r>
                        <a:rPr lang="en-US" b="0" i="1">
                          <a:solidFill>
                            <a:srgbClr val="FFFF66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9.803090</m:t>
                      </m:r>
                      <m:r>
                        <a:rPr lang="en-US" b="0" i="1" dirty="0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cs typeface="Courier New" pitchFamily="49" charset="0"/>
                        </a:rPr>
                        <m:t>𝑇h𝑒𝑚𝑒</m:t>
                      </m:r>
                    </m:oMath>
                  </m:oMathPara>
                </a14:m>
                <a:endParaRPr lang="en-US" dirty="0">
                  <a:solidFill>
                    <a:srgbClr val="FFFF6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DE7273-5191-42F5-9EEA-CC1A206E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9122"/>
                <a:ext cx="10417152" cy="473976"/>
              </a:xfrm>
              <a:prstGeom prst="rect">
                <a:avLst/>
              </a:prstGeom>
              <a:blipFill>
                <a:blip r:embed="rId3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2812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1497</Words>
  <Application>Microsoft Office PowerPoint</Application>
  <PresentationFormat>Widescreen</PresentationFormat>
  <Paragraphs>206</Paragraphs>
  <Slides>20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 Math</vt:lpstr>
      <vt:lpstr>Courier New</vt:lpstr>
      <vt:lpstr>Times New Roman</vt:lpstr>
      <vt:lpstr>Default Design</vt:lpstr>
      <vt:lpstr>Equation</vt:lpstr>
      <vt:lpstr>STOR 455 Effects of a Categorical Variable</vt:lpstr>
      <vt:lpstr>Example: Legos</vt:lpstr>
      <vt:lpstr>Review of Categorical Predictor</vt:lpstr>
      <vt:lpstr>Two-sample T-test for Means</vt:lpstr>
      <vt:lpstr>R - Two-sample T-test</vt:lpstr>
      <vt:lpstr>Coding “Dummy” Predictors</vt:lpstr>
      <vt:lpstr>Two-sample T-test vs. Dummy Regression</vt:lpstr>
      <vt:lpstr>Quantitative + Indicator Predictors</vt:lpstr>
      <vt:lpstr>PowerPoint Presentation</vt:lpstr>
      <vt:lpstr>Quantitative + Indicator Predictors</vt:lpstr>
      <vt:lpstr>Fit Models to Subsets</vt:lpstr>
      <vt:lpstr>PowerPoint Presentation</vt:lpstr>
      <vt:lpstr>Comparing Two Regression Lines (with a multiple regression)</vt:lpstr>
      <vt:lpstr>MTB output to compare two lines</vt:lpstr>
      <vt:lpstr>Tests to Compare Two Regression Lines</vt:lpstr>
      <vt:lpstr>Multiple regression model</vt:lpstr>
      <vt:lpstr>Nested Models</vt:lpstr>
      <vt:lpstr>Nested F-test</vt:lpstr>
      <vt:lpstr>Nested F-test</vt:lpstr>
      <vt:lpstr>Nested F-test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2020-09-09T14:30:56Z</dcterms:created>
  <dcterms:modified xsi:type="dcterms:W3CDTF">2023-03-07T14:16:16Z</dcterms:modified>
</cp:coreProperties>
</file>