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2" r:id="rId4"/>
    <p:sldId id="269" r:id="rId5"/>
    <p:sldId id="276" r:id="rId6"/>
    <p:sldId id="277" r:id="rId7"/>
    <p:sldId id="285" r:id="rId8"/>
    <p:sldId id="286" r:id="rId9"/>
    <p:sldId id="287" r:id="rId10"/>
    <p:sldId id="283" r:id="rId11"/>
    <p:sldId id="284" r:id="rId12"/>
    <p:sldId id="293" r:id="rId13"/>
    <p:sldId id="297" r:id="rId14"/>
    <p:sldId id="298" r:id="rId15"/>
    <p:sldId id="288" r:id="rId16"/>
    <p:sldId id="257" r:id="rId17"/>
    <p:sldId id="289" r:id="rId18"/>
    <p:sldId id="259" r:id="rId19"/>
    <p:sldId id="260" r:id="rId20"/>
    <p:sldId id="261" r:id="rId21"/>
    <p:sldId id="290" r:id="rId22"/>
    <p:sldId id="263" r:id="rId23"/>
    <p:sldId id="291" r:id="rId24"/>
    <p:sldId id="267" r:id="rId25"/>
    <p:sldId id="292" r:id="rId26"/>
    <p:sldId id="266" r:id="rId2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67" d="100"/>
          <a:sy n="67" d="100"/>
        </p:scale>
        <p:origin x="90" y="8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7D4019F-7EDC-4BB0-9DB0-F9C491C4EABF}" type="slidenum">
              <a:rPr lang="en-US" sz="1300"/>
              <a:pPr/>
              <a:t>22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9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636B6A1-8344-45C8-A214-44FE44DADFDC}" type="slidenum">
              <a:rPr lang="en-US" sz="1300"/>
              <a:pPr/>
              <a:t>25</a:t>
            </a:fld>
            <a:endParaRPr 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63B09C0-1ABE-4E28-A717-F0A40AC2A660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AB5D219-CF94-4CEA-A671-C9C75721AB9D}" type="slidenum">
              <a:rPr lang="en-US" sz="1300"/>
              <a:pPr/>
              <a:t>16</a:t>
            </a:fld>
            <a:endParaRPr 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6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57D4019F-7EDC-4BB0-9DB0-F9C491C4EABF}" type="slidenum">
              <a:rPr lang="en-US" sz="1300"/>
              <a:pPr/>
              <a:t>18</a:t>
            </a:fld>
            <a:endParaRPr 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DFA3E98-F750-46FC-8680-272A2847429D}" type="slidenum">
              <a:rPr lang="en-US" sz="1300"/>
              <a:pPr/>
              <a:t>19</a:t>
            </a:fld>
            <a:endParaRPr 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3E045B24-C8FD-43E3-8D88-32498206DB83}" type="slidenum">
              <a:rPr lang="en-US" sz="1300"/>
              <a:pPr/>
              <a:t>20</a:t>
            </a:fld>
            <a:endParaRPr 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Effects of a Categorical Variable and Polynomial Regression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53185C5-011C-C18C-BCCB-4C8991101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800600"/>
            <a:ext cx="6805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3.4, 4.5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4.13, 15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			3.23, 27, 29, 45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609600"/>
            <a:ext cx="88011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Handling Categorical Predictors in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4053" y="2551837"/>
            <a:ext cx="8922894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/>
              <a:t>If a predictor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lm( ) </a:t>
            </a:r>
            <a:r>
              <a:rPr lang="en-US" dirty="0"/>
              <a:t>has “text” values, R will automatically create indicators for all but one category.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factor( )</a:t>
            </a:r>
            <a:r>
              <a:rPr lang="en-US" dirty="0">
                <a:latin typeface="+mn-lt"/>
                <a:cs typeface="Courier New" pitchFamily="49" charset="0"/>
              </a:rPr>
              <a:t>around a quantitative predictor</a:t>
            </a:r>
            <a:r>
              <a:rPr lang="en-US" b="1" dirty="0">
                <a:latin typeface="+mn-lt"/>
                <a:cs typeface="Courier New" pitchFamily="49" charset="0"/>
              </a:rPr>
              <a:t> </a:t>
            </a:r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lm( )</a:t>
            </a:r>
            <a:r>
              <a:rPr lang="en-US" dirty="0"/>
              <a:t>creates the indicators.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5334000"/>
            <a:ext cx="10591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modelW3=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(Annuli ~ factor(Weather), data = Turtles3)</a:t>
            </a:r>
          </a:p>
        </p:txBody>
      </p:sp>
    </p:spTree>
    <p:extLst>
      <p:ext uri="{BB962C8B-B14F-4D97-AF65-F5344CB8AC3E}">
        <p14:creationId xmlns:p14="http://schemas.microsoft.com/office/powerpoint/2010/main" val="68756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9167712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modelW3=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Annuli~factor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(Weather),data=Turtles3)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summary(modelW3)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19199" y="3731784"/>
            <a:ext cx="9167712" cy="16312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    18.5195     0.3675  50.389  &lt; 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factor(Weather)2  -1.0195     1.5154  -0.673  0.50165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factor(Weather)3   7.0805     2.6554   2.666  0.00812 **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F0B768-39AA-4363-BFA1-1150D19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609600"/>
            <a:ext cx="88011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Handling Categorical Predictors in R</a:t>
            </a:r>
          </a:p>
        </p:txBody>
      </p:sp>
    </p:spTree>
    <p:extLst>
      <p:ext uri="{BB962C8B-B14F-4D97-AF65-F5344CB8AC3E}">
        <p14:creationId xmlns:p14="http://schemas.microsoft.com/office/powerpoint/2010/main" val="228640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Categories in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3072" y="1828800"/>
            <a:ext cx="82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indicator variables for categories we can include quantitative and categorical predictors in the same model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3000" y="3429000"/>
            <a:ext cx="944880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modelW4=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Annuli~Mass+factor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(Weather),data=Turtles3)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summary(modelW4)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0" y="4162935"/>
            <a:ext cx="94488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   11.946076   1.383680   8.634 5.03e-16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Mass              0.019001   0.003867   4.913 1.55e-06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factor(Weather)2 -0.937183   1.455274  -0.644   0.5201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factor(Weather)3  6.369064   2.554029   2.494   0.0132 *</a:t>
            </a:r>
          </a:p>
        </p:txBody>
      </p:sp>
    </p:spTree>
    <p:extLst>
      <p:ext uri="{BB962C8B-B14F-4D97-AF65-F5344CB8AC3E}">
        <p14:creationId xmlns:p14="http://schemas.microsoft.com/office/powerpoint/2010/main" val="164273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Categories in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3072" y="1828800"/>
            <a:ext cx="82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indicator variables for categories we can include quantitative and categorical predictors in the same model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43000" y="3429000"/>
            <a:ext cx="990600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modelW5=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(log(Annuli)~log(Mass)+factor(Weather),data=Turtles3)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summary(modelW5)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43000" y="4162935"/>
            <a:ext cx="99060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    0.65953    0.31334   2.105   0.0362 *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log(Mass)         0.38165    0.05389   7.082 1.21e-11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factor(Weather)2 -0.07868    0.07381  -1.066   0.2874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factor(Weather)3  0.22486    0.12948   1.737   0.0836 </a:t>
            </a:r>
          </a:p>
        </p:txBody>
      </p:sp>
    </p:spTree>
    <p:extLst>
      <p:ext uri="{BB962C8B-B14F-4D97-AF65-F5344CB8AC3E}">
        <p14:creationId xmlns:p14="http://schemas.microsoft.com/office/powerpoint/2010/main" val="130718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Categories in Regression with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5623" y="1933109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indicator variables for categories we can include quantitative, categorical, and interaction predictors in the same model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059668"/>
            <a:ext cx="1219200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modelW5int=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(log(Annuli)~ log(Mass) + factor(Weather) + log(Mass)*factor(Weather),data=Turtles3)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summary(modelW5int)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66800" y="4235567"/>
            <a:ext cx="10058400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(Intercept)                  0.91860    0.32740   2.806  0.00538 **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log(Mass)                    0.33702    0.05632   5.984 6.86e-09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factor(Weather)2            -2.16926    0.97815  -2.218  0.02740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factor(Weather)3           -21.63209    8.98096  -2.409  0.01668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log(Mass):factor(Weather)2   0.36295    0.16937   2.143  0.03301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log(Mass):factor(Weather)3   3.67719    1.51041   2.435  0.01556 * </a:t>
            </a:r>
          </a:p>
        </p:txBody>
      </p:sp>
    </p:spTree>
    <p:extLst>
      <p:ext uri="{BB962C8B-B14F-4D97-AF65-F5344CB8AC3E}">
        <p14:creationId xmlns:p14="http://schemas.microsoft.com/office/powerpoint/2010/main" val="75017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9C331-4C0A-4395-A498-CB1FC95F6B2D}"/>
              </a:ext>
            </a:extLst>
          </p:cNvPr>
          <p:cNvSpPr/>
          <p:nvPr/>
        </p:nvSpPr>
        <p:spPr bwMode="auto">
          <a:xfrm>
            <a:off x="533400" y="2590800"/>
            <a:ext cx="11277600" cy="2286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25" y="395867"/>
            <a:ext cx="8664498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Model Selection with Categorical and Interaction Predictors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842587"/>
            <a:ext cx="1127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Use each of the four model selection methods discussed in class (</a:t>
            </a:r>
            <a:r>
              <a:rPr lang="en-US" dirty="0" err="1"/>
              <a:t>AllSubsets</a:t>
            </a:r>
            <a:r>
              <a:rPr lang="en-US" dirty="0"/>
              <a:t>, Backwards, Forwards, and Stepwise) and compare the processes and outcomes for the predictor pool:</a:t>
            </a:r>
          </a:p>
          <a:p>
            <a:pPr>
              <a:spcBef>
                <a:spcPts val="600"/>
              </a:spcBef>
            </a:pPr>
            <a:r>
              <a:rPr lang="en-US" dirty="0"/>
              <a:t>log(Mass), log(</a:t>
            </a:r>
            <a:r>
              <a:rPr lang="en-US" dirty="0" err="1"/>
              <a:t>ShellHeightatHinge</a:t>
            </a:r>
            <a:r>
              <a:rPr lang="en-US" dirty="0"/>
              <a:t>), Weather, log(Mass), &amp; Weather, and log(</a:t>
            </a:r>
            <a:r>
              <a:rPr lang="en-US" dirty="0" err="1"/>
              <a:t>ShellHeightatHinge</a:t>
            </a:r>
            <a:r>
              <a:rPr lang="en-US" dirty="0"/>
              <a:t>), &amp; Weather</a:t>
            </a:r>
          </a:p>
        </p:txBody>
      </p:sp>
    </p:spTree>
    <p:extLst>
      <p:ext uri="{BB962C8B-B14F-4D97-AF65-F5344CB8AC3E}">
        <p14:creationId xmlns:p14="http://schemas.microsoft.com/office/powerpoint/2010/main" val="92431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7425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State SAT Scores</a:t>
            </a:r>
            <a:endParaRPr lang="en-US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8001000" cy="5383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Source:    </a:t>
            </a:r>
            <a:r>
              <a:rPr lang="en-US" sz="3200" i="1" dirty="0"/>
              <a:t>Statistical Sleuth, Case 12.1 pg. 339</a:t>
            </a:r>
            <a:r>
              <a:rPr lang="en-US" sz="3200" dirty="0"/>
              <a:t>  </a:t>
            </a:r>
          </a:p>
          <a:p>
            <a:pPr>
              <a:spcBef>
                <a:spcPct val="25000"/>
              </a:spcBef>
            </a:pPr>
            <a:r>
              <a:rPr lang="en-US" sz="3200" dirty="0">
                <a:solidFill>
                  <a:schemeClr val="bg1"/>
                </a:solidFill>
              </a:rPr>
              <a:t>Response Variable:</a:t>
            </a:r>
            <a:r>
              <a:rPr lang="en-US" sz="3200" dirty="0"/>
              <a:t>    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      </a:t>
            </a:r>
            <a:r>
              <a:rPr lang="en-US" sz="3200" i="1" dirty="0"/>
              <a:t>SAT</a:t>
            </a:r>
            <a:r>
              <a:rPr lang="en-US" sz="3200" dirty="0"/>
              <a:t>    =Average combined SAT Score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>
                <a:solidFill>
                  <a:schemeClr val="bg1"/>
                </a:solidFill>
              </a:rPr>
              <a:t>Potential Predictors:</a:t>
            </a:r>
            <a:r>
              <a:rPr lang="en-US" sz="3200" dirty="0"/>
              <a:t>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Takers</a:t>
            </a:r>
            <a:r>
              <a:rPr lang="en-US" sz="3200" dirty="0"/>
              <a:t>  = % taking the exam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Income</a:t>
            </a:r>
            <a:r>
              <a:rPr lang="en-US" sz="3200" dirty="0"/>
              <a:t> = median family income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Years</a:t>
            </a:r>
            <a:r>
              <a:rPr lang="en-US" sz="3200" dirty="0"/>
              <a:t>    = avg. years of study (SS, NS, HU)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Public</a:t>
            </a:r>
            <a:r>
              <a:rPr lang="en-US" sz="3200" dirty="0"/>
              <a:t>   = % public school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Expend</a:t>
            </a:r>
            <a:r>
              <a:rPr lang="en-US" sz="3200" dirty="0"/>
              <a:t> = spend per student ($100’s)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sz="3200" dirty="0"/>
              <a:t>     </a:t>
            </a:r>
            <a:r>
              <a:rPr lang="en-US" sz="3200" i="1" dirty="0"/>
              <a:t>Rank</a:t>
            </a:r>
            <a:r>
              <a:rPr lang="en-US" sz="3200" dirty="0"/>
              <a:t>     = median class rank of takers</a:t>
            </a:r>
          </a:p>
        </p:txBody>
      </p:sp>
    </p:spTree>
    <p:extLst>
      <p:ext uri="{BB962C8B-B14F-4D97-AF65-F5344CB8AC3E}">
        <p14:creationId xmlns:p14="http://schemas.microsoft.com/office/powerpoint/2010/main" val="250755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R: Best Subsets for </a:t>
            </a:r>
            <a:r>
              <a:rPr lang="en-US" sz="4000" dirty="0" err="1">
                <a:solidFill>
                  <a:srgbClr val="FFFF66"/>
                </a:solidFill>
              </a:rPr>
              <a:t>StateSAT</a:t>
            </a:r>
            <a:endParaRPr lang="en-US" sz="4000" dirty="0">
              <a:solidFill>
                <a:srgbClr val="FFFF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8522208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library(leaps)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all=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regsubsets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SAT~Takers+Income+Years+Public+Expend+Rank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StateSAT,nbest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ShowSubsets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(all)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4904" y="2819399"/>
            <a:ext cx="9144000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Takers Income Years Public Expend Rank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adjRsq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Cp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( 1 )                                      * 77.42  76.95 34.03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( 2 )      *                                 73.58  73.03 47.64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( 1 )                   *                  * 84.71  84.05 10.22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( 2 )                                 *    * 80.54  79.71 24.97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( 1 )                   *             *    * 87.11  86.27  3.69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( 2 )             *     *                  * 85.84  84.91  8.21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( 1 )                   *      *      *    * 87.71  86.61  3.58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( 2 )      *            *             *    * 87.67  86.57  3.72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( 1 )      *            *      *      *    * 87.87  86.49  5.00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( 2 )             *     *      *      *    * 87.73  86.34  5.48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 ( 1 )      *      *     *      *      *    * 87.87  86.18  7.00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6054223"/>
            <a:ext cx="8522208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SATbestmod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lm(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SAT~Years+Public+Expend+Rank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303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6667" y="2977802"/>
            <a:ext cx="83058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modSAT1=lm(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SAT~Takers,data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summary(modSAT1)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(Intercept) 1020.3062     8.1391  125.36  &lt; 2e-16 ***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Takers        -2.7600     0.2387  -11.56 1.77e-15 ***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36.8 on 48 degrees of freedom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 R-squared: 0.7358,	Adjusted R-squared: 0.7303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F-statistic: 133.7 on 1 and 48 DF,  p-value: 1.768e-15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 State SAT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55" y="2590801"/>
            <a:ext cx="4343399" cy="373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2857500" y="1640223"/>
            <a:ext cx="746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Model #1:  Y=SAT   vs. X=Takers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90800"/>
            <a:ext cx="4343400" cy="3734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1977445" y="2629160"/>
            <a:ext cx="5617723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</a:rPr>
              <a:t>Would a “curved” line work better?</a:t>
            </a:r>
          </a:p>
        </p:txBody>
      </p:sp>
    </p:spTree>
    <p:extLst>
      <p:ext uri="{BB962C8B-B14F-4D97-AF65-F5344CB8AC3E}">
        <p14:creationId xmlns:p14="http://schemas.microsoft.com/office/powerpoint/2010/main" val="722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Polynomial Regression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153400" cy="22891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For a single predictor X: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1316" name="Object 2"/>
          <p:cNvGraphicFramePr>
            <a:graphicFrameLocks noChangeAspect="1"/>
          </p:cNvGraphicFramePr>
          <p:nvPr/>
        </p:nvGraphicFramePr>
        <p:xfrm>
          <a:off x="477839" y="2666999"/>
          <a:ext cx="77311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23800" imgH="253800" progId="Equation.3">
                  <p:embed/>
                </p:oleObj>
              </mc:Choice>
              <mc:Fallback>
                <p:oleObj name="Equation" r:id="rId3" imgW="2323800" imgH="253800" progId="Equation.3">
                  <p:embed/>
                  <p:pic>
                    <p:nvPicPr>
                      <p:cNvPr id="1413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9" y="2666999"/>
                        <a:ext cx="7731125" cy="8445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3"/>
          <p:cNvGraphicFramePr>
            <a:graphicFrameLocks noChangeAspect="1"/>
          </p:cNvGraphicFramePr>
          <p:nvPr/>
        </p:nvGraphicFramePr>
        <p:xfrm>
          <a:off x="381001" y="4114800"/>
          <a:ext cx="354806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28600" progId="Equation.3">
                  <p:embed/>
                </p:oleObj>
              </mc:Choice>
              <mc:Fallback>
                <p:oleObj name="Equation" r:id="rId5" imgW="1066680" imgH="228600" progId="Equation.3">
                  <p:embed/>
                  <p:pic>
                    <p:nvPicPr>
                      <p:cNvPr id="1413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4114800"/>
                        <a:ext cx="3548063" cy="7604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4"/>
          <p:cNvGraphicFramePr>
            <a:graphicFrameLocks noChangeAspect="1"/>
          </p:cNvGraphicFramePr>
          <p:nvPr/>
        </p:nvGraphicFramePr>
        <p:xfrm>
          <a:off x="381000" y="5791199"/>
          <a:ext cx="67579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241200" progId="Equation.3">
                  <p:embed/>
                </p:oleObj>
              </mc:Choice>
              <mc:Fallback>
                <p:oleObj name="Equation" r:id="rId7" imgW="2031840" imgH="241200" progId="Equation.3">
                  <p:embed/>
                  <p:pic>
                    <p:nvPicPr>
                      <p:cNvPr id="1413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1199"/>
                        <a:ext cx="6757988" cy="801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5"/>
          <p:cNvGraphicFramePr>
            <a:graphicFrameLocks noChangeAspect="1"/>
          </p:cNvGraphicFramePr>
          <p:nvPr/>
        </p:nvGraphicFramePr>
        <p:xfrm>
          <a:off x="381000" y="4952999"/>
          <a:ext cx="5194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241200" progId="Equation.3">
                  <p:embed/>
                </p:oleObj>
              </mc:Choice>
              <mc:Fallback>
                <p:oleObj name="Equation" r:id="rId9" imgW="1562040" imgH="241200" progId="Equation.3">
                  <p:embed/>
                  <p:pic>
                    <p:nvPicPr>
                      <p:cNvPr id="1413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2999"/>
                        <a:ext cx="5194300" cy="8016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343400" y="41147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(linear)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791200" y="4952999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(quadratic)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7391400" y="5764225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(cubic)</a:t>
            </a:r>
          </a:p>
        </p:txBody>
      </p:sp>
    </p:spTree>
    <p:extLst>
      <p:ext uri="{BB962C8B-B14F-4D97-AF65-F5344CB8AC3E}">
        <p14:creationId xmlns:p14="http://schemas.microsoft.com/office/powerpoint/2010/main" val="292336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Legos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535723" y="2133600"/>
            <a:ext cx="9182100" cy="3388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i="1" dirty="0"/>
              <a:t>		Y</a:t>
            </a:r>
            <a:r>
              <a:rPr lang="en-US" dirty="0"/>
              <a:t> =Amazon Price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i="1" dirty="0"/>
              <a:t>		X</a:t>
            </a:r>
            <a:r>
              <a:rPr lang="en-US" i="1" baseline="-25000" dirty="0"/>
              <a:t>1</a:t>
            </a:r>
            <a:r>
              <a:rPr lang="en-US" dirty="0"/>
              <a:t> = Pieces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 	       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Theme (Star Wars or Friends)</a:t>
            </a:r>
          </a:p>
        </p:txBody>
      </p:sp>
    </p:spTree>
    <p:extLst>
      <p:ext uri="{BB962C8B-B14F-4D97-AF65-F5344CB8AC3E}">
        <p14:creationId xmlns:p14="http://schemas.microsoft.com/office/powerpoint/2010/main" val="73262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Polynomial Regression in 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799" y="1371600"/>
            <a:ext cx="9064487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#1:</a:t>
            </a:r>
            <a:r>
              <a:rPr lang="en-US" sz="3000" dirty="0"/>
              <a:t> Create new variables with predictor powers.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3733800"/>
            <a:ext cx="9064488" cy="55399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Method #2:  </a:t>
            </a:r>
            <a:r>
              <a:rPr lang="en-US" sz="3000" dirty="0"/>
              <a:t>Use </a:t>
            </a:r>
            <a:r>
              <a:rPr lang="en-US" sz="3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I( )</a:t>
            </a:r>
            <a:r>
              <a:rPr lang="en-US" sz="3000" dirty="0"/>
              <a:t>in the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lm( 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" y="3124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To avoid creating a new variable…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860" y="2134873"/>
            <a:ext cx="9074427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StateSAT$TakersSq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=StateSAT$Takers^2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modSATquad1=lm(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SAT~Takers+TakersSq,data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648200"/>
            <a:ext cx="9064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modSATquad2=lm(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SAT~Takers+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(Takers^2)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,data=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" y="5334001"/>
            <a:ext cx="9064488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chemeClr val="bg1"/>
                </a:solidFill>
              </a:rPr>
              <a:t>Method #3:  </a:t>
            </a:r>
            <a:r>
              <a:rPr lang="en-US" altLang="en-US" sz="3200" dirty="0"/>
              <a:t>Use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113" y="6096000"/>
            <a:ext cx="90644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modSATquad3=lm(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SAT~poly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Takers,degree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raw=TRUE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data=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05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Quadratic model for SAT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1307574"/>
            <a:ext cx="87630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modSATquad2 =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(Takers^2),data=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summary(modSAT2I)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Pr(&gt;|t|)   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1053.13112    9.27372 113.561  &lt; 2e-16 ***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Takers        -7.16159    0.89220  -8.027 2.32e-10 ***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I(Takers^2)    0.07102    0.01405   5.055 6.99e-06 ***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29.93 on 47 degrees of freedom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0.8289,	Adjusted R-squared: 0.8216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113.8 on 2 and 47 DF,  p-value: &lt; 2.2e-16 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5546113"/>
                <a:ext cx="8153400" cy="537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𝑆𝐴𝑇</m:t>
                          </m:r>
                        </m:e>
                      </m:acc>
                      <m:r>
                        <a:rPr lang="en-US" sz="2800" i="1">
                          <a:latin typeface="Cambria Math"/>
                        </a:rPr>
                        <m:t>=1053.1−7.1616</m:t>
                      </m:r>
                      <m:r>
                        <a:rPr lang="en-US" sz="2800" i="1">
                          <a:latin typeface="Cambria Math"/>
                        </a:rPr>
                        <m:t>𝑇𝑎𝑘𝑒𝑟𝑠</m:t>
                      </m:r>
                      <m:r>
                        <a:rPr lang="en-US" sz="2800" i="1">
                          <a:latin typeface="Cambria Math"/>
                        </a:rPr>
                        <m:t>+0.0710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𝑇𝑎𝑘𝑒𝑟𝑠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46113"/>
                <a:ext cx="8153400" cy="537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54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8232"/>
            <a:ext cx="3827037" cy="329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1143000"/>
            <a:ext cx="868183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SAT~Takers,main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="Quadratic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Model",data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B0_modSATquad2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[1,1]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B1_modSATquad2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B2_modSATquad2 = summary(modSATquad2)$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[3,1]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curve(B0_modSATquad2 + B1_modSATquad2*x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+ B2_modSATquad2*x^2, add=TRUE)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4B90-8886-4B05-BDAE-32F51DB2C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34" y="3487912"/>
            <a:ext cx="3843600" cy="327864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Quadratic model for SAT</a:t>
            </a:r>
          </a:p>
        </p:txBody>
      </p:sp>
    </p:spTree>
    <p:extLst>
      <p:ext uri="{BB962C8B-B14F-4D97-AF65-F5344CB8AC3E}">
        <p14:creationId xmlns:p14="http://schemas.microsoft.com/office/powerpoint/2010/main" val="59227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Would a Cubic work better?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143000"/>
            <a:ext cx="9448800" cy="34163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modSATcubic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(Takers^2)+I(Takers^3),data=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modSATcubic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spcBef>
                <a:spcPct val="0"/>
              </a:spcBef>
              <a:buFont typeface="Wingdings" pitchFamily="2" charset="2"/>
              <a:buChar char="Ø"/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1.051e+03  1.452e+01  72.366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Takers      -6.753e+00  2.380e+00  -2.837  0.00676 **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I(Takers^2)  5.631e-02  8.051e-02   0.699  0.48777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I(Takers^3)  1.408e-04  7.586e-04   0.186  0.85353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30.24 on 46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0.829,	Adjusted R-squared: 0.8178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74.33 on 3 and 46 DF,  p-value: &lt; 2.2e-16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0621" y="4873708"/>
            <a:ext cx="9412357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modSATquad2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SAT~Takers+I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(Takers^2),data=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StateSAT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summary(modSATquad2)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29.93 on 47 degrees of freedom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0.8289,	Adjusted R-squared: 0.8216 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113.8 on 2 and 47 DF,  p-value: &lt; 2.2e-16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019800" y="299808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B6E29-023A-46A9-BFE3-872531A90287}"/>
              </a:ext>
            </a:extLst>
          </p:cNvPr>
          <p:cNvSpPr/>
          <p:nvPr/>
        </p:nvSpPr>
        <p:spPr bwMode="auto">
          <a:xfrm>
            <a:off x="6477000" y="377276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4D2F0A-EBF0-4555-A8DA-7B46FD439489}"/>
              </a:ext>
            </a:extLst>
          </p:cNvPr>
          <p:cNvSpPr/>
          <p:nvPr/>
        </p:nvSpPr>
        <p:spPr bwMode="auto">
          <a:xfrm>
            <a:off x="7467600" y="5906363"/>
            <a:ext cx="1143000" cy="4572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5287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1470651"/>
                <a:ext cx="9134856" cy="5232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2800" i="1" dirty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𝛽</m:t>
                      </m:r>
                      <m:r>
                        <a:rPr lang="en-US" sz="2800" i="1" baseline="-25000" dirty="0">
                          <a:latin typeface="Cambria Math"/>
                          <a:sym typeface="Symbol" pitchFamily="18" charset="2"/>
                        </a:rPr>
                        <m:t>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dirty="0">
                          <a:solidFill>
                            <a:srgbClr val="FFFF00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FF00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baseline="30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 </m:t>
                      </m:r>
                      <m:r>
                        <a:rPr lang="en-US" sz="2800" i="1" baseline="-25000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𝑇𝑎𝑘𝑒𝑟𝑠</m:t>
                      </m:r>
                      <m:r>
                        <a:rPr lang="en-US" sz="2800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70651"/>
                <a:ext cx="91348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1000" y="2362200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Some 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≠0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4079390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anova(modSATquad2, modSATcubic)</a:t>
            </a:r>
          </a:p>
          <a:p>
            <a:pPr>
              <a:spcBef>
                <a:spcPct val="0"/>
              </a:spcBef>
            </a:pPr>
            <a:endParaRPr lang="nl-NL" sz="18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SAT ~ poly(Takers, degree = 2, raw = TRUE)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SAT ~ Takers + I(Takers^2) + I(Takers^3)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Res.Df   RSS Df Sum of Sq      F Pr(&gt;F)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1     47 42101                           </a:t>
            </a:r>
          </a:p>
          <a:p>
            <a:pPr>
              <a:spcBef>
                <a:spcPct val="0"/>
              </a:spcBef>
            </a:pPr>
            <a:r>
              <a:rPr lang="nl-NL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2     46 42069  1    31.524 0.0345 0.8535</a:t>
            </a:r>
          </a:p>
        </p:txBody>
      </p:sp>
    </p:spTree>
    <p:extLst>
      <p:ext uri="{BB962C8B-B14F-4D97-AF65-F5344CB8AC3E}">
        <p14:creationId xmlns:p14="http://schemas.microsoft.com/office/powerpoint/2010/main" val="301661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Second Order Models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61026" y="1295400"/>
            <a:ext cx="9829800" cy="20145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chemeClr val="bg1"/>
                </a:solidFill>
              </a:rPr>
              <a:t>second order model</a:t>
            </a:r>
            <a:r>
              <a:rPr lang="en-US" i="1" dirty="0"/>
              <a:t> </a:t>
            </a:r>
            <a:r>
              <a:rPr lang="en-US" dirty="0"/>
              <a:t>for two quantitative predictors would be</a:t>
            </a:r>
          </a:p>
          <a:p>
            <a:endParaRPr lang="en-US" dirty="0"/>
          </a:p>
        </p:txBody>
      </p:sp>
      <p:graphicFrame>
        <p:nvGraphicFramePr>
          <p:cNvPr id="131077" name="Object 2"/>
          <p:cNvGraphicFramePr>
            <a:graphicFrameLocks noChangeAspect="1"/>
          </p:cNvGraphicFramePr>
          <p:nvPr/>
        </p:nvGraphicFramePr>
        <p:xfrm>
          <a:off x="618226" y="2514600"/>
          <a:ext cx="883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241200" progId="Equation.3">
                  <p:embed/>
                </p:oleObj>
              </mc:Choice>
              <mc:Fallback>
                <p:oleObj name="Equation" r:id="rId3" imgW="3174840" imgH="241200" progId="Equation.3">
                  <p:embed/>
                  <p:pic>
                    <p:nvPicPr>
                      <p:cNvPr id="131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26" y="2514600"/>
                        <a:ext cx="8839200" cy="6731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42226" y="3048003"/>
            <a:ext cx="2057400" cy="1255713"/>
            <a:chOff x="1152" y="2256"/>
            <a:chExt cx="1296" cy="791"/>
          </a:xfrm>
        </p:grpSpPr>
        <p:sp>
          <p:nvSpPr>
            <p:cNvPr id="4110" name="Text Box 6"/>
            <p:cNvSpPr txBox="1">
              <a:spLocks noChangeArrowheads="1"/>
            </p:cNvSpPr>
            <p:nvPr/>
          </p:nvSpPr>
          <p:spPr bwMode="auto">
            <a:xfrm>
              <a:off x="1152" y="2640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first order</a:t>
              </a:r>
            </a:p>
          </p:txBody>
        </p:sp>
        <p:sp>
          <p:nvSpPr>
            <p:cNvPr id="4111" name="Line 7"/>
            <p:cNvSpPr>
              <a:spLocks noChangeShapeType="1"/>
            </p:cNvSpPr>
            <p:nvPr/>
          </p:nvSpPr>
          <p:spPr bwMode="auto">
            <a:xfrm flipV="1">
              <a:off x="1488" y="2256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12" name="Line 8"/>
            <p:cNvSpPr>
              <a:spLocks noChangeShapeType="1"/>
            </p:cNvSpPr>
            <p:nvPr/>
          </p:nvSpPr>
          <p:spPr bwMode="auto">
            <a:xfrm flipV="1">
              <a:off x="1920" y="2256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809226" y="3124200"/>
            <a:ext cx="2057400" cy="1250950"/>
            <a:chOff x="2832" y="2304"/>
            <a:chExt cx="1296" cy="788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32" y="2688"/>
              <a:ext cx="12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quadratic</a:t>
              </a: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 flipV="1">
              <a:off x="3168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 flipV="1">
              <a:off x="3600" y="2304"/>
              <a:ext cx="288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019026" y="3048000"/>
            <a:ext cx="2209800" cy="1327150"/>
            <a:chOff x="4224" y="2304"/>
            <a:chExt cx="1392" cy="836"/>
          </a:xfrm>
        </p:grpSpPr>
        <p:sp>
          <p:nvSpPr>
            <p:cNvPr id="4105" name="Text Box 12"/>
            <p:cNvSpPr txBox="1">
              <a:spLocks noChangeArrowheads="1"/>
            </p:cNvSpPr>
            <p:nvPr/>
          </p:nvSpPr>
          <p:spPr bwMode="auto">
            <a:xfrm>
              <a:off x="4224" y="2736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interaction</a:t>
              </a:r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 flipV="1">
              <a:off x="4944" y="2304"/>
              <a:ext cx="48" cy="43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161026" y="5410200"/>
            <a:ext cx="9829800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Example:</a:t>
            </a:r>
            <a:r>
              <a:rPr lang="en-US" sz="3200" dirty="0"/>
              <a:t> Try a full second order model for </a:t>
            </a:r>
          </a:p>
          <a:p>
            <a:pPr>
              <a:spcBef>
                <a:spcPct val="0"/>
              </a:spcBef>
            </a:pPr>
            <a:r>
              <a:rPr lang="en-US" sz="3200" dirty="0"/>
              <a:t>Y=</a:t>
            </a:r>
            <a:r>
              <a:rPr lang="en-US" sz="3200" i="1" dirty="0"/>
              <a:t>SAT</a:t>
            </a:r>
            <a:r>
              <a:rPr lang="en-US" sz="3200" dirty="0"/>
              <a:t> using X</a:t>
            </a:r>
            <a:r>
              <a:rPr lang="en-US" sz="3200" baseline="-25000" dirty="0"/>
              <a:t>1</a:t>
            </a:r>
            <a:r>
              <a:rPr lang="en-US" sz="3200" dirty="0"/>
              <a:t>=</a:t>
            </a:r>
            <a:r>
              <a:rPr lang="en-US" sz="3200" i="1" dirty="0"/>
              <a:t>Takers</a:t>
            </a:r>
            <a:r>
              <a:rPr lang="en-US" sz="3200" dirty="0"/>
              <a:t> and </a:t>
            </a:r>
            <a:r>
              <a:rPr lang="en-US" sz="3200" i="1" dirty="0"/>
              <a:t>X</a:t>
            </a:r>
            <a:r>
              <a:rPr lang="en-US" sz="3200" i="1" baseline="-25000" dirty="0"/>
              <a:t>2</a:t>
            </a:r>
            <a:r>
              <a:rPr lang="en-US" sz="3200" i="1" dirty="0"/>
              <a:t>=Expend</a:t>
            </a:r>
          </a:p>
        </p:txBody>
      </p:sp>
      <p:sp>
        <p:nvSpPr>
          <p:cNvPr id="5" name="Left Brace 4"/>
          <p:cNvSpPr/>
          <p:nvPr/>
        </p:nvSpPr>
        <p:spPr bwMode="auto">
          <a:xfrm rot="16200000">
            <a:off x="6710416" y="4144209"/>
            <a:ext cx="495300" cy="665083"/>
          </a:xfrm>
          <a:prstGeom prst="leftBrace">
            <a:avLst/>
          </a:prstGeom>
          <a:noFill/>
          <a:ln w="38100" cap="flat" cmpd="sng" algn="ctr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548366" y="4611470"/>
            <a:ext cx="27660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second order</a:t>
            </a:r>
          </a:p>
        </p:txBody>
      </p:sp>
    </p:spTree>
    <p:extLst>
      <p:ext uri="{BB962C8B-B14F-4D97-AF65-F5344CB8AC3E}">
        <p14:creationId xmlns:p14="http://schemas.microsoft.com/office/powerpoint/2010/main" val="1423165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Second Order Model for State SAT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11620500" cy="39395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modSAT2ndorder =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lm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SAT~Takers+Expend+I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(Takers^2)+I(Expend^2)+I(Takers*Expend),data=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</a:rPr>
              <a:t>StateSAT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summary(modSAT2ndorder)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                  Estimate Std. Error t value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(Intercept)        893.66283   36.14094  24.727  &lt; 2e-16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Takers              -7.05561    0.83740  -8.426 9.96e-11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Expend              10.33333    2.49600   4.140 0.000155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I(Takers^2)          0.07725    0.01328   5.816 6.28e-07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I(Expend^2)         -0.11775    0.04426  -2.660 0.010851 *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I(Takers * Expend)  -0.03344    0.03716  -0.900 0.373087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 standard error: 23.68 on 44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Multiple R-squared: 0.8997,	Adjusted R-squared: 0.8883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F-statistic: 78.96 on 5 and 44 DF,  p-value: &lt; 2.2e-16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10504" y="560015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Do we need the second order terms?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10504" y="5142959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Do we need the interaction term?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5750" y="3657600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32480-30C0-4CA3-B213-46EC76B1AE13}"/>
              </a:ext>
            </a:extLst>
          </p:cNvPr>
          <p:cNvSpPr txBox="1"/>
          <p:nvPr/>
        </p:nvSpPr>
        <p:spPr>
          <a:xfrm>
            <a:off x="310504" y="6154027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/>
              <a:t>Do we need the terms with </a:t>
            </a:r>
            <a:r>
              <a:rPr lang="en-US" sz="3200" i="1" dirty="0"/>
              <a:t>Expend</a:t>
            </a:r>
            <a:r>
              <a:rPr lang="en-US" sz="3200" dirty="0"/>
              <a:t>?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5750" y="3076039"/>
            <a:ext cx="2628900" cy="81016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3" name="Rectangle 2"/>
          <p:cNvSpPr/>
          <p:nvPr/>
        </p:nvSpPr>
        <p:spPr bwMode="auto">
          <a:xfrm>
            <a:off x="299002" y="3366677"/>
            <a:ext cx="2615648" cy="51952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217644-D6FC-42C0-8155-6E9F5297DF22}"/>
              </a:ext>
            </a:extLst>
          </p:cNvPr>
          <p:cNvSpPr/>
          <p:nvPr/>
        </p:nvSpPr>
        <p:spPr bwMode="auto">
          <a:xfrm>
            <a:off x="285750" y="2840813"/>
            <a:ext cx="2628900" cy="22860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450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 animBg="1"/>
      <p:bldP spid="10" grpId="0"/>
      <p:bldP spid="12" grpId="0" animBg="1"/>
      <p:bldP spid="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Coding 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2008808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2911347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" y="3989417"/>
            <a:ext cx="72390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Amazon Price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535" name="Object 7"/>
              <p:cNvSpPr txBox="1"/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𝐹𝑟𝑖𝑒𝑛𝑑𝑠</m:t>
                              </m:r>
                            </m:e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Sta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𝑊𝑎𝑟𝑠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5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876800"/>
                <a:ext cx="4467225" cy="1238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39873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MTB output to compare two lines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11049000" cy="40780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modlegoint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Amazon_Price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~ Pieces + Theme + Pieces*Theme, data=lego2)</a:t>
            </a:r>
          </a:p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modlegoint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   9.06395    5.99060   1.513    0.132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                 0.11233    0.01538   7.302 8.96e-12 ***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      -1.51114    7.60839  -0.199    0.843    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Pieces:ThemeStar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Wars  0.03532    0.01643   2.149    0.033 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36.38 on 179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(39 observations deleted due to missingness)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0.8085,	Adjusted R-squared:  0.8053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  252 on 3 and 179 DF,  p-value: &lt; 2.2e-16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0" y="-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66"/>
                </a:solidFill>
              </a:rPr>
              <a:t>Quantitative + Indicator +Interaction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5486400"/>
                <a:ext cx="11049000" cy="41043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𝐴𝑚𝑎𝑧𝑜𝑛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9.06395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0.11233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−1.51114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m:t>0.03532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𝑃𝑖𝑒𝑐𝑒𝑠</m:t>
                      </m:r>
                      <m:r>
                        <a:rPr lang="en-US" sz="2000" b="0" i="1">
                          <a:solidFill>
                            <a:srgbClr val="FFFF0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𝑇h𝑒𝑚𝑒</m:t>
                      </m:r>
                    </m:oMath>
                  </m:oMathPara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86400"/>
                <a:ext cx="11049000" cy="410433"/>
              </a:xfrm>
              <a:prstGeom prst="rect">
                <a:avLst/>
              </a:prstGeom>
              <a:blipFill>
                <a:blip r:embed="rId3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6083434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this relate to the two lines?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6082591"/>
            <a:ext cx="643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Substitute Theme=0 and Theme=1</a:t>
            </a:r>
          </a:p>
        </p:txBody>
      </p:sp>
    </p:spTree>
    <p:extLst>
      <p:ext uri="{BB962C8B-B14F-4D97-AF65-F5344CB8AC3E}">
        <p14:creationId xmlns:p14="http://schemas.microsoft.com/office/powerpoint/2010/main" val="183679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More than Two Categories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562100" y="2240340"/>
            <a:ext cx="8534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Example: Turtles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Object 4"/>
              <p:cNvSpPr txBox="1"/>
              <p:nvPr/>
            </p:nvSpPr>
            <p:spPr bwMode="auto">
              <a:xfrm>
                <a:off x="5524500" y="2284790"/>
                <a:ext cx="4495800" cy="147955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Weather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𝑃𝑟𝑒𝑐𝑖𝑝𝑖𝑡𝑎𝑡𝑖𝑜𝑛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𝐷𝑟𝑖𝑧𝑧𝑙𝑒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𝑅𝑎𝑖𝑛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4500" y="2284790"/>
                <a:ext cx="4495800" cy="1479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828800" y="4495800"/>
            <a:ext cx="800100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Try a model to predict </a:t>
            </a:r>
            <a:r>
              <a:rPr lang="en-US" dirty="0">
                <a:solidFill>
                  <a:schemeClr val="bg1"/>
                </a:solidFill>
              </a:rPr>
              <a:t>Y = Annuli</a:t>
            </a:r>
            <a:r>
              <a:rPr lang="en-US" dirty="0"/>
              <a:t> using </a:t>
            </a:r>
            <a:r>
              <a:rPr lang="en-US" dirty="0">
                <a:solidFill>
                  <a:schemeClr val="bg1"/>
                </a:solidFill>
              </a:rPr>
              <a:t>X = Weather</a:t>
            </a:r>
            <a:r>
              <a:rPr lang="en-US" dirty="0"/>
              <a:t>.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3048000" y="5486400"/>
            <a:ext cx="586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should the coefficients be interpreted?</a:t>
            </a:r>
          </a:p>
        </p:txBody>
      </p:sp>
    </p:spTree>
    <p:extLst>
      <p:ext uri="{BB962C8B-B14F-4D97-AF65-F5344CB8AC3E}">
        <p14:creationId xmlns:p14="http://schemas.microsoft.com/office/powerpoint/2010/main" val="344290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956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Predicting Annuli with Weather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371600" y="1432560"/>
            <a:ext cx="91440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lm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(formula = Annuli ~ Weather, data = Turtles3)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16.871      1.174  14.366   &lt;2e-16 ***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Weather        1.570      1.023   1.535    0.126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5.926 on 275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 0.008496,	Adjusted R-squared:  0.00489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2.356 on 1 and 275 DF,  p-value: 0.1259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796262"/>
                  </p:ext>
                </p:extLst>
              </p:nvPr>
            </p:nvGraphicFramePr>
            <p:xfrm>
              <a:off x="2895600" y="5517896"/>
              <a:ext cx="5407152" cy="1059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𝑊𝑒𝑎𝑡h𝑒𝑟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𝐴𝑛𝑛𝑢𝑙𝑖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25.6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2796262"/>
                  </p:ext>
                </p:extLst>
              </p:nvPr>
            </p:nvGraphicFramePr>
            <p:xfrm>
              <a:off x="2895600" y="5517896"/>
              <a:ext cx="5407152" cy="1059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3" t="-11765" r="-203754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3" t="-106742" r="-203754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25.6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02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Dummy Indicators for Multiple Categories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1257300" y="1862223"/>
            <a:ext cx="9448800" cy="156966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a categorical predictor with </a:t>
            </a:r>
            <a:r>
              <a:rPr lang="en-US" i="1" dirty="0"/>
              <a:t>k</a:t>
            </a:r>
            <a:r>
              <a:rPr lang="en-US" dirty="0"/>
              <a:t> levels, we use </a:t>
            </a:r>
            <a:r>
              <a:rPr lang="en-US" i="1" dirty="0"/>
              <a:t>k-1</a:t>
            </a:r>
            <a:r>
              <a:rPr lang="en-US" dirty="0"/>
              <a:t> dummy indicators.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1714500" y="3310023"/>
          <a:ext cx="2876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149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310023"/>
                        <a:ext cx="2876550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4686300" y="3005223"/>
            <a:ext cx="1143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7200"/>
              <a:t>...</a:t>
            </a:r>
          </a:p>
        </p:txBody>
      </p:sp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5753101" y="3310023"/>
          <a:ext cx="3724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457200" progId="Equation.3">
                  <p:embed/>
                </p:oleObj>
              </mc:Choice>
              <mc:Fallback>
                <p:oleObj name="Equation" r:id="rId4" imgW="1726920" imgH="457200" progId="Equation.3">
                  <p:embed/>
                  <p:pic>
                    <p:nvPicPr>
                      <p:cNvPr id="149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1" y="3310023"/>
                        <a:ext cx="3724275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942547" y="5960618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happens to Group #</a:t>
            </a:r>
            <a:r>
              <a:rPr lang="en-US" i="1" dirty="0"/>
              <a:t>k</a:t>
            </a:r>
            <a:r>
              <a:rPr lang="en-US" dirty="0"/>
              <a:t>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587295"/>
            <a:ext cx="767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 Trick: (To create indicator variables)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274" y="5284106"/>
            <a:ext cx="914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Turtles3$NoPrecip=(Turtles3$Weather==1)*1</a:t>
            </a: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 bwMode="auto">
          <a:xfrm flipV="1">
            <a:off x="9067800" y="5646125"/>
            <a:ext cx="0" cy="430755"/>
          </a:xfrm>
          <a:prstGeom prst="straightConnector1">
            <a:avLst/>
          </a:prstGeom>
          <a:noFill/>
          <a:ln w="571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8314647" y="6076880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2682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Predicting </a:t>
            </a:r>
            <a:r>
              <a:rPr lang="en-US" sz="4000" i="1" dirty="0">
                <a:solidFill>
                  <a:srgbClr val="FFFF66"/>
                </a:solidFill>
              </a:rPr>
              <a:t>Annuli</a:t>
            </a:r>
            <a:r>
              <a:rPr lang="en-US" sz="4000" dirty="0">
                <a:solidFill>
                  <a:srgbClr val="FFFF66"/>
                </a:solidFill>
              </a:rPr>
              <a:t> Using </a:t>
            </a:r>
            <a:r>
              <a:rPr lang="en-US" sz="4000" i="1" dirty="0" err="1">
                <a:solidFill>
                  <a:srgbClr val="FFFF66"/>
                </a:solidFill>
              </a:rPr>
              <a:t>NoPrecip</a:t>
            </a:r>
            <a:r>
              <a:rPr lang="en-US" sz="4000" dirty="0">
                <a:solidFill>
                  <a:srgbClr val="FFFF66"/>
                </a:solidFill>
              </a:rPr>
              <a:t> and </a:t>
            </a:r>
            <a:r>
              <a:rPr lang="en-US" sz="4000" i="1" dirty="0">
                <a:solidFill>
                  <a:srgbClr val="FFFF66"/>
                </a:solidFill>
              </a:rPr>
              <a:t>Drizzle </a:t>
            </a:r>
            <a:r>
              <a:rPr lang="en-US" sz="4000" dirty="0">
                <a:solidFill>
                  <a:srgbClr val="FFFF66"/>
                </a:solidFill>
              </a:rPr>
              <a:t>Weather Indicators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295400" y="1981200"/>
            <a:ext cx="91440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Call: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lm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(formula = Annuli ~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NoPrecip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+ Drizzle, data = Turtles3)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Coefficients: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(&gt;|t|) 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(Intercept)   25.600      2.630   9.734  &lt; 2e-16 ***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NoPrecip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-7.080      2.655  -2.666  0.00812 **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Drizzle       -8.100      3.013  -2.688  0.00762 **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Residual standard error: 5.881 on 274 degrees of freedom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Multiple R-squared:  0.02731,	Adjusted R-squared:  0.02021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F-statistic: 3.846 on 2 and 274 DF,  p-value: 0.02253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3754CE9-0FF5-48FB-8AD5-6BE7E25B6D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8000" y="5638800"/>
              <a:ext cx="5407152" cy="1059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𝑊𝑒𝑎𝑡h𝑒𝑟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𝐴𝑛𝑛𝑢𝑙𝑖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25.6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3754CE9-0FF5-48FB-8AD5-6BE7E25B6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0597947"/>
                  </p:ext>
                </p:extLst>
              </p:nvPr>
            </p:nvGraphicFramePr>
            <p:xfrm>
              <a:off x="3048000" y="5638800"/>
              <a:ext cx="5407152" cy="10590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24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607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3" t="-11765" r="-203754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08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3" t="-106742" r="-203754" b="-26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18.5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25.6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324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Dummy Indicators for Multiple Categories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1529862" y="48006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What happens to Group #</a:t>
            </a:r>
            <a:r>
              <a:rPr lang="en-US" i="1" dirty="0"/>
              <a:t>k</a:t>
            </a:r>
            <a:r>
              <a:rPr lang="en-US" dirty="0"/>
              <a:t>? 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606062" y="5562729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Constant term is an estimate for Group #</a:t>
            </a:r>
            <a:r>
              <a:rPr lang="en-US" i="1" dirty="0"/>
              <a:t>k</a:t>
            </a:r>
            <a:r>
              <a:rPr lang="en-US" dirty="0"/>
              <a:t> and other coefficients are the differences from it.</a:t>
            </a: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6101862" y="4769402"/>
            <a:ext cx="228600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 group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DCC13DC8-335D-4E74-A3D8-BF6C049DB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862223"/>
            <a:ext cx="9448800" cy="156966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For a categorical predictor with </a:t>
            </a:r>
            <a:r>
              <a:rPr lang="en-US" i="1" dirty="0"/>
              <a:t>k</a:t>
            </a:r>
            <a:r>
              <a:rPr lang="en-US" dirty="0"/>
              <a:t> levels, we use </a:t>
            </a:r>
            <a:r>
              <a:rPr lang="en-US" i="1" dirty="0"/>
              <a:t>k-1</a:t>
            </a:r>
            <a:r>
              <a:rPr lang="en-US" dirty="0"/>
              <a:t> dummy indicators.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4D04EDF0-DBFB-4612-9490-37EC0EEDC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310023"/>
          <a:ext cx="2876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4D04EDF0-DBFB-4612-9490-37EC0EEDC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310023"/>
                        <a:ext cx="2876550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F61C1860-C3C1-4E86-826D-C8C7F7C98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005223"/>
            <a:ext cx="1143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7200"/>
              <a:t>...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27E6C6FE-5598-47C2-89E7-44D551898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3101" y="3310023"/>
          <a:ext cx="3724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457200" progId="Equation.3">
                  <p:embed/>
                </p:oleObj>
              </mc:Choice>
              <mc:Fallback>
                <p:oleObj name="Equation" r:id="rId4" imgW="1726920" imgH="4572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27E6C6FE-5598-47C2-89E7-44D551898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1" y="3310023"/>
                        <a:ext cx="3724275" cy="9858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90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Microsoft Office PowerPoint</Application>
  <PresentationFormat>Widescreen</PresentationFormat>
  <Paragraphs>284</Paragraphs>
  <Slides>26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Wingdings</vt:lpstr>
      <vt:lpstr>Default Design</vt:lpstr>
      <vt:lpstr>Equation</vt:lpstr>
      <vt:lpstr>STOR 455 Effects of a Categorical Variable and Polynomial Regression</vt:lpstr>
      <vt:lpstr>Example: Legos</vt:lpstr>
      <vt:lpstr>Coding “Dummy” Predictors</vt:lpstr>
      <vt:lpstr>MTB output to compare two lines</vt:lpstr>
      <vt:lpstr>More than Two Categories</vt:lpstr>
      <vt:lpstr>Predicting Annuli with Weather</vt:lpstr>
      <vt:lpstr>Dummy Indicators for Multiple Categories</vt:lpstr>
      <vt:lpstr>Predicting Annuli Using NoPrecip and Drizzle Weather Indicators</vt:lpstr>
      <vt:lpstr>Dummy Indicators for Multiple Categories</vt:lpstr>
      <vt:lpstr>Handling Categorical Predictors in R</vt:lpstr>
      <vt:lpstr>Handling Categorical Predictors in R</vt:lpstr>
      <vt:lpstr>Multiple Categories in Regression</vt:lpstr>
      <vt:lpstr>Multiple Categories in Regression</vt:lpstr>
      <vt:lpstr>Multiple Categories in Regression with Interactions</vt:lpstr>
      <vt:lpstr>Model Selection with Categorical and Interaction Predictors</vt:lpstr>
      <vt:lpstr>Example: State SAT Scores</vt:lpstr>
      <vt:lpstr>R: Best Subsets for StateSAT</vt:lpstr>
      <vt:lpstr>Example:  State SAT</vt:lpstr>
      <vt:lpstr>Polynomial Regression</vt:lpstr>
      <vt:lpstr>Polynomial Regression in R</vt:lpstr>
      <vt:lpstr>Quadratic model for SAT</vt:lpstr>
      <vt:lpstr>Quadratic model for SAT</vt:lpstr>
      <vt:lpstr>Would a Cubic work better? </vt:lpstr>
      <vt:lpstr>Nested F-test</vt:lpstr>
      <vt:lpstr>Second Order Models</vt:lpstr>
      <vt:lpstr>Second Order Model for State 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2023-03-09T19:20:34Z</dcterms:modified>
</cp:coreProperties>
</file>