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23"/>
  </p:notesMasterIdLst>
  <p:handoutMasterIdLst>
    <p:handoutMasterId r:id="rId24"/>
  </p:handoutMasterIdLst>
  <p:sldIdLst>
    <p:sldId id="256" r:id="rId2"/>
    <p:sldId id="303" r:id="rId3"/>
    <p:sldId id="304" r:id="rId4"/>
    <p:sldId id="305" r:id="rId5"/>
    <p:sldId id="257" r:id="rId6"/>
    <p:sldId id="259" r:id="rId7"/>
    <p:sldId id="260" r:id="rId8"/>
    <p:sldId id="261" r:id="rId9"/>
    <p:sldId id="290" r:id="rId10"/>
    <p:sldId id="263" r:id="rId11"/>
    <p:sldId id="292" r:id="rId12"/>
    <p:sldId id="266" r:id="rId13"/>
    <p:sldId id="302" r:id="rId14"/>
    <p:sldId id="299" r:id="rId15"/>
    <p:sldId id="301" r:id="rId16"/>
    <p:sldId id="291" r:id="rId17"/>
    <p:sldId id="267" r:id="rId18"/>
    <p:sldId id="298" r:id="rId19"/>
    <p:sldId id="300" r:id="rId20"/>
    <p:sldId id="268" r:id="rId21"/>
    <p:sldId id="278" r:id="rId22"/>
  </p:sldIdLst>
  <p:sldSz cx="12192000" cy="6858000"/>
  <p:notesSz cx="7315200" cy="9601200"/>
  <p:defaultTextStyle>
    <a:defPPr>
      <a:defRPr lang="en-US"/>
    </a:defPPr>
    <a:lvl1pPr algn="l" rtl="0" eaLnBrk="0" fontAlgn="base" hangingPunct="0">
      <a:spcBef>
        <a:spcPct val="50000"/>
      </a:spcBef>
      <a:spcAft>
        <a:spcPct val="0"/>
      </a:spcAft>
      <a:defRPr sz="2400" kern="1200">
        <a:solidFill>
          <a:srgbClr val="FFFF66"/>
        </a:solidFill>
        <a:latin typeface="Times New Roman" pitchFamily="18" charset="0"/>
        <a:ea typeface="+mn-ea"/>
        <a:cs typeface="+mn-cs"/>
      </a:defRPr>
    </a:lvl1pPr>
    <a:lvl2pPr marL="457200" algn="l" rtl="0" eaLnBrk="0" fontAlgn="base" hangingPunct="0">
      <a:spcBef>
        <a:spcPct val="50000"/>
      </a:spcBef>
      <a:spcAft>
        <a:spcPct val="0"/>
      </a:spcAft>
      <a:defRPr sz="2400" kern="1200">
        <a:solidFill>
          <a:srgbClr val="FFFF66"/>
        </a:solidFill>
        <a:latin typeface="Times New Roman" pitchFamily="18" charset="0"/>
        <a:ea typeface="+mn-ea"/>
        <a:cs typeface="+mn-cs"/>
      </a:defRPr>
    </a:lvl2pPr>
    <a:lvl3pPr marL="914400" algn="l" rtl="0" eaLnBrk="0" fontAlgn="base" hangingPunct="0">
      <a:spcBef>
        <a:spcPct val="50000"/>
      </a:spcBef>
      <a:spcAft>
        <a:spcPct val="0"/>
      </a:spcAft>
      <a:defRPr sz="2400" kern="1200">
        <a:solidFill>
          <a:srgbClr val="FFFF66"/>
        </a:solidFill>
        <a:latin typeface="Times New Roman" pitchFamily="18" charset="0"/>
        <a:ea typeface="+mn-ea"/>
        <a:cs typeface="+mn-cs"/>
      </a:defRPr>
    </a:lvl3pPr>
    <a:lvl4pPr marL="1371600" algn="l" rtl="0" eaLnBrk="0" fontAlgn="base" hangingPunct="0">
      <a:spcBef>
        <a:spcPct val="50000"/>
      </a:spcBef>
      <a:spcAft>
        <a:spcPct val="0"/>
      </a:spcAft>
      <a:defRPr sz="2400" kern="1200">
        <a:solidFill>
          <a:srgbClr val="FFFF66"/>
        </a:solidFill>
        <a:latin typeface="Times New Roman" pitchFamily="18" charset="0"/>
        <a:ea typeface="+mn-ea"/>
        <a:cs typeface="+mn-cs"/>
      </a:defRPr>
    </a:lvl4pPr>
    <a:lvl5pPr marL="1828800" algn="l" rtl="0" eaLnBrk="0" fontAlgn="base" hangingPunct="0">
      <a:spcBef>
        <a:spcPct val="50000"/>
      </a:spcBef>
      <a:spcAft>
        <a:spcPct val="0"/>
      </a:spcAft>
      <a:defRPr sz="2400" kern="1200">
        <a:solidFill>
          <a:srgbClr val="FFFF66"/>
        </a:solidFill>
        <a:latin typeface="Times New Roman" pitchFamily="18" charset="0"/>
        <a:ea typeface="+mn-ea"/>
        <a:cs typeface="+mn-cs"/>
      </a:defRPr>
    </a:lvl5pPr>
    <a:lvl6pPr marL="2286000" algn="l" defTabSz="914400" rtl="0" eaLnBrk="1" latinLnBrk="0" hangingPunct="1">
      <a:defRPr sz="2400" kern="1200">
        <a:solidFill>
          <a:srgbClr val="FFFF66"/>
        </a:solidFill>
        <a:latin typeface="Times New Roman" pitchFamily="18" charset="0"/>
        <a:ea typeface="+mn-ea"/>
        <a:cs typeface="+mn-cs"/>
      </a:defRPr>
    </a:lvl6pPr>
    <a:lvl7pPr marL="2743200" algn="l" defTabSz="914400" rtl="0" eaLnBrk="1" latinLnBrk="0" hangingPunct="1">
      <a:defRPr sz="2400" kern="1200">
        <a:solidFill>
          <a:srgbClr val="FFFF66"/>
        </a:solidFill>
        <a:latin typeface="Times New Roman" pitchFamily="18" charset="0"/>
        <a:ea typeface="+mn-ea"/>
        <a:cs typeface="+mn-cs"/>
      </a:defRPr>
    </a:lvl7pPr>
    <a:lvl8pPr marL="3200400" algn="l" defTabSz="914400" rtl="0" eaLnBrk="1" latinLnBrk="0" hangingPunct="1">
      <a:defRPr sz="2400" kern="1200">
        <a:solidFill>
          <a:srgbClr val="FFFF66"/>
        </a:solidFill>
        <a:latin typeface="Times New Roman" pitchFamily="18" charset="0"/>
        <a:ea typeface="+mn-ea"/>
        <a:cs typeface="+mn-cs"/>
      </a:defRPr>
    </a:lvl8pPr>
    <a:lvl9pPr marL="3657600" algn="l" defTabSz="914400" rtl="0" eaLnBrk="1" latinLnBrk="0" hangingPunct="1">
      <a:defRPr sz="2400" kern="1200">
        <a:solidFill>
          <a:srgbClr val="FFFF66"/>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006600"/>
    <a:srgbClr val="000000"/>
    <a:srgbClr val="660066"/>
    <a:srgbClr val="003366"/>
    <a:srgbClr val="A50021"/>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455" autoAdjust="0"/>
    <p:restoredTop sz="93512" autoAdjust="0"/>
  </p:normalViewPr>
  <p:slideViewPr>
    <p:cSldViewPr>
      <p:cViewPr varScale="1">
        <p:scale>
          <a:sx n="80" d="100"/>
          <a:sy n="80" d="100"/>
        </p:scale>
        <p:origin x="56" y="40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38" tIns="48318" rIns="96638" bIns="48318" rtlCol="0"/>
          <a:lstStyle>
            <a:lvl1pPr algn="l">
              <a:defRPr sz="14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38" tIns="48318" rIns="96638" bIns="48318" rtlCol="0"/>
          <a:lstStyle>
            <a:lvl1pPr algn="r">
              <a:defRPr sz="1400"/>
            </a:lvl1pPr>
          </a:lstStyle>
          <a:p>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38" tIns="48318" rIns="96638" bIns="48318" rtlCol="0" anchor="b"/>
          <a:lstStyle>
            <a:lvl1pPr algn="l">
              <a:defRPr sz="14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38" tIns="48318" rIns="96638" bIns="48318" rtlCol="0" anchor="b"/>
          <a:lstStyle>
            <a:lvl1pPr algn="r">
              <a:defRPr sz="1400"/>
            </a:lvl1pPr>
          </a:lstStyle>
          <a:p>
            <a:fld id="{F2AB6F3D-9F83-4158-A41F-651A0BC3C355}" type="slidenum">
              <a:rPr lang="en-US" smtClean="0"/>
              <a:t>‹#›</a:t>
            </a:fld>
            <a:endParaRPr lang="en-US"/>
          </a:p>
        </p:txBody>
      </p:sp>
    </p:spTree>
    <p:extLst>
      <p:ext uri="{BB962C8B-B14F-4D97-AF65-F5344CB8AC3E}">
        <p14:creationId xmlns:p14="http://schemas.microsoft.com/office/powerpoint/2010/main" val="289966973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38" tIns="48318" rIns="96638" bIns="48318" rtlCol="0"/>
          <a:lstStyle>
            <a:lvl1pPr algn="l">
              <a:defRPr sz="1400"/>
            </a:lvl1pPr>
          </a:lstStyle>
          <a:p>
            <a:pPr>
              <a:defRPr/>
            </a:pPr>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38" tIns="48318" rIns="96638" bIns="48318" rtlCol="0"/>
          <a:lstStyle>
            <a:lvl1pPr algn="r">
              <a:defRPr sz="1400"/>
            </a:lvl1pPr>
          </a:lstStyle>
          <a:p>
            <a:pPr>
              <a:defRPr/>
            </a:pPr>
            <a:endParaRPr lang="en-US"/>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6638" tIns="48318" rIns="96638" bIns="48318" rtlCol="0" anchor="ctr"/>
          <a:lstStyle/>
          <a:p>
            <a:pPr lvl="0"/>
            <a:endParaRPr lang="en-US" noProof="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38" tIns="48318" rIns="96638" bIns="4831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38" tIns="48318" rIns="96638" bIns="48318" rtlCol="0" anchor="b"/>
          <a:lstStyle>
            <a:lvl1pPr algn="l">
              <a:defRPr sz="1400"/>
            </a:lvl1pPr>
          </a:lstStyle>
          <a:p>
            <a:pPr>
              <a:defRPr/>
            </a:pPr>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38" tIns="48318" rIns="96638" bIns="48318" rtlCol="0" anchor="b"/>
          <a:lstStyle>
            <a:lvl1pPr algn="r">
              <a:defRPr sz="1400"/>
            </a:lvl1pPr>
          </a:lstStyle>
          <a:p>
            <a:pPr>
              <a:defRPr/>
            </a:pPr>
            <a:fld id="{6C70A9D8-DEDF-4F03-902A-0D8BAAEBE594}" type="slidenum">
              <a:rPr lang="en-US"/>
              <a:pPr>
                <a:defRPr/>
              </a:pPr>
              <a:t>‹#›</a:t>
            </a:fld>
            <a:endParaRPr lang="en-US"/>
          </a:p>
        </p:txBody>
      </p:sp>
    </p:spTree>
    <p:extLst>
      <p:ext uri="{BB962C8B-B14F-4D97-AF65-F5344CB8AC3E}">
        <p14:creationId xmlns:p14="http://schemas.microsoft.com/office/powerpoint/2010/main" val="2186415201"/>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C70A9D8-DEDF-4F03-902A-0D8BAAEBE594}" type="slidenum">
              <a:rPr lang="en-US" smtClean="0"/>
              <a:pPr>
                <a:defRPr/>
              </a:pPr>
              <a:t>1</a:t>
            </a:fld>
            <a:endParaRPr lang="en-US"/>
          </a:p>
        </p:txBody>
      </p:sp>
      <p:sp>
        <p:nvSpPr>
          <p:cNvPr id="5" name="Date Placeholder 4"/>
          <p:cNvSpPr>
            <a:spLocks noGrp="1"/>
          </p:cNvSpPr>
          <p:nvPr>
            <p:ph type="dt" idx="11"/>
          </p:nvPr>
        </p:nvSpPr>
        <p:spPr/>
        <p:txBody>
          <a:bodyPr/>
          <a:lstStyle/>
          <a:p>
            <a:pPr>
              <a:defRPr/>
            </a:pPr>
            <a:endParaRPr lang="en-US"/>
          </a:p>
        </p:txBody>
      </p:sp>
    </p:spTree>
    <p:extLst>
      <p:ext uri="{BB962C8B-B14F-4D97-AF65-F5344CB8AC3E}">
        <p14:creationId xmlns:p14="http://schemas.microsoft.com/office/powerpoint/2010/main" val="2335280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800">
                <a:solidFill>
                  <a:srgbClr val="FFFF66"/>
                </a:solidFill>
                <a:latin typeface="Times New Roman" pitchFamily="18" charset="0"/>
              </a:defRPr>
            </a:lvl1pPr>
            <a:lvl2pPr marL="785372" indent="-302066">
              <a:defRPr sz="3800">
                <a:solidFill>
                  <a:srgbClr val="FFFF66"/>
                </a:solidFill>
                <a:latin typeface="Times New Roman" pitchFamily="18" charset="0"/>
              </a:defRPr>
            </a:lvl2pPr>
            <a:lvl3pPr marL="1208265" indent="-241653">
              <a:defRPr sz="3800">
                <a:solidFill>
                  <a:srgbClr val="FFFF66"/>
                </a:solidFill>
                <a:latin typeface="Times New Roman" pitchFamily="18" charset="0"/>
              </a:defRPr>
            </a:lvl3pPr>
            <a:lvl4pPr marL="1691571" indent="-241653">
              <a:defRPr sz="3800">
                <a:solidFill>
                  <a:srgbClr val="FFFF66"/>
                </a:solidFill>
                <a:latin typeface="Times New Roman" pitchFamily="18" charset="0"/>
              </a:defRPr>
            </a:lvl4pPr>
            <a:lvl5pPr marL="2174878" indent="-241653">
              <a:defRPr sz="3800">
                <a:solidFill>
                  <a:srgbClr val="FFFF66"/>
                </a:solidFill>
                <a:latin typeface="Times New Roman" pitchFamily="18" charset="0"/>
              </a:defRPr>
            </a:lvl5pPr>
            <a:lvl6pPr marL="2658184" indent="-241653" eaLnBrk="0" fontAlgn="base" hangingPunct="0">
              <a:spcBef>
                <a:spcPct val="50000"/>
              </a:spcBef>
              <a:spcAft>
                <a:spcPct val="0"/>
              </a:spcAft>
              <a:defRPr sz="3800">
                <a:solidFill>
                  <a:srgbClr val="FFFF66"/>
                </a:solidFill>
                <a:latin typeface="Times New Roman" pitchFamily="18" charset="0"/>
              </a:defRPr>
            </a:lvl6pPr>
            <a:lvl7pPr marL="3141490" indent="-241653" eaLnBrk="0" fontAlgn="base" hangingPunct="0">
              <a:spcBef>
                <a:spcPct val="50000"/>
              </a:spcBef>
              <a:spcAft>
                <a:spcPct val="0"/>
              </a:spcAft>
              <a:defRPr sz="3800">
                <a:solidFill>
                  <a:srgbClr val="FFFF66"/>
                </a:solidFill>
                <a:latin typeface="Times New Roman" pitchFamily="18" charset="0"/>
              </a:defRPr>
            </a:lvl7pPr>
            <a:lvl8pPr marL="3624796" indent="-241653" eaLnBrk="0" fontAlgn="base" hangingPunct="0">
              <a:spcBef>
                <a:spcPct val="50000"/>
              </a:spcBef>
              <a:spcAft>
                <a:spcPct val="0"/>
              </a:spcAft>
              <a:defRPr sz="3800">
                <a:solidFill>
                  <a:srgbClr val="FFFF66"/>
                </a:solidFill>
                <a:latin typeface="Times New Roman" pitchFamily="18" charset="0"/>
              </a:defRPr>
            </a:lvl8pPr>
            <a:lvl9pPr marL="4108102" indent="-241653" eaLnBrk="0" fontAlgn="base" hangingPunct="0">
              <a:spcBef>
                <a:spcPct val="50000"/>
              </a:spcBef>
              <a:spcAft>
                <a:spcPct val="0"/>
              </a:spcAft>
              <a:defRPr sz="3800">
                <a:solidFill>
                  <a:srgbClr val="FFFF66"/>
                </a:solidFill>
                <a:latin typeface="Times New Roman" pitchFamily="18" charset="0"/>
              </a:defRPr>
            </a:lvl9pPr>
          </a:lstStyle>
          <a:p>
            <a:fld id="{BAB5D219-CF94-4CEA-A671-C9C75721AB9D}" type="slidenum">
              <a:rPr lang="en-US" sz="1300"/>
              <a:pPr/>
              <a:t>5</a:t>
            </a:fld>
            <a:endParaRPr lang="en-US" sz="1300"/>
          </a:p>
        </p:txBody>
      </p:sp>
      <p:sp>
        <p:nvSpPr>
          <p:cNvPr id="25603" name="Rectangle 2"/>
          <p:cNvSpPr>
            <a:spLocks noGrp="1" noRot="1" noChangeAspect="1" noChangeArrowheads="1" noTextEdit="1"/>
          </p:cNvSpPr>
          <p:nvPr>
            <p:ph type="sldImg"/>
          </p:nvPr>
        </p:nvSpPr>
        <p:spPr bwMode="auto">
          <a:xfrm>
            <a:off x="457200" y="719138"/>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2475364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800">
                <a:solidFill>
                  <a:srgbClr val="FFFF66"/>
                </a:solidFill>
                <a:latin typeface="Times New Roman" pitchFamily="18" charset="0"/>
              </a:defRPr>
            </a:lvl1pPr>
            <a:lvl2pPr marL="785372" indent="-302066">
              <a:defRPr sz="3800">
                <a:solidFill>
                  <a:srgbClr val="FFFF66"/>
                </a:solidFill>
                <a:latin typeface="Times New Roman" pitchFamily="18" charset="0"/>
              </a:defRPr>
            </a:lvl2pPr>
            <a:lvl3pPr marL="1208265" indent="-241653">
              <a:defRPr sz="3800">
                <a:solidFill>
                  <a:srgbClr val="FFFF66"/>
                </a:solidFill>
                <a:latin typeface="Times New Roman" pitchFamily="18" charset="0"/>
              </a:defRPr>
            </a:lvl3pPr>
            <a:lvl4pPr marL="1691571" indent="-241653">
              <a:defRPr sz="3800">
                <a:solidFill>
                  <a:srgbClr val="FFFF66"/>
                </a:solidFill>
                <a:latin typeface="Times New Roman" pitchFamily="18" charset="0"/>
              </a:defRPr>
            </a:lvl4pPr>
            <a:lvl5pPr marL="2174878" indent="-241653">
              <a:defRPr sz="3800">
                <a:solidFill>
                  <a:srgbClr val="FFFF66"/>
                </a:solidFill>
                <a:latin typeface="Times New Roman" pitchFamily="18" charset="0"/>
              </a:defRPr>
            </a:lvl5pPr>
            <a:lvl6pPr marL="2658184" indent="-241653" eaLnBrk="0" fontAlgn="base" hangingPunct="0">
              <a:spcBef>
                <a:spcPct val="50000"/>
              </a:spcBef>
              <a:spcAft>
                <a:spcPct val="0"/>
              </a:spcAft>
              <a:defRPr sz="3800">
                <a:solidFill>
                  <a:srgbClr val="FFFF66"/>
                </a:solidFill>
                <a:latin typeface="Times New Roman" pitchFamily="18" charset="0"/>
              </a:defRPr>
            </a:lvl6pPr>
            <a:lvl7pPr marL="3141490" indent="-241653" eaLnBrk="0" fontAlgn="base" hangingPunct="0">
              <a:spcBef>
                <a:spcPct val="50000"/>
              </a:spcBef>
              <a:spcAft>
                <a:spcPct val="0"/>
              </a:spcAft>
              <a:defRPr sz="3800">
                <a:solidFill>
                  <a:srgbClr val="FFFF66"/>
                </a:solidFill>
                <a:latin typeface="Times New Roman" pitchFamily="18" charset="0"/>
              </a:defRPr>
            </a:lvl7pPr>
            <a:lvl8pPr marL="3624796" indent="-241653" eaLnBrk="0" fontAlgn="base" hangingPunct="0">
              <a:spcBef>
                <a:spcPct val="50000"/>
              </a:spcBef>
              <a:spcAft>
                <a:spcPct val="0"/>
              </a:spcAft>
              <a:defRPr sz="3800">
                <a:solidFill>
                  <a:srgbClr val="FFFF66"/>
                </a:solidFill>
                <a:latin typeface="Times New Roman" pitchFamily="18" charset="0"/>
              </a:defRPr>
            </a:lvl8pPr>
            <a:lvl9pPr marL="4108102" indent="-241653" eaLnBrk="0" fontAlgn="base" hangingPunct="0">
              <a:spcBef>
                <a:spcPct val="50000"/>
              </a:spcBef>
              <a:spcAft>
                <a:spcPct val="0"/>
              </a:spcAft>
              <a:defRPr sz="3800">
                <a:solidFill>
                  <a:srgbClr val="FFFF66"/>
                </a:solidFill>
                <a:latin typeface="Times New Roman" pitchFamily="18" charset="0"/>
              </a:defRPr>
            </a:lvl9pPr>
          </a:lstStyle>
          <a:p>
            <a:fld id="{57D4019F-7EDC-4BB0-9DB0-F9C491C4EABF}" type="slidenum">
              <a:rPr lang="en-US" sz="1300"/>
              <a:pPr/>
              <a:t>6</a:t>
            </a:fld>
            <a:endParaRPr lang="en-US" sz="1300"/>
          </a:p>
        </p:txBody>
      </p:sp>
      <p:sp>
        <p:nvSpPr>
          <p:cNvPr id="26627" name="Rectangle 2"/>
          <p:cNvSpPr>
            <a:spLocks noGrp="1" noRot="1" noChangeAspect="1" noChangeArrowheads="1" noTextEdit="1"/>
          </p:cNvSpPr>
          <p:nvPr>
            <p:ph type="sldImg"/>
          </p:nvPr>
        </p:nvSpPr>
        <p:spPr bwMode="auto">
          <a:xfrm>
            <a:off x="457200" y="719138"/>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2542403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800">
                <a:solidFill>
                  <a:srgbClr val="FFFF66"/>
                </a:solidFill>
                <a:latin typeface="Times New Roman" pitchFamily="18" charset="0"/>
              </a:defRPr>
            </a:lvl1pPr>
            <a:lvl2pPr marL="785372" indent="-302066">
              <a:defRPr sz="3800">
                <a:solidFill>
                  <a:srgbClr val="FFFF66"/>
                </a:solidFill>
                <a:latin typeface="Times New Roman" pitchFamily="18" charset="0"/>
              </a:defRPr>
            </a:lvl2pPr>
            <a:lvl3pPr marL="1208265" indent="-241653">
              <a:defRPr sz="3800">
                <a:solidFill>
                  <a:srgbClr val="FFFF66"/>
                </a:solidFill>
                <a:latin typeface="Times New Roman" pitchFamily="18" charset="0"/>
              </a:defRPr>
            </a:lvl3pPr>
            <a:lvl4pPr marL="1691571" indent="-241653">
              <a:defRPr sz="3800">
                <a:solidFill>
                  <a:srgbClr val="FFFF66"/>
                </a:solidFill>
                <a:latin typeface="Times New Roman" pitchFamily="18" charset="0"/>
              </a:defRPr>
            </a:lvl4pPr>
            <a:lvl5pPr marL="2174878" indent="-241653">
              <a:defRPr sz="3800">
                <a:solidFill>
                  <a:srgbClr val="FFFF66"/>
                </a:solidFill>
                <a:latin typeface="Times New Roman" pitchFamily="18" charset="0"/>
              </a:defRPr>
            </a:lvl5pPr>
            <a:lvl6pPr marL="2658184" indent="-241653" eaLnBrk="0" fontAlgn="base" hangingPunct="0">
              <a:spcBef>
                <a:spcPct val="50000"/>
              </a:spcBef>
              <a:spcAft>
                <a:spcPct val="0"/>
              </a:spcAft>
              <a:defRPr sz="3800">
                <a:solidFill>
                  <a:srgbClr val="FFFF66"/>
                </a:solidFill>
                <a:latin typeface="Times New Roman" pitchFamily="18" charset="0"/>
              </a:defRPr>
            </a:lvl6pPr>
            <a:lvl7pPr marL="3141490" indent="-241653" eaLnBrk="0" fontAlgn="base" hangingPunct="0">
              <a:spcBef>
                <a:spcPct val="50000"/>
              </a:spcBef>
              <a:spcAft>
                <a:spcPct val="0"/>
              </a:spcAft>
              <a:defRPr sz="3800">
                <a:solidFill>
                  <a:srgbClr val="FFFF66"/>
                </a:solidFill>
                <a:latin typeface="Times New Roman" pitchFamily="18" charset="0"/>
              </a:defRPr>
            </a:lvl7pPr>
            <a:lvl8pPr marL="3624796" indent="-241653" eaLnBrk="0" fontAlgn="base" hangingPunct="0">
              <a:spcBef>
                <a:spcPct val="50000"/>
              </a:spcBef>
              <a:spcAft>
                <a:spcPct val="0"/>
              </a:spcAft>
              <a:defRPr sz="3800">
                <a:solidFill>
                  <a:srgbClr val="FFFF66"/>
                </a:solidFill>
                <a:latin typeface="Times New Roman" pitchFamily="18" charset="0"/>
              </a:defRPr>
            </a:lvl8pPr>
            <a:lvl9pPr marL="4108102" indent="-241653" eaLnBrk="0" fontAlgn="base" hangingPunct="0">
              <a:spcBef>
                <a:spcPct val="50000"/>
              </a:spcBef>
              <a:spcAft>
                <a:spcPct val="0"/>
              </a:spcAft>
              <a:defRPr sz="3800">
                <a:solidFill>
                  <a:srgbClr val="FFFF66"/>
                </a:solidFill>
                <a:latin typeface="Times New Roman" pitchFamily="18" charset="0"/>
              </a:defRPr>
            </a:lvl9pPr>
          </a:lstStyle>
          <a:p>
            <a:fld id="{8DFA3E98-F750-46FC-8680-272A2847429D}" type="slidenum">
              <a:rPr lang="en-US" sz="1300"/>
              <a:pPr/>
              <a:t>7</a:t>
            </a:fld>
            <a:endParaRPr lang="en-US" sz="1300"/>
          </a:p>
        </p:txBody>
      </p:sp>
      <p:sp>
        <p:nvSpPr>
          <p:cNvPr id="27651" name="Rectangle 2"/>
          <p:cNvSpPr>
            <a:spLocks noGrp="1" noRot="1" noChangeAspect="1" noChangeArrowheads="1" noTextEdit="1"/>
          </p:cNvSpPr>
          <p:nvPr>
            <p:ph type="sldImg"/>
          </p:nvPr>
        </p:nvSpPr>
        <p:spPr bwMode="auto">
          <a:xfrm>
            <a:off x="457200" y="719138"/>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1274483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800">
                <a:solidFill>
                  <a:srgbClr val="FFFF66"/>
                </a:solidFill>
                <a:latin typeface="Times New Roman" pitchFamily="18" charset="0"/>
              </a:defRPr>
            </a:lvl1pPr>
            <a:lvl2pPr marL="785372" indent="-302066">
              <a:defRPr sz="3800">
                <a:solidFill>
                  <a:srgbClr val="FFFF66"/>
                </a:solidFill>
                <a:latin typeface="Times New Roman" pitchFamily="18" charset="0"/>
              </a:defRPr>
            </a:lvl2pPr>
            <a:lvl3pPr marL="1208265" indent="-241653">
              <a:defRPr sz="3800">
                <a:solidFill>
                  <a:srgbClr val="FFFF66"/>
                </a:solidFill>
                <a:latin typeface="Times New Roman" pitchFamily="18" charset="0"/>
              </a:defRPr>
            </a:lvl3pPr>
            <a:lvl4pPr marL="1691571" indent="-241653">
              <a:defRPr sz="3800">
                <a:solidFill>
                  <a:srgbClr val="FFFF66"/>
                </a:solidFill>
                <a:latin typeface="Times New Roman" pitchFamily="18" charset="0"/>
              </a:defRPr>
            </a:lvl4pPr>
            <a:lvl5pPr marL="2174878" indent="-241653">
              <a:defRPr sz="3800">
                <a:solidFill>
                  <a:srgbClr val="FFFF66"/>
                </a:solidFill>
                <a:latin typeface="Times New Roman" pitchFamily="18" charset="0"/>
              </a:defRPr>
            </a:lvl5pPr>
            <a:lvl6pPr marL="2658184" indent="-241653" eaLnBrk="0" fontAlgn="base" hangingPunct="0">
              <a:spcBef>
                <a:spcPct val="50000"/>
              </a:spcBef>
              <a:spcAft>
                <a:spcPct val="0"/>
              </a:spcAft>
              <a:defRPr sz="3800">
                <a:solidFill>
                  <a:srgbClr val="FFFF66"/>
                </a:solidFill>
                <a:latin typeface="Times New Roman" pitchFamily="18" charset="0"/>
              </a:defRPr>
            </a:lvl6pPr>
            <a:lvl7pPr marL="3141490" indent="-241653" eaLnBrk="0" fontAlgn="base" hangingPunct="0">
              <a:spcBef>
                <a:spcPct val="50000"/>
              </a:spcBef>
              <a:spcAft>
                <a:spcPct val="0"/>
              </a:spcAft>
              <a:defRPr sz="3800">
                <a:solidFill>
                  <a:srgbClr val="FFFF66"/>
                </a:solidFill>
                <a:latin typeface="Times New Roman" pitchFamily="18" charset="0"/>
              </a:defRPr>
            </a:lvl7pPr>
            <a:lvl8pPr marL="3624796" indent="-241653" eaLnBrk="0" fontAlgn="base" hangingPunct="0">
              <a:spcBef>
                <a:spcPct val="50000"/>
              </a:spcBef>
              <a:spcAft>
                <a:spcPct val="0"/>
              </a:spcAft>
              <a:defRPr sz="3800">
                <a:solidFill>
                  <a:srgbClr val="FFFF66"/>
                </a:solidFill>
                <a:latin typeface="Times New Roman" pitchFamily="18" charset="0"/>
              </a:defRPr>
            </a:lvl8pPr>
            <a:lvl9pPr marL="4108102" indent="-241653" eaLnBrk="0" fontAlgn="base" hangingPunct="0">
              <a:spcBef>
                <a:spcPct val="50000"/>
              </a:spcBef>
              <a:spcAft>
                <a:spcPct val="0"/>
              </a:spcAft>
              <a:defRPr sz="3800">
                <a:solidFill>
                  <a:srgbClr val="FFFF66"/>
                </a:solidFill>
                <a:latin typeface="Times New Roman" pitchFamily="18" charset="0"/>
              </a:defRPr>
            </a:lvl9pPr>
          </a:lstStyle>
          <a:p>
            <a:fld id="{3E045B24-C8FD-43E3-8D88-32498206DB83}" type="slidenum">
              <a:rPr lang="en-US" sz="1300"/>
              <a:pPr/>
              <a:t>8</a:t>
            </a:fld>
            <a:endParaRPr lang="en-US" sz="1300"/>
          </a:p>
        </p:txBody>
      </p:sp>
      <p:sp>
        <p:nvSpPr>
          <p:cNvPr id="30723" name="Rectangle 2"/>
          <p:cNvSpPr>
            <a:spLocks noGrp="1" noRot="1" noChangeAspect="1" noChangeArrowheads="1" noTextEdit="1"/>
          </p:cNvSpPr>
          <p:nvPr>
            <p:ph type="sldImg"/>
          </p:nvPr>
        </p:nvSpPr>
        <p:spPr bwMode="auto">
          <a:xfrm>
            <a:off x="457200" y="719138"/>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4278650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800">
                <a:solidFill>
                  <a:srgbClr val="FFFF66"/>
                </a:solidFill>
                <a:latin typeface="Times New Roman" pitchFamily="18" charset="0"/>
              </a:defRPr>
            </a:lvl1pPr>
            <a:lvl2pPr marL="785372" indent="-302066">
              <a:defRPr sz="3800">
                <a:solidFill>
                  <a:srgbClr val="FFFF66"/>
                </a:solidFill>
                <a:latin typeface="Times New Roman" pitchFamily="18" charset="0"/>
              </a:defRPr>
            </a:lvl2pPr>
            <a:lvl3pPr marL="1208265" indent="-241653">
              <a:defRPr sz="3800">
                <a:solidFill>
                  <a:srgbClr val="FFFF66"/>
                </a:solidFill>
                <a:latin typeface="Times New Roman" pitchFamily="18" charset="0"/>
              </a:defRPr>
            </a:lvl3pPr>
            <a:lvl4pPr marL="1691571" indent="-241653">
              <a:defRPr sz="3800">
                <a:solidFill>
                  <a:srgbClr val="FFFF66"/>
                </a:solidFill>
                <a:latin typeface="Times New Roman" pitchFamily="18" charset="0"/>
              </a:defRPr>
            </a:lvl4pPr>
            <a:lvl5pPr marL="2174878" indent="-241653">
              <a:defRPr sz="3800">
                <a:solidFill>
                  <a:srgbClr val="FFFF66"/>
                </a:solidFill>
                <a:latin typeface="Times New Roman" pitchFamily="18" charset="0"/>
              </a:defRPr>
            </a:lvl5pPr>
            <a:lvl6pPr marL="2658184" indent="-241653" eaLnBrk="0" fontAlgn="base" hangingPunct="0">
              <a:spcBef>
                <a:spcPct val="50000"/>
              </a:spcBef>
              <a:spcAft>
                <a:spcPct val="0"/>
              </a:spcAft>
              <a:defRPr sz="3800">
                <a:solidFill>
                  <a:srgbClr val="FFFF66"/>
                </a:solidFill>
                <a:latin typeface="Times New Roman" pitchFamily="18" charset="0"/>
              </a:defRPr>
            </a:lvl6pPr>
            <a:lvl7pPr marL="3141490" indent="-241653" eaLnBrk="0" fontAlgn="base" hangingPunct="0">
              <a:spcBef>
                <a:spcPct val="50000"/>
              </a:spcBef>
              <a:spcAft>
                <a:spcPct val="0"/>
              </a:spcAft>
              <a:defRPr sz="3800">
                <a:solidFill>
                  <a:srgbClr val="FFFF66"/>
                </a:solidFill>
                <a:latin typeface="Times New Roman" pitchFamily="18" charset="0"/>
              </a:defRPr>
            </a:lvl7pPr>
            <a:lvl8pPr marL="3624796" indent="-241653" eaLnBrk="0" fontAlgn="base" hangingPunct="0">
              <a:spcBef>
                <a:spcPct val="50000"/>
              </a:spcBef>
              <a:spcAft>
                <a:spcPct val="0"/>
              </a:spcAft>
              <a:defRPr sz="3800">
                <a:solidFill>
                  <a:srgbClr val="FFFF66"/>
                </a:solidFill>
                <a:latin typeface="Times New Roman" pitchFamily="18" charset="0"/>
              </a:defRPr>
            </a:lvl8pPr>
            <a:lvl9pPr marL="4108102" indent="-241653" eaLnBrk="0" fontAlgn="base" hangingPunct="0">
              <a:spcBef>
                <a:spcPct val="50000"/>
              </a:spcBef>
              <a:spcAft>
                <a:spcPct val="0"/>
              </a:spcAft>
              <a:defRPr sz="3800">
                <a:solidFill>
                  <a:srgbClr val="FFFF66"/>
                </a:solidFill>
                <a:latin typeface="Times New Roman" pitchFamily="18" charset="0"/>
              </a:defRPr>
            </a:lvl9pPr>
          </a:lstStyle>
          <a:p>
            <a:fld id="{57D4019F-7EDC-4BB0-9DB0-F9C491C4EABF}" type="slidenum">
              <a:rPr lang="en-US" sz="1300"/>
              <a:pPr/>
              <a:t>10</a:t>
            </a:fld>
            <a:endParaRPr lang="en-US" sz="1300"/>
          </a:p>
        </p:txBody>
      </p:sp>
      <p:sp>
        <p:nvSpPr>
          <p:cNvPr id="26627" name="Rectangle 2"/>
          <p:cNvSpPr>
            <a:spLocks noGrp="1" noRot="1" noChangeAspect="1" noChangeArrowheads="1" noTextEdit="1"/>
          </p:cNvSpPr>
          <p:nvPr>
            <p:ph type="sldImg"/>
          </p:nvPr>
        </p:nvSpPr>
        <p:spPr bwMode="auto">
          <a:xfrm>
            <a:off x="457200" y="719138"/>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3160399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800">
                <a:solidFill>
                  <a:srgbClr val="FFFF66"/>
                </a:solidFill>
                <a:latin typeface="Times New Roman" pitchFamily="18" charset="0"/>
              </a:defRPr>
            </a:lvl1pPr>
            <a:lvl2pPr marL="785372" indent="-302066">
              <a:defRPr sz="3800">
                <a:solidFill>
                  <a:srgbClr val="FFFF66"/>
                </a:solidFill>
                <a:latin typeface="Times New Roman" pitchFamily="18" charset="0"/>
              </a:defRPr>
            </a:lvl2pPr>
            <a:lvl3pPr marL="1208265" indent="-241653">
              <a:defRPr sz="3800">
                <a:solidFill>
                  <a:srgbClr val="FFFF66"/>
                </a:solidFill>
                <a:latin typeface="Times New Roman" pitchFamily="18" charset="0"/>
              </a:defRPr>
            </a:lvl3pPr>
            <a:lvl4pPr marL="1691571" indent="-241653">
              <a:defRPr sz="3800">
                <a:solidFill>
                  <a:srgbClr val="FFFF66"/>
                </a:solidFill>
                <a:latin typeface="Times New Roman" pitchFamily="18" charset="0"/>
              </a:defRPr>
            </a:lvl4pPr>
            <a:lvl5pPr marL="2174878" indent="-241653">
              <a:defRPr sz="3800">
                <a:solidFill>
                  <a:srgbClr val="FFFF66"/>
                </a:solidFill>
                <a:latin typeface="Times New Roman" pitchFamily="18" charset="0"/>
              </a:defRPr>
            </a:lvl5pPr>
            <a:lvl6pPr marL="2658184" indent="-241653" eaLnBrk="0" fontAlgn="base" hangingPunct="0">
              <a:spcBef>
                <a:spcPct val="50000"/>
              </a:spcBef>
              <a:spcAft>
                <a:spcPct val="0"/>
              </a:spcAft>
              <a:defRPr sz="3800">
                <a:solidFill>
                  <a:srgbClr val="FFFF66"/>
                </a:solidFill>
                <a:latin typeface="Times New Roman" pitchFamily="18" charset="0"/>
              </a:defRPr>
            </a:lvl6pPr>
            <a:lvl7pPr marL="3141490" indent="-241653" eaLnBrk="0" fontAlgn="base" hangingPunct="0">
              <a:spcBef>
                <a:spcPct val="50000"/>
              </a:spcBef>
              <a:spcAft>
                <a:spcPct val="0"/>
              </a:spcAft>
              <a:defRPr sz="3800">
                <a:solidFill>
                  <a:srgbClr val="FFFF66"/>
                </a:solidFill>
                <a:latin typeface="Times New Roman" pitchFamily="18" charset="0"/>
              </a:defRPr>
            </a:lvl7pPr>
            <a:lvl8pPr marL="3624796" indent="-241653" eaLnBrk="0" fontAlgn="base" hangingPunct="0">
              <a:spcBef>
                <a:spcPct val="50000"/>
              </a:spcBef>
              <a:spcAft>
                <a:spcPct val="0"/>
              </a:spcAft>
              <a:defRPr sz="3800">
                <a:solidFill>
                  <a:srgbClr val="FFFF66"/>
                </a:solidFill>
                <a:latin typeface="Times New Roman" pitchFamily="18" charset="0"/>
              </a:defRPr>
            </a:lvl8pPr>
            <a:lvl9pPr marL="4108102" indent="-241653" eaLnBrk="0" fontAlgn="base" hangingPunct="0">
              <a:spcBef>
                <a:spcPct val="50000"/>
              </a:spcBef>
              <a:spcAft>
                <a:spcPct val="0"/>
              </a:spcAft>
              <a:defRPr sz="3800">
                <a:solidFill>
                  <a:srgbClr val="FFFF66"/>
                </a:solidFill>
                <a:latin typeface="Times New Roman" pitchFamily="18" charset="0"/>
              </a:defRPr>
            </a:lvl9pPr>
          </a:lstStyle>
          <a:p>
            <a:fld id="{A636B6A1-8344-45C8-A214-44FE44DADFDC}" type="slidenum">
              <a:rPr lang="en-US" sz="1300"/>
              <a:pPr/>
              <a:t>11</a:t>
            </a:fld>
            <a:endParaRPr lang="en-US" sz="1300"/>
          </a:p>
        </p:txBody>
      </p:sp>
      <p:sp>
        <p:nvSpPr>
          <p:cNvPr id="31747" name="Rectangle 2"/>
          <p:cNvSpPr>
            <a:spLocks noGrp="1" noRot="1" noChangeAspect="1" noChangeArrowheads="1" noTextEdit="1"/>
          </p:cNvSpPr>
          <p:nvPr>
            <p:ph type="sldImg"/>
          </p:nvPr>
        </p:nvSpPr>
        <p:spPr bwMode="auto">
          <a:xfrm>
            <a:off x="457200" y="719138"/>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1977245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800">
                <a:solidFill>
                  <a:srgbClr val="FFFF66"/>
                </a:solidFill>
                <a:latin typeface="Times New Roman" pitchFamily="18" charset="0"/>
              </a:defRPr>
            </a:lvl1pPr>
            <a:lvl2pPr marL="785372" indent="-302066">
              <a:defRPr sz="3800">
                <a:solidFill>
                  <a:srgbClr val="FFFF66"/>
                </a:solidFill>
                <a:latin typeface="Times New Roman" pitchFamily="18" charset="0"/>
              </a:defRPr>
            </a:lvl2pPr>
            <a:lvl3pPr marL="1208265" indent="-241653">
              <a:defRPr sz="3800">
                <a:solidFill>
                  <a:srgbClr val="FFFF66"/>
                </a:solidFill>
                <a:latin typeface="Times New Roman" pitchFamily="18" charset="0"/>
              </a:defRPr>
            </a:lvl3pPr>
            <a:lvl4pPr marL="1691571" indent="-241653">
              <a:defRPr sz="3800">
                <a:solidFill>
                  <a:srgbClr val="FFFF66"/>
                </a:solidFill>
                <a:latin typeface="Times New Roman" pitchFamily="18" charset="0"/>
              </a:defRPr>
            </a:lvl4pPr>
            <a:lvl5pPr marL="2174878" indent="-241653">
              <a:defRPr sz="3800">
                <a:solidFill>
                  <a:srgbClr val="FFFF66"/>
                </a:solidFill>
                <a:latin typeface="Times New Roman" pitchFamily="18" charset="0"/>
              </a:defRPr>
            </a:lvl5pPr>
            <a:lvl6pPr marL="2658184" indent="-241653" eaLnBrk="0" fontAlgn="base" hangingPunct="0">
              <a:spcBef>
                <a:spcPct val="50000"/>
              </a:spcBef>
              <a:spcAft>
                <a:spcPct val="0"/>
              </a:spcAft>
              <a:defRPr sz="3800">
                <a:solidFill>
                  <a:srgbClr val="FFFF66"/>
                </a:solidFill>
                <a:latin typeface="Times New Roman" pitchFamily="18" charset="0"/>
              </a:defRPr>
            </a:lvl6pPr>
            <a:lvl7pPr marL="3141490" indent="-241653" eaLnBrk="0" fontAlgn="base" hangingPunct="0">
              <a:spcBef>
                <a:spcPct val="50000"/>
              </a:spcBef>
              <a:spcAft>
                <a:spcPct val="0"/>
              </a:spcAft>
              <a:defRPr sz="3800">
                <a:solidFill>
                  <a:srgbClr val="FFFF66"/>
                </a:solidFill>
                <a:latin typeface="Times New Roman" pitchFamily="18" charset="0"/>
              </a:defRPr>
            </a:lvl7pPr>
            <a:lvl8pPr marL="3624796" indent="-241653" eaLnBrk="0" fontAlgn="base" hangingPunct="0">
              <a:spcBef>
                <a:spcPct val="50000"/>
              </a:spcBef>
              <a:spcAft>
                <a:spcPct val="0"/>
              </a:spcAft>
              <a:defRPr sz="3800">
                <a:solidFill>
                  <a:srgbClr val="FFFF66"/>
                </a:solidFill>
                <a:latin typeface="Times New Roman" pitchFamily="18" charset="0"/>
              </a:defRPr>
            </a:lvl8pPr>
            <a:lvl9pPr marL="4108102" indent="-241653" eaLnBrk="0" fontAlgn="base" hangingPunct="0">
              <a:spcBef>
                <a:spcPct val="50000"/>
              </a:spcBef>
              <a:spcAft>
                <a:spcPct val="0"/>
              </a:spcAft>
              <a:defRPr sz="3800">
                <a:solidFill>
                  <a:srgbClr val="FFFF66"/>
                </a:solidFill>
                <a:latin typeface="Times New Roman" pitchFamily="18" charset="0"/>
              </a:defRPr>
            </a:lvl9pPr>
          </a:lstStyle>
          <a:p>
            <a:fld id="{BAB5D219-CF94-4CEA-A671-C9C75721AB9D}" type="slidenum">
              <a:rPr lang="en-US" sz="1300"/>
              <a:pPr/>
              <a:t>13</a:t>
            </a:fld>
            <a:endParaRPr lang="en-US" sz="1300"/>
          </a:p>
        </p:txBody>
      </p:sp>
      <p:sp>
        <p:nvSpPr>
          <p:cNvPr id="25603" name="Rectangle 2"/>
          <p:cNvSpPr>
            <a:spLocks noGrp="1" noRot="1" noChangeAspect="1" noChangeArrowheads="1" noTextEdit="1"/>
          </p:cNvSpPr>
          <p:nvPr>
            <p:ph type="sldImg"/>
          </p:nvPr>
        </p:nvSpPr>
        <p:spPr bwMode="auto">
          <a:xfrm>
            <a:off x="457200" y="719138"/>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3377643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800">
                <a:solidFill>
                  <a:srgbClr val="FFFF66"/>
                </a:solidFill>
                <a:latin typeface="Times New Roman" pitchFamily="18" charset="0"/>
              </a:defRPr>
            </a:lvl1pPr>
            <a:lvl2pPr marL="785372" indent="-302066">
              <a:defRPr sz="3800">
                <a:solidFill>
                  <a:srgbClr val="FFFF66"/>
                </a:solidFill>
                <a:latin typeface="Times New Roman" pitchFamily="18" charset="0"/>
              </a:defRPr>
            </a:lvl2pPr>
            <a:lvl3pPr marL="1208265" indent="-241653">
              <a:defRPr sz="3800">
                <a:solidFill>
                  <a:srgbClr val="FFFF66"/>
                </a:solidFill>
                <a:latin typeface="Times New Roman" pitchFamily="18" charset="0"/>
              </a:defRPr>
            </a:lvl3pPr>
            <a:lvl4pPr marL="1691571" indent="-241653">
              <a:defRPr sz="3800">
                <a:solidFill>
                  <a:srgbClr val="FFFF66"/>
                </a:solidFill>
                <a:latin typeface="Times New Roman" pitchFamily="18" charset="0"/>
              </a:defRPr>
            </a:lvl4pPr>
            <a:lvl5pPr marL="2174878" indent="-241653">
              <a:defRPr sz="3800">
                <a:solidFill>
                  <a:srgbClr val="FFFF66"/>
                </a:solidFill>
                <a:latin typeface="Times New Roman" pitchFamily="18" charset="0"/>
              </a:defRPr>
            </a:lvl5pPr>
            <a:lvl6pPr marL="2658184" indent="-241653" eaLnBrk="0" fontAlgn="base" hangingPunct="0">
              <a:spcBef>
                <a:spcPct val="50000"/>
              </a:spcBef>
              <a:spcAft>
                <a:spcPct val="0"/>
              </a:spcAft>
              <a:defRPr sz="3800">
                <a:solidFill>
                  <a:srgbClr val="FFFF66"/>
                </a:solidFill>
                <a:latin typeface="Times New Roman" pitchFamily="18" charset="0"/>
              </a:defRPr>
            </a:lvl6pPr>
            <a:lvl7pPr marL="3141490" indent="-241653" eaLnBrk="0" fontAlgn="base" hangingPunct="0">
              <a:spcBef>
                <a:spcPct val="50000"/>
              </a:spcBef>
              <a:spcAft>
                <a:spcPct val="0"/>
              </a:spcAft>
              <a:defRPr sz="3800">
                <a:solidFill>
                  <a:srgbClr val="FFFF66"/>
                </a:solidFill>
                <a:latin typeface="Times New Roman" pitchFamily="18" charset="0"/>
              </a:defRPr>
            </a:lvl7pPr>
            <a:lvl8pPr marL="3624796" indent="-241653" eaLnBrk="0" fontAlgn="base" hangingPunct="0">
              <a:spcBef>
                <a:spcPct val="50000"/>
              </a:spcBef>
              <a:spcAft>
                <a:spcPct val="0"/>
              </a:spcAft>
              <a:defRPr sz="3800">
                <a:solidFill>
                  <a:srgbClr val="FFFF66"/>
                </a:solidFill>
                <a:latin typeface="Times New Roman" pitchFamily="18" charset="0"/>
              </a:defRPr>
            </a:lvl8pPr>
            <a:lvl9pPr marL="4108102" indent="-241653" eaLnBrk="0" fontAlgn="base" hangingPunct="0">
              <a:spcBef>
                <a:spcPct val="50000"/>
              </a:spcBef>
              <a:spcAft>
                <a:spcPct val="0"/>
              </a:spcAft>
              <a:defRPr sz="3800">
                <a:solidFill>
                  <a:srgbClr val="FFFF66"/>
                </a:solidFill>
                <a:latin typeface="Times New Roman" pitchFamily="18" charset="0"/>
              </a:defRPr>
            </a:lvl9pPr>
          </a:lstStyle>
          <a:p>
            <a:fld id="{57D4019F-7EDC-4BB0-9DB0-F9C491C4EABF}" type="slidenum">
              <a:rPr lang="en-US" sz="1300"/>
              <a:pPr/>
              <a:t>14</a:t>
            </a:fld>
            <a:endParaRPr lang="en-US" sz="1300"/>
          </a:p>
        </p:txBody>
      </p:sp>
      <p:sp>
        <p:nvSpPr>
          <p:cNvPr id="26627" name="Rectangle 2"/>
          <p:cNvSpPr>
            <a:spLocks noGrp="1" noRot="1" noChangeAspect="1" noChangeArrowheads="1" noTextEdit="1"/>
          </p:cNvSpPr>
          <p:nvPr>
            <p:ph type="sldImg"/>
          </p:nvPr>
        </p:nvSpPr>
        <p:spPr bwMode="auto">
          <a:xfrm>
            <a:off x="457200" y="719138"/>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910861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6F06C8F-BBD6-478F-8680-60DABE6BAED9}" type="slidenum">
              <a:rPr lang="en-US"/>
              <a:pPr>
                <a:defRPr/>
              </a:pPr>
              <a:t>‹#›</a:t>
            </a:fld>
            <a:endParaRPr lang="en-US"/>
          </a:p>
        </p:txBody>
      </p:sp>
    </p:spTree>
    <p:extLst>
      <p:ext uri="{BB962C8B-B14F-4D97-AF65-F5344CB8AC3E}">
        <p14:creationId xmlns:p14="http://schemas.microsoft.com/office/powerpoint/2010/main" val="3091659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DD14FCE-6A64-4D30-B3B4-05F7AEF481DB}" type="slidenum">
              <a:rPr lang="en-US"/>
              <a:pPr>
                <a:defRPr/>
              </a:pPr>
              <a:t>‹#›</a:t>
            </a:fld>
            <a:endParaRPr lang="en-US"/>
          </a:p>
        </p:txBody>
      </p:sp>
    </p:spTree>
    <p:extLst>
      <p:ext uri="{BB962C8B-B14F-4D97-AF65-F5344CB8AC3E}">
        <p14:creationId xmlns:p14="http://schemas.microsoft.com/office/powerpoint/2010/main" val="3271308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DCA81F1-DDA4-4CEE-93E7-30FCF85FAEB8}" type="slidenum">
              <a:rPr lang="en-US"/>
              <a:pPr>
                <a:defRPr/>
              </a:pPr>
              <a:t>‹#›</a:t>
            </a:fld>
            <a:endParaRPr lang="en-US"/>
          </a:p>
        </p:txBody>
      </p:sp>
    </p:spTree>
    <p:extLst>
      <p:ext uri="{BB962C8B-B14F-4D97-AF65-F5344CB8AC3E}">
        <p14:creationId xmlns:p14="http://schemas.microsoft.com/office/powerpoint/2010/main" val="1215953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0E93D9E-AB53-4751-8955-16C0539C65C9}" type="slidenum">
              <a:rPr lang="en-US"/>
              <a:pPr>
                <a:defRPr/>
              </a:pPr>
              <a:t>‹#›</a:t>
            </a:fld>
            <a:endParaRPr lang="en-US"/>
          </a:p>
        </p:txBody>
      </p:sp>
    </p:spTree>
    <p:extLst>
      <p:ext uri="{BB962C8B-B14F-4D97-AF65-F5344CB8AC3E}">
        <p14:creationId xmlns:p14="http://schemas.microsoft.com/office/powerpoint/2010/main" val="3127147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564CFD-47D5-4D58-B1C8-53476D7E0DAA}" type="slidenum">
              <a:rPr lang="en-US"/>
              <a:pPr>
                <a:defRPr/>
              </a:pPr>
              <a:t>‹#›</a:t>
            </a:fld>
            <a:endParaRPr lang="en-US"/>
          </a:p>
        </p:txBody>
      </p:sp>
    </p:spTree>
    <p:extLst>
      <p:ext uri="{BB962C8B-B14F-4D97-AF65-F5344CB8AC3E}">
        <p14:creationId xmlns:p14="http://schemas.microsoft.com/office/powerpoint/2010/main" val="1238541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B455C76-C9DD-4FB5-9102-E4750A980076}" type="slidenum">
              <a:rPr lang="en-US"/>
              <a:pPr>
                <a:defRPr/>
              </a:pPr>
              <a:t>‹#›</a:t>
            </a:fld>
            <a:endParaRPr lang="en-US"/>
          </a:p>
        </p:txBody>
      </p:sp>
    </p:spTree>
    <p:extLst>
      <p:ext uri="{BB962C8B-B14F-4D97-AF65-F5344CB8AC3E}">
        <p14:creationId xmlns:p14="http://schemas.microsoft.com/office/powerpoint/2010/main" val="1131922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5D106D0-6B10-4639-A094-69DA07BD3AB1}" type="slidenum">
              <a:rPr lang="en-US"/>
              <a:pPr>
                <a:defRPr/>
              </a:pPr>
              <a:t>‹#›</a:t>
            </a:fld>
            <a:endParaRPr lang="en-US"/>
          </a:p>
        </p:txBody>
      </p:sp>
    </p:spTree>
    <p:extLst>
      <p:ext uri="{BB962C8B-B14F-4D97-AF65-F5344CB8AC3E}">
        <p14:creationId xmlns:p14="http://schemas.microsoft.com/office/powerpoint/2010/main" val="4154536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C4DB222-110D-433A-9454-118EB947B2E4}" type="slidenum">
              <a:rPr lang="en-US"/>
              <a:pPr>
                <a:defRPr/>
              </a:pPr>
              <a:t>‹#›</a:t>
            </a:fld>
            <a:endParaRPr lang="en-US"/>
          </a:p>
        </p:txBody>
      </p:sp>
    </p:spTree>
    <p:extLst>
      <p:ext uri="{BB962C8B-B14F-4D97-AF65-F5344CB8AC3E}">
        <p14:creationId xmlns:p14="http://schemas.microsoft.com/office/powerpoint/2010/main" val="1361782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D2CE26F-A5D0-4B47-A8F3-E4B6E6D64D65}" type="slidenum">
              <a:rPr lang="en-US"/>
              <a:pPr>
                <a:defRPr/>
              </a:pPr>
              <a:t>‹#›</a:t>
            </a:fld>
            <a:endParaRPr lang="en-US"/>
          </a:p>
        </p:txBody>
      </p:sp>
    </p:spTree>
    <p:extLst>
      <p:ext uri="{BB962C8B-B14F-4D97-AF65-F5344CB8AC3E}">
        <p14:creationId xmlns:p14="http://schemas.microsoft.com/office/powerpoint/2010/main" val="197711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CC8B8EC-85E2-4FC2-BAE2-3752E45EB804}" type="slidenum">
              <a:rPr lang="en-US"/>
              <a:pPr>
                <a:defRPr/>
              </a:pPr>
              <a:t>‹#›</a:t>
            </a:fld>
            <a:endParaRPr lang="en-US"/>
          </a:p>
        </p:txBody>
      </p:sp>
    </p:spTree>
    <p:extLst>
      <p:ext uri="{BB962C8B-B14F-4D97-AF65-F5344CB8AC3E}">
        <p14:creationId xmlns:p14="http://schemas.microsoft.com/office/powerpoint/2010/main" val="6461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114346F-BD07-4B2F-A814-E57F5BFB1A82}" type="slidenum">
              <a:rPr lang="en-US"/>
              <a:pPr>
                <a:defRPr/>
              </a:pPr>
              <a:t>‹#›</a:t>
            </a:fld>
            <a:endParaRPr lang="en-US"/>
          </a:p>
        </p:txBody>
      </p:sp>
    </p:spTree>
    <p:extLst>
      <p:ext uri="{BB962C8B-B14F-4D97-AF65-F5344CB8AC3E}">
        <p14:creationId xmlns:p14="http://schemas.microsoft.com/office/powerpoint/2010/main" val="2065311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rgbClr val="00B0F0">
                <a:alpha val="50000"/>
              </a:srgbClr>
            </a:gs>
            <a:gs pos="90000">
              <a:srgbClr val="0070C0"/>
            </a:gs>
          </a:gsLst>
          <a:lin ang="5400000" scaled="1"/>
          <a:tileRect/>
        </a:gra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147" name="Rectangle 3"/>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a:solidFill>
                  <a:schemeClr val="tx1"/>
                </a:solidFill>
              </a:defRPr>
            </a:lvl1pPr>
          </a:lstStyle>
          <a:p>
            <a:pPr>
              <a:defRPr/>
            </a:pPr>
            <a:endParaRPr lang="en-US"/>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a:solidFill>
                  <a:schemeClr val="tx1"/>
                </a:solidFill>
              </a:defRPr>
            </a:lvl1pPr>
          </a:lstStyle>
          <a:p>
            <a:pPr>
              <a:defRPr/>
            </a:pPr>
            <a:endParaRPr lang="en-US"/>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a:solidFill>
                  <a:schemeClr val="tx1"/>
                </a:solidFill>
              </a:defRPr>
            </a:lvl1pPr>
          </a:lstStyle>
          <a:p>
            <a:pPr>
              <a:defRPr/>
            </a:pPr>
            <a:fld id="{C9561C27-7AAB-4DA6-B9FF-9F67060CB4B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0.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0">
          <a:gsLst>
            <a:gs pos="0">
              <a:srgbClr val="00B0F0">
                <a:alpha val="50000"/>
              </a:srgbClr>
            </a:gs>
            <a:gs pos="100000">
              <a:srgbClr val="0070C0"/>
            </a:gs>
          </a:gsLst>
          <a:lin ang="5400000" scaled="1"/>
          <a:tileRect/>
        </a:gra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1524000" y="533400"/>
            <a:ext cx="9144000" cy="3581400"/>
          </a:xfrm>
          <a:effectLst>
            <a:outerShdw dist="45791" dir="2021404" algn="ctr" rotWithShape="0">
              <a:srgbClr val="000000"/>
            </a:outerShdw>
          </a:effectLst>
        </p:spPr>
        <p:txBody>
          <a:bodyPr/>
          <a:lstStyle/>
          <a:p>
            <a:pPr>
              <a:lnSpc>
                <a:spcPct val="150000"/>
              </a:lnSpc>
              <a:defRPr/>
            </a:pPr>
            <a:r>
              <a:rPr lang="en-US" sz="4800" b="1" dirty="0">
                <a:solidFill>
                  <a:schemeClr val="bg1"/>
                </a:solidFill>
              </a:rPr>
              <a:t>STOR 455</a:t>
            </a:r>
            <a:br>
              <a:rPr lang="en-US" sz="4800" b="1" dirty="0">
                <a:solidFill>
                  <a:schemeClr val="bg1"/>
                </a:solidFill>
              </a:rPr>
            </a:br>
            <a:r>
              <a:rPr lang="en-US" sz="4800" b="1" dirty="0">
                <a:solidFill>
                  <a:schemeClr val="bg1"/>
                </a:solidFill>
              </a:rPr>
              <a:t>Polynomial Regression</a:t>
            </a:r>
            <a:br>
              <a:rPr lang="en-US" sz="4800" b="1" dirty="0">
                <a:solidFill>
                  <a:schemeClr val="bg1"/>
                </a:solidFill>
              </a:rPr>
            </a:br>
            <a:r>
              <a:rPr lang="en-US" sz="4800" b="1">
                <a:solidFill>
                  <a:schemeClr val="bg1"/>
                </a:solidFill>
              </a:rPr>
              <a:t>and Overfitting</a:t>
            </a:r>
            <a:endParaRPr lang="en-US" sz="4800" b="1" dirty="0">
              <a:solidFill>
                <a:schemeClr val="bg1"/>
              </a:solidFill>
            </a:endParaRPr>
          </a:p>
        </p:txBody>
      </p:sp>
      <p:sp>
        <p:nvSpPr>
          <p:cNvPr id="7171" name="Rectangle 4"/>
          <p:cNvSpPr>
            <a:spLocks noChangeArrowheads="1"/>
          </p:cNvSpPr>
          <p:nvPr/>
        </p:nvSpPr>
        <p:spPr bwMode="auto">
          <a:xfrm>
            <a:off x="2719388" y="27289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en-US">
              <a:solidFill>
                <a:schemeClr val="tx1"/>
              </a:solidFill>
            </a:endParaRPr>
          </a:p>
        </p:txBody>
      </p:sp>
      <p:sp>
        <p:nvSpPr>
          <p:cNvPr id="3" name="Text Box 5">
            <a:extLst>
              <a:ext uri="{FF2B5EF4-FFF2-40B4-BE49-F238E27FC236}">
                <a16:creationId xmlns:a16="http://schemas.microsoft.com/office/drawing/2014/main" id="{353185C5-011C-C18C-BCCB-4C899110156F}"/>
              </a:ext>
            </a:extLst>
          </p:cNvPr>
          <p:cNvSpPr txBox="1">
            <a:spLocks noChangeArrowheads="1"/>
          </p:cNvSpPr>
          <p:nvPr/>
        </p:nvSpPr>
        <p:spPr bwMode="auto">
          <a:xfrm>
            <a:off x="2590800" y="4800600"/>
            <a:ext cx="68056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rgbClr val="FFFF66"/>
                </a:solidFill>
                <a:latin typeface="Times New Roman" pitchFamily="18" charset="0"/>
              </a:defRPr>
            </a:lvl1pPr>
            <a:lvl2pPr marL="742950" indent="-285750">
              <a:defRPr sz="2400">
                <a:solidFill>
                  <a:srgbClr val="FFFF66"/>
                </a:solidFill>
                <a:latin typeface="Times New Roman" pitchFamily="18" charset="0"/>
              </a:defRPr>
            </a:lvl2pPr>
            <a:lvl3pPr marL="1143000" indent="-228600">
              <a:defRPr sz="2400">
                <a:solidFill>
                  <a:srgbClr val="FFFF66"/>
                </a:solidFill>
                <a:latin typeface="Times New Roman" pitchFamily="18" charset="0"/>
              </a:defRPr>
            </a:lvl3pPr>
            <a:lvl4pPr marL="1600200" indent="-228600">
              <a:defRPr sz="2400">
                <a:solidFill>
                  <a:srgbClr val="FFFF66"/>
                </a:solidFill>
                <a:latin typeface="Times New Roman" pitchFamily="18" charset="0"/>
              </a:defRPr>
            </a:lvl4pPr>
            <a:lvl5pPr marL="2057400" indent="-228600">
              <a:defRPr sz="2400">
                <a:solidFill>
                  <a:srgbClr val="FFFF66"/>
                </a:solidFill>
                <a:latin typeface="Times New Roman" pitchFamily="18" charset="0"/>
              </a:defRPr>
            </a:lvl5pPr>
            <a:lvl6pPr marL="2514600" indent="-228600" eaLnBrk="0" fontAlgn="base" hangingPunct="0">
              <a:spcBef>
                <a:spcPct val="50000"/>
              </a:spcBef>
              <a:spcAft>
                <a:spcPct val="0"/>
              </a:spcAft>
              <a:defRPr sz="2400">
                <a:solidFill>
                  <a:srgbClr val="FFFF66"/>
                </a:solidFill>
                <a:latin typeface="Times New Roman" pitchFamily="18" charset="0"/>
              </a:defRPr>
            </a:lvl6pPr>
            <a:lvl7pPr marL="2971800" indent="-228600" eaLnBrk="0" fontAlgn="base" hangingPunct="0">
              <a:spcBef>
                <a:spcPct val="50000"/>
              </a:spcBef>
              <a:spcAft>
                <a:spcPct val="0"/>
              </a:spcAft>
              <a:defRPr sz="2400">
                <a:solidFill>
                  <a:srgbClr val="FFFF66"/>
                </a:solidFill>
                <a:latin typeface="Times New Roman" pitchFamily="18" charset="0"/>
              </a:defRPr>
            </a:lvl7pPr>
            <a:lvl8pPr marL="3429000" indent="-228600" eaLnBrk="0" fontAlgn="base" hangingPunct="0">
              <a:spcBef>
                <a:spcPct val="50000"/>
              </a:spcBef>
              <a:spcAft>
                <a:spcPct val="0"/>
              </a:spcAft>
              <a:defRPr sz="2400">
                <a:solidFill>
                  <a:srgbClr val="FFFF66"/>
                </a:solidFill>
                <a:latin typeface="Times New Roman" pitchFamily="18" charset="0"/>
              </a:defRPr>
            </a:lvl8pPr>
            <a:lvl9pPr marL="3886200" indent="-228600" eaLnBrk="0" fontAlgn="base" hangingPunct="0">
              <a:spcBef>
                <a:spcPct val="50000"/>
              </a:spcBef>
              <a:spcAft>
                <a:spcPct val="0"/>
              </a:spcAft>
              <a:defRPr sz="2400">
                <a:solidFill>
                  <a:srgbClr val="FFFF66"/>
                </a:solidFill>
                <a:latin typeface="Times New Roman" pitchFamily="18" charset="0"/>
              </a:defRPr>
            </a:lvl9pPr>
          </a:lstStyle>
          <a:p>
            <a:pPr>
              <a:spcBef>
                <a:spcPct val="0"/>
              </a:spcBef>
            </a:pPr>
            <a:r>
              <a:rPr lang="en-US" dirty="0">
                <a:solidFill>
                  <a:schemeClr val="bg1"/>
                </a:solidFill>
              </a:rPr>
              <a:t>Read:			3.3, 3.4, 3.6</a:t>
            </a:r>
          </a:p>
          <a:p>
            <a:pPr>
              <a:spcBef>
                <a:spcPct val="0"/>
              </a:spcBef>
            </a:pPr>
            <a:r>
              <a:rPr lang="en-US" dirty="0">
                <a:solidFill>
                  <a:schemeClr val="bg1"/>
                </a:solidFill>
              </a:rPr>
              <a:t>Exercises:		3.35, 36, 37, 38, 41, 42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468232"/>
            <a:ext cx="3827037" cy="3290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04800" y="1143000"/>
            <a:ext cx="8681830" cy="2246769"/>
          </a:xfrm>
          <a:prstGeom prst="rect">
            <a:avLst/>
          </a:prstGeom>
          <a:solidFill>
            <a:schemeClr val="bg1"/>
          </a:solidFill>
        </p:spPr>
        <p:txBody>
          <a:bodyPr wrap="square" rtlCol="0">
            <a:spAutoFit/>
          </a:bodyPr>
          <a:lstStyle/>
          <a:p>
            <a:r>
              <a:rPr lang="en-US" sz="2000" b="1" dirty="0">
                <a:solidFill>
                  <a:schemeClr val="accent2">
                    <a:lumMod val="75000"/>
                  </a:schemeClr>
                </a:solidFill>
                <a:latin typeface="Courier New" pitchFamily="49" charset="0"/>
                <a:cs typeface="Courier New" pitchFamily="49" charset="0"/>
              </a:rPr>
              <a:t>plot(</a:t>
            </a:r>
            <a:r>
              <a:rPr lang="en-US" sz="2000" b="1" dirty="0" err="1">
                <a:solidFill>
                  <a:schemeClr val="accent2">
                    <a:lumMod val="75000"/>
                  </a:schemeClr>
                </a:solidFill>
                <a:latin typeface="Courier New" pitchFamily="49" charset="0"/>
                <a:cs typeface="Courier New" pitchFamily="49" charset="0"/>
              </a:rPr>
              <a:t>SAT~Takers,main</a:t>
            </a:r>
            <a:r>
              <a:rPr lang="en-US" sz="2000" b="1" dirty="0">
                <a:solidFill>
                  <a:schemeClr val="accent2">
                    <a:lumMod val="75000"/>
                  </a:schemeClr>
                </a:solidFill>
                <a:latin typeface="Courier New" pitchFamily="49" charset="0"/>
                <a:cs typeface="Courier New" pitchFamily="49" charset="0"/>
              </a:rPr>
              <a:t>="Quadratic </a:t>
            </a:r>
            <a:r>
              <a:rPr lang="en-US" sz="2000" b="1" dirty="0" err="1">
                <a:solidFill>
                  <a:schemeClr val="accent2">
                    <a:lumMod val="75000"/>
                  </a:schemeClr>
                </a:solidFill>
                <a:latin typeface="Courier New" pitchFamily="49" charset="0"/>
                <a:cs typeface="Courier New" pitchFamily="49" charset="0"/>
              </a:rPr>
              <a:t>Model",data</a:t>
            </a:r>
            <a:r>
              <a:rPr lang="en-US" sz="2000" b="1" dirty="0">
                <a:solidFill>
                  <a:schemeClr val="accent2">
                    <a:lumMod val="75000"/>
                  </a:schemeClr>
                </a:solidFill>
                <a:latin typeface="Courier New" pitchFamily="49" charset="0"/>
                <a:cs typeface="Courier New" pitchFamily="49" charset="0"/>
              </a:rPr>
              <a:t>=</a:t>
            </a:r>
            <a:r>
              <a:rPr lang="en-US" sz="2000" b="1" dirty="0" err="1">
                <a:solidFill>
                  <a:schemeClr val="accent2">
                    <a:lumMod val="75000"/>
                  </a:schemeClr>
                </a:solidFill>
                <a:latin typeface="Courier New" pitchFamily="49" charset="0"/>
                <a:cs typeface="Courier New" pitchFamily="49" charset="0"/>
              </a:rPr>
              <a:t>StateSAT</a:t>
            </a:r>
            <a:r>
              <a:rPr lang="en-US" sz="2000" b="1" dirty="0">
                <a:solidFill>
                  <a:schemeClr val="accent2">
                    <a:lumMod val="75000"/>
                  </a:schemeClr>
                </a:solidFill>
                <a:latin typeface="Courier New" pitchFamily="49" charset="0"/>
                <a:cs typeface="Courier New" pitchFamily="49" charset="0"/>
              </a:rPr>
              <a:t>)</a:t>
            </a:r>
          </a:p>
          <a:p>
            <a:r>
              <a:rPr lang="en-US" sz="2000" b="1" dirty="0">
                <a:solidFill>
                  <a:schemeClr val="accent2">
                    <a:lumMod val="75000"/>
                  </a:schemeClr>
                </a:solidFill>
                <a:latin typeface="Courier New" pitchFamily="49" charset="0"/>
                <a:cs typeface="Courier New" pitchFamily="49" charset="0"/>
              </a:rPr>
              <a:t>B0_modSATquad2 = summary(modSATquad2)$</a:t>
            </a:r>
            <a:r>
              <a:rPr lang="en-US" sz="2000" b="1" dirty="0" err="1">
                <a:solidFill>
                  <a:schemeClr val="accent2">
                    <a:lumMod val="75000"/>
                  </a:schemeClr>
                </a:solidFill>
                <a:latin typeface="Courier New" pitchFamily="49" charset="0"/>
                <a:cs typeface="Courier New" pitchFamily="49" charset="0"/>
              </a:rPr>
              <a:t>coef</a:t>
            </a:r>
            <a:r>
              <a:rPr lang="en-US" sz="2000" b="1" dirty="0">
                <a:solidFill>
                  <a:schemeClr val="accent2">
                    <a:lumMod val="75000"/>
                  </a:schemeClr>
                </a:solidFill>
                <a:latin typeface="Courier New" pitchFamily="49" charset="0"/>
                <a:cs typeface="Courier New" pitchFamily="49" charset="0"/>
              </a:rPr>
              <a:t>[1,1]</a:t>
            </a:r>
          </a:p>
          <a:p>
            <a:pPr>
              <a:spcBef>
                <a:spcPts val="0"/>
              </a:spcBef>
            </a:pPr>
            <a:r>
              <a:rPr lang="en-US" sz="2000" b="1" dirty="0">
                <a:solidFill>
                  <a:schemeClr val="accent2">
                    <a:lumMod val="75000"/>
                  </a:schemeClr>
                </a:solidFill>
                <a:latin typeface="Courier New" pitchFamily="49" charset="0"/>
                <a:cs typeface="Courier New" pitchFamily="49" charset="0"/>
              </a:rPr>
              <a:t>B1_modSATquad2 = summary(modSATquad2)$</a:t>
            </a:r>
            <a:r>
              <a:rPr lang="en-US" sz="2000" b="1" dirty="0" err="1">
                <a:solidFill>
                  <a:schemeClr val="accent2">
                    <a:lumMod val="75000"/>
                  </a:schemeClr>
                </a:solidFill>
                <a:latin typeface="Courier New" pitchFamily="49" charset="0"/>
                <a:cs typeface="Courier New" pitchFamily="49" charset="0"/>
              </a:rPr>
              <a:t>coef</a:t>
            </a:r>
            <a:r>
              <a:rPr lang="en-US" sz="2000" b="1" dirty="0">
                <a:solidFill>
                  <a:schemeClr val="accent2">
                    <a:lumMod val="75000"/>
                  </a:schemeClr>
                </a:solidFill>
                <a:latin typeface="Courier New" pitchFamily="49" charset="0"/>
                <a:cs typeface="Courier New" pitchFamily="49" charset="0"/>
              </a:rPr>
              <a:t>[2,1]</a:t>
            </a:r>
          </a:p>
          <a:p>
            <a:pPr>
              <a:spcBef>
                <a:spcPts val="0"/>
              </a:spcBef>
            </a:pPr>
            <a:r>
              <a:rPr lang="en-US" sz="2000" b="1" dirty="0">
                <a:solidFill>
                  <a:schemeClr val="accent2">
                    <a:lumMod val="75000"/>
                  </a:schemeClr>
                </a:solidFill>
                <a:latin typeface="Courier New" pitchFamily="49" charset="0"/>
                <a:cs typeface="Courier New" pitchFamily="49" charset="0"/>
              </a:rPr>
              <a:t>B2_modSATquad2 = summary(modSATquad2)$</a:t>
            </a:r>
            <a:r>
              <a:rPr lang="en-US" sz="2000" b="1" dirty="0" err="1">
                <a:solidFill>
                  <a:schemeClr val="accent2">
                    <a:lumMod val="75000"/>
                  </a:schemeClr>
                </a:solidFill>
                <a:latin typeface="Courier New" pitchFamily="49" charset="0"/>
                <a:cs typeface="Courier New" pitchFamily="49" charset="0"/>
              </a:rPr>
              <a:t>coef</a:t>
            </a:r>
            <a:r>
              <a:rPr lang="en-US" sz="2000" b="1" dirty="0">
                <a:solidFill>
                  <a:schemeClr val="accent2">
                    <a:lumMod val="75000"/>
                  </a:schemeClr>
                </a:solidFill>
                <a:latin typeface="Courier New" pitchFamily="49" charset="0"/>
                <a:cs typeface="Courier New" pitchFamily="49" charset="0"/>
              </a:rPr>
              <a:t>[3,1]</a:t>
            </a:r>
          </a:p>
          <a:p>
            <a:r>
              <a:rPr lang="en-US" sz="2000" b="1" dirty="0">
                <a:solidFill>
                  <a:schemeClr val="accent2">
                    <a:lumMod val="75000"/>
                  </a:schemeClr>
                </a:solidFill>
                <a:latin typeface="Courier New" pitchFamily="49" charset="0"/>
                <a:cs typeface="Courier New" pitchFamily="49" charset="0"/>
              </a:rPr>
              <a:t>curve(B0_modSATquad2 + B1_modSATquad2*x </a:t>
            </a:r>
          </a:p>
          <a:p>
            <a:pPr>
              <a:spcBef>
                <a:spcPts val="0"/>
              </a:spcBef>
            </a:pPr>
            <a:r>
              <a:rPr lang="en-US" sz="2000" b="1" dirty="0">
                <a:solidFill>
                  <a:schemeClr val="accent2">
                    <a:lumMod val="75000"/>
                  </a:schemeClr>
                </a:solidFill>
                <a:latin typeface="Courier New" pitchFamily="49" charset="0"/>
                <a:cs typeface="Courier New" pitchFamily="49" charset="0"/>
              </a:rPr>
              <a:t>	+ B2_modSATquad2*x^2, add=TRUE)</a:t>
            </a:r>
          </a:p>
        </p:txBody>
      </p:sp>
      <p:pic>
        <p:nvPicPr>
          <p:cNvPr id="5" name="Picture 4">
            <a:extLst>
              <a:ext uri="{FF2B5EF4-FFF2-40B4-BE49-F238E27FC236}">
                <a16:creationId xmlns:a16="http://schemas.microsoft.com/office/drawing/2014/main" id="{A8614B90-8886-4B05-BDAE-32F51DB2CC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9534" y="3487912"/>
            <a:ext cx="3843600" cy="3278647"/>
          </a:xfrm>
          <a:prstGeom prst="rect">
            <a:avLst/>
          </a:prstGeom>
        </p:spPr>
      </p:pic>
      <p:sp>
        <p:nvSpPr>
          <p:cNvPr id="6" name="Rectangle 2"/>
          <p:cNvSpPr>
            <a:spLocks noGrp="1" noChangeArrowheads="1"/>
          </p:cNvSpPr>
          <p:nvPr>
            <p:ph type="title"/>
          </p:nvPr>
        </p:nvSpPr>
        <p:spPr>
          <a:xfrm>
            <a:off x="2209800" y="0"/>
            <a:ext cx="7772400" cy="1143000"/>
          </a:xfrm>
        </p:spPr>
        <p:txBody>
          <a:bodyPr/>
          <a:lstStyle/>
          <a:p>
            <a:r>
              <a:rPr lang="en-US" dirty="0">
                <a:solidFill>
                  <a:srgbClr val="FFFF66"/>
                </a:solidFill>
              </a:rPr>
              <a:t>Quadratic model for SAT</a:t>
            </a:r>
          </a:p>
        </p:txBody>
      </p:sp>
    </p:spTree>
    <p:extLst>
      <p:ext uri="{BB962C8B-B14F-4D97-AF65-F5344CB8AC3E}">
        <p14:creationId xmlns:p14="http://schemas.microsoft.com/office/powerpoint/2010/main" val="592275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2209800" y="152400"/>
            <a:ext cx="7772400" cy="1143000"/>
          </a:xfrm>
        </p:spPr>
        <p:txBody>
          <a:bodyPr/>
          <a:lstStyle/>
          <a:p>
            <a:r>
              <a:rPr lang="en-US">
                <a:solidFill>
                  <a:srgbClr val="FFFF66"/>
                </a:solidFill>
              </a:rPr>
              <a:t>Second Order Models</a:t>
            </a:r>
          </a:p>
        </p:txBody>
      </p:sp>
      <p:sp>
        <p:nvSpPr>
          <p:cNvPr id="131075" name="Text Box 3"/>
          <p:cNvSpPr txBox="1">
            <a:spLocks noChangeArrowheads="1"/>
          </p:cNvSpPr>
          <p:nvPr/>
        </p:nvSpPr>
        <p:spPr bwMode="auto">
          <a:xfrm>
            <a:off x="161026" y="1295400"/>
            <a:ext cx="9829800" cy="20145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dirty="0">
                <a:solidFill>
                  <a:schemeClr val="bg1"/>
                </a:solidFill>
              </a:rPr>
              <a:t>Definition</a:t>
            </a:r>
            <a:r>
              <a:rPr lang="en-US" dirty="0"/>
              <a:t>: A </a:t>
            </a:r>
            <a:r>
              <a:rPr lang="en-US" i="1" dirty="0">
                <a:solidFill>
                  <a:schemeClr val="bg1"/>
                </a:solidFill>
              </a:rPr>
              <a:t>second order model</a:t>
            </a:r>
            <a:r>
              <a:rPr lang="en-US" i="1" dirty="0"/>
              <a:t> </a:t>
            </a:r>
            <a:r>
              <a:rPr lang="en-US" dirty="0"/>
              <a:t>for two quantitative predictors would be</a:t>
            </a:r>
          </a:p>
          <a:p>
            <a:endParaRPr lang="en-US" dirty="0"/>
          </a:p>
        </p:txBody>
      </p:sp>
      <p:graphicFrame>
        <p:nvGraphicFramePr>
          <p:cNvPr id="131077" name="Object 2"/>
          <p:cNvGraphicFramePr>
            <a:graphicFrameLocks noChangeAspect="1"/>
          </p:cNvGraphicFramePr>
          <p:nvPr/>
        </p:nvGraphicFramePr>
        <p:xfrm>
          <a:off x="618226" y="2514600"/>
          <a:ext cx="8839200" cy="673100"/>
        </p:xfrm>
        <a:graphic>
          <a:graphicData uri="http://schemas.openxmlformats.org/presentationml/2006/ole">
            <mc:AlternateContent xmlns:mc="http://schemas.openxmlformats.org/markup-compatibility/2006">
              <mc:Choice xmlns:v="urn:schemas-microsoft-com:vml" Requires="v">
                <p:oleObj name="Equation" r:id="rId3" imgW="3174840" imgH="241200" progId="Equation.3">
                  <p:embed/>
                </p:oleObj>
              </mc:Choice>
              <mc:Fallback>
                <p:oleObj name="Equation" r:id="rId3" imgW="3174840" imgH="241200" progId="Equation.3">
                  <p:embed/>
                  <p:pic>
                    <p:nvPicPr>
                      <p:cNvPr id="131077"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226" y="2514600"/>
                        <a:ext cx="8839200" cy="673100"/>
                      </a:xfrm>
                      <a:prstGeom prst="rect">
                        <a:avLst/>
                      </a:prstGeom>
                      <a:solidFill>
                        <a:srgbClr val="FF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5"/>
          <p:cNvGrpSpPr>
            <a:grpSpLocks/>
          </p:cNvGrpSpPr>
          <p:nvPr/>
        </p:nvGrpSpPr>
        <p:grpSpPr bwMode="auto">
          <a:xfrm>
            <a:off x="2142226" y="3048003"/>
            <a:ext cx="2057400" cy="1255713"/>
            <a:chOff x="1152" y="2256"/>
            <a:chExt cx="1296" cy="791"/>
          </a:xfrm>
        </p:grpSpPr>
        <p:sp>
          <p:nvSpPr>
            <p:cNvPr id="4110" name="Text Box 6"/>
            <p:cNvSpPr txBox="1">
              <a:spLocks noChangeArrowheads="1"/>
            </p:cNvSpPr>
            <p:nvPr/>
          </p:nvSpPr>
          <p:spPr bwMode="auto">
            <a:xfrm>
              <a:off x="1152" y="2640"/>
              <a:ext cx="1296"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dirty="0">
                  <a:solidFill>
                    <a:schemeClr val="bg1"/>
                  </a:solidFill>
                </a:rPr>
                <a:t>first order</a:t>
              </a:r>
            </a:p>
          </p:txBody>
        </p:sp>
        <p:sp>
          <p:nvSpPr>
            <p:cNvPr id="4111" name="Line 7"/>
            <p:cNvSpPr>
              <a:spLocks noChangeShapeType="1"/>
            </p:cNvSpPr>
            <p:nvPr/>
          </p:nvSpPr>
          <p:spPr bwMode="auto">
            <a:xfrm flipV="1">
              <a:off x="1488" y="2256"/>
              <a:ext cx="48" cy="432"/>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4112" name="Line 8"/>
            <p:cNvSpPr>
              <a:spLocks noChangeShapeType="1"/>
            </p:cNvSpPr>
            <p:nvPr/>
          </p:nvSpPr>
          <p:spPr bwMode="auto">
            <a:xfrm flipV="1">
              <a:off x="1920" y="2256"/>
              <a:ext cx="288" cy="480"/>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16"/>
          <p:cNvGrpSpPr>
            <a:grpSpLocks/>
          </p:cNvGrpSpPr>
          <p:nvPr/>
        </p:nvGrpSpPr>
        <p:grpSpPr bwMode="auto">
          <a:xfrm>
            <a:off x="4809226" y="3124200"/>
            <a:ext cx="2057400" cy="1250950"/>
            <a:chOff x="2832" y="2304"/>
            <a:chExt cx="1296" cy="788"/>
          </a:xfrm>
        </p:grpSpPr>
        <p:sp>
          <p:nvSpPr>
            <p:cNvPr id="4107" name="Text Box 9"/>
            <p:cNvSpPr txBox="1">
              <a:spLocks noChangeArrowheads="1"/>
            </p:cNvSpPr>
            <p:nvPr/>
          </p:nvSpPr>
          <p:spPr bwMode="auto">
            <a:xfrm>
              <a:off x="2832" y="2688"/>
              <a:ext cx="12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a:solidFill>
                    <a:schemeClr val="bg1"/>
                  </a:solidFill>
                </a:rPr>
                <a:t>quadratic</a:t>
              </a:r>
            </a:p>
          </p:txBody>
        </p:sp>
        <p:sp>
          <p:nvSpPr>
            <p:cNvPr id="4108" name="Line 10"/>
            <p:cNvSpPr>
              <a:spLocks noChangeShapeType="1"/>
            </p:cNvSpPr>
            <p:nvPr/>
          </p:nvSpPr>
          <p:spPr bwMode="auto">
            <a:xfrm flipV="1">
              <a:off x="3168" y="2304"/>
              <a:ext cx="48" cy="432"/>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4109" name="Line 11"/>
            <p:cNvSpPr>
              <a:spLocks noChangeShapeType="1"/>
            </p:cNvSpPr>
            <p:nvPr/>
          </p:nvSpPr>
          <p:spPr bwMode="auto">
            <a:xfrm flipV="1">
              <a:off x="3600" y="2304"/>
              <a:ext cx="288" cy="480"/>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4" name="Group 17"/>
          <p:cNvGrpSpPr>
            <a:grpSpLocks/>
          </p:cNvGrpSpPr>
          <p:nvPr/>
        </p:nvGrpSpPr>
        <p:grpSpPr bwMode="auto">
          <a:xfrm>
            <a:off x="7019026" y="3048000"/>
            <a:ext cx="2209800" cy="1327150"/>
            <a:chOff x="4224" y="2304"/>
            <a:chExt cx="1392" cy="836"/>
          </a:xfrm>
        </p:grpSpPr>
        <p:sp>
          <p:nvSpPr>
            <p:cNvPr id="4105" name="Text Box 12"/>
            <p:cNvSpPr txBox="1">
              <a:spLocks noChangeArrowheads="1"/>
            </p:cNvSpPr>
            <p:nvPr/>
          </p:nvSpPr>
          <p:spPr bwMode="auto">
            <a:xfrm>
              <a:off x="4224" y="2736"/>
              <a:ext cx="139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a:solidFill>
                    <a:schemeClr val="bg1"/>
                  </a:solidFill>
                </a:rPr>
                <a:t>interaction</a:t>
              </a:r>
            </a:p>
          </p:txBody>
        </p:sp>
        <p:sp>
          <p:nvSpPr>
            <p:cNvPr id="4106" name="Line 13"/>
            <p:cNvSpPr>
              <a:spLocks noChangeShapeType="1"/>
            </p:cNvSpPr>
            <p:nvPr/>
          </p:nvSpPr>
          <p:spPr bwMode="auto">
            <a:xfrm flipV="1">
              <a:off x="4944" y="2304"/>
              <a:ext cx="48" cy="432"/>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131090" name="Text Box 18"/>
          <p:cNvSpPr txBox="1">
            <a:spLocks noChangeArrowheads="1"/>
          </p:cNvSpPr>
          <p:nvPr/>
        </p:nvSpPr>
        <p:spPr bwMode="auto">
          <a:xfrm>
            <a:off x="161026" y="5410200"/>
            <a:ext cx="9829800" cy="1066800"/>
          </a:xfrm>
          <a:prstGeom prst="rect">
            <a:avLst/>
          </a:prstGeom>
          <a:solidFill>
            <a:schemeClr val="tx1"/>
          </a:solidFill>
          <a:ln>
            <a:noFill/>
          </a:ln>
        </p:spPr>
        <p:txBody>
          <a:bodyPr wrap="square">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sz="3200" dirty="0">
                <a:solidFill>
                  <a:schemeClr val="bg1"/>
                </a:solidFill>
              </a:rPr>
              <a:t>Example:</a:t>
            </a:r>
            <a:r>
              <a:rPr lang="en-US" sz="3200" dirty="0"/>
              <a:t> Try a full second order model for </a:t>
            </a:r>
          </a:p>
          <a:p>
            <a:pPr>
              <a:spcBef>
                <a:spcPct val="0"/>
              </a:spcBef>
            </a:pPr>
            <a:r>
              <a:rPr lang="en-US" sz="3200" dirty="0"/>
              <a:t>Y=</a:t>
            </a:r>
            <a:r>
              <a:rPr lang="en-US" sz="3200" i="1" dirty="0"/>
              <a:t>SAT</a:t>
            </a:r>
            <a:r>
              <a:rPr lang="en-US" sz="3200" dirty="0"/>
              <a:t> using X</a:t>
            </a:r>
            <a:r>
              <a:rPr lang="en-US" sz="3200" baseline="-25000" dirty="0"/>
              <a:t>1</a:t>
            </a:r>
            <a:r>
              <a:rPr lang="en-US" sz="3200" dirty="0"/>
              <a:t>=</a:t>
            </a:r>
            <a:r>
              <a:rPr lang="en-US" sz="3200" i="1" dirty="0"/>
              <a:t>Takers</a:t>
            </a:r>
            <a:r>
              <a:rPr lang="en-US" sz="3200" dirty="0"/>
              <a:t> and </a:t>
            </a:r>
            <a:r>
              <a:rPr lang="en-US" sz="3200" i="1" dirty="0"/>
              <a:t>X</a:t>
            </a:r>
            <a:r>
              <a:rPr lang="en-US" sz="3200" i="1" baseline="-25000" dirty="0"/>
              <a:t>2</a:t>
            </a:r>
            <a:r>
              <a:rPr lang="en-US" sz="3200" i="1" dirty="0"/>
              <a:t>=Expend</a:t>
            </a:r>
          </a:p>
        </p:txBody>
      </p:sp>
      <p:sp>
        <p:nvSpPr>
          <p:cNvPr id="5" name="Left Brace 4"/>
          <p:cNvSpPr/>
          <p:nvPr/>
        </p:nvSpPr>
        <p:spPr bwMode="auto">
          <a:xfrm rot="16200000">
            <a:off x="6710416" y="4144209"/>
            <a:ext cx="495300" cy="665083"/>
          </a:xfrm>
          <a:prstGeom prst="leftBrace">
            <a:avLst/>
          </a:prstGeom>
          <a:noFill/>
          <a:ln w="38100" cap="flat" cmpd="sng" algn="ctr">
            <a:solidFill>
              <a:srgbClr val="FFFF6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endParaRPr lang="en-US" sz="3600" dirty="0"/>
          </a:p>
        </p:txBody>
      </p:sp>
      <p:sp>
        <p:nvSpPr>
          <p:cNvPr id="18" name="Text Box 6"/>
          <p:cNvSpPr txBox="1">
            <a:spLocks noChangeArrowheads="1"/>
          </p:cNvSpPr>
          <p:nvPr/>
        </p:nvSpPr>
        <p:spPr bwMode="auto">
          <a:xfrm>
            <a:off x="5548366" y="4611470"/>
            <a:ext cx="27660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dirty="0">
                <a:solidFill>
                  <a:schemeClr val="bg1"/>
                </a:solidFill>
              </a:rPr>
              <a:t>second order</a:t>
            </a:r>
          </a:p>
        </p:txBody>
      </p:sp>
    </p:spTree>
    <p:extLst>
      <p:ext uri="{BB962C8B-B14F-4D97-AF65-F5344CB8AC3E}">
        <p14:creationId xmlns:p14="http://schemas.microsoft.com/office/powerpoint/2010/main" val="1423165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524000" y="0"/>
            <a:ext cx="9144000" cy="1143000"/>
          </a:xfrm>
        </p:spPr>
        <p:txBody>
          <a:bodyPr/>
          <a:lstStyle/>
          <a:p>
            <a:r>
              <a:rPr lang="en-US">
                <a:solidFill>
                  <a:srgbClr val="FFFF66"/>
                </a:solidFill>
              </a:rPr>
              <a:t>Second Order Model for State SAT</a:t>
            </a:r>
          </a:p>
        </p:txBody>
      </p:sp>
      <p:sp>
        <p:nvSpPr>
          <p:cNvPr id="141317" name="Text Box 5"/>
          <p:cNvSpPr txBox="1">
            <a:spLocks noChangeArrowheads="1"/>
          </p:cNvSpPr>
          <p:nvPr/>
        </p:nvSpPr>
        <p:spPr bwMode="auto">
          <a:xfrm>
            <a:off x="285750" y="1143000"/>
            <a:ext cx="11620500" cy="39395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pPr>
              <a:spcBef>
                <a:spcPct val="0"/>
              </a:spcBef>
            </a:pPr>
            <a:r>
              <a:rPr lang="en-US" sz="1600" b="1" dirty="0">
                <a:solidFill>
                  <a:schemeClr val="accent2"/>
                </a:solidFill>
                <a:latin typeface="Courier New" pitchFamily="49" charset="0"/>
              </a:rPr>
              <a:t>modSAT2ndorder = </a:t>
            </a:r>
            <a:r>
              <a:rPr lang="en-US" sz="1600" b="1" dirty="0" err="1">
                <a:solidFill>
                  <a:schemeClr val="accent2"/>
                </a:solidFill>
                <a:latin typeface="Courier New" pitchFamily="49" charset="0"/>
              </a:rPr>
              <a:t>lm</a:t>
            </a:r>
            <a:r>
              <a:rPr lang="en-US" sz="1600" b="1" dirty="0">
                <a:solidFill>
                  <a:schemeClr val="accent2"/>
                </a:solidFill>
                <a:latin typeface="Courier New" pitchFamily="49" charset="0"/>
              </a:rPr>
              <a:t>(</a:t>
            </a:r>
            <a:r>
              <a:rPr lang="en-US" sz="1600" b="1" dirty="0" err="1">
                <a:solidFill>
                  <a:schemeClr val="accent2"/>
                </a:solidFill>
                <a:latin typeface="Courier New" pitchFamily="49" charset="0"/>
              </a:rPr>
              <a:t>SAT~Takers+Expend+I</a:t>
            </a:r>
            <a:r>
              <a:rPr lang="en-US" sz="1600" b="1" dirty="0">
                <a:solidFill>
                  <a:schemeClr val="accent2"/>
                </a:solidFill>
                <a:latin typeface="Courier New" pitchFamily="49" charset="0"/>
              </a:rPr>
              <a:t>(Takers^2)+I(Expend^2)+I(Takers*Expend),data=</a:t>
            </a:r>
            <a:r>
              <a:rPr lang="en-US" sz="1600" b="1" dirty="0" err="1">
                <a:solidFill>
                  <a:schemeClr val="accent2"/>
                </a:solidFill>
                <a:latin typeface="Courier New" pitchFamily="49" charset="0"/>
              </a:rPr>
              <a:t>StateSAT</a:t>
            </a:r>
            <a:r>
              <a:rPr lang="en-US" sz="1600" b="1" dirty="0">
                <a:solidFill>
                  <a:schemeClr val="accent2"/>
                </a:solidFill>
                <a:latin typeface="Courier New" pitchFamily="49" charset="0"/>
              </a:rPr>
              <a:t>)</a:t>
            </a:r>
          </a:p>
          <a:p>
            <a:pPr>
              <a:spcBef>
                <a:spcPct val="0"/>
              </a:spcBef>
            </a:pPr>
            <a:r>
              <a:rPr lang="en-US" sz="1800" b="1" dirty="0">
                <a:solidFill>
                  <a:schemeClr val="accent2"/>
                </a:solidFill>
                <a:latin typeface="Courier New" pitchFamily="49" charset="0"/>
              </a:rPr>
              <a:t>summary(modSAT2ndorder)</a:t>
            </a:r>
          </a:p>
          <a:p>
            <a:pPr>
              <a:spcBef>
                <a:spcPct val="0"/>
              </a:spcBef>
            </a:pPr>
            <a:r>
              <a:rPr lang="en-US" sz="1800" b="1" dirty="0">
                <a:solidFill>
                  <a:schemeClr val="tx1"/>
                </a:solidFill>
                <a:latin typeface="Courier New" pitchFamily="49" charset="0"/>
              </a:rPr>
              <a:t>Coefficients:</a:t>
            </a:r>
          </a:p>
          <a:p>
            <a:pPr>
              <a:spcBef>
                <a:spcPct val="0"/>
              </a:spcBef>
            </a:pPr>
            <a:r>
              <a:rPr lang="en-US" sz="1800" b="1" dirty="0">
                <a:solidFill>
                  <a:schemeClr val="tx1"/>
                </a:solidFill>
                <a:latin typeface="Courier New" pitchFamily="49" charset="0"/>
              </a:rPr>
              <a:t>                    Estimate Std. Error t value </a:t>
            </a:r>
            <a:r>
              <a:rPr lang="en-US" sz="1800" b="1" dirty="0" err="1">
                <a:solidFill>
                  <a:schemeClr val="tx1"/>
                </a:solidFill>
                <a:latin typeface="Courier New" pitchFamily="49" charset="0"/>
              </a:rPr>
              <a:t>Pr</a:t>
            </a:r>
            <a:r>
              <a:rPr lang="en-US" sz="1800" b="1" dirty="0">
                <a:solidFill>
                  <a:schemeClr val="tx1"/>
                </a:solidFill>
                <a:latin typeface="Courier New" pitchFamily="49" charset="0"/>
              </a:rPr>
              <a:t>(&gt;|t|)    </a:t>
            </a:r>
          </a:p>
          <a:p>
            <a:pPr>
              <a:spcBef>
                <a:spcPct val="0"/>
              </a:spcBef>
            </a:pPr>
            <a:r>
              <a:rPr lang="en-US" sz="1800" b="1" dirty="0">
                <a:solidFill>
                  <a:schemeClr val="tx1"/>
                </a:solidFill>
                <a:latin typeface="Courier New" pitchFamily="49" charset="0"/>
              </a:rPr>
              <a:t>(Intercept)        893.66283   36.14094  24.727  &lt; 2e-16 ***</a:t>
            </a:r>
          </a:p>
          <a:p>
            <a:pPr>
              <a:spcBef>
                <a:spcPct val="0"/>
              </a:spcBef>
            </a:pPr>
            <a:r>
              <a:rPr lang="en-US" sz="1800" b="1" dirty="0">
                <a:solidFill>
                  <a:schemeClr val="tx1"/>
                </a:solidFill>
                <a:latin typeface="Courier New" pitchFamily="49" charset="0"/>
              </a:rPr>
              <a:t>Takers              -7.05561    0.83740  -8.426 9.96e-11 ***</a:t>
            </a:r>
          </a:p>
          <a:p>
            <a:pPr>
              <a:spcBef>
                <a:spcPct val="0"/>
              </a:spcBef>
            </a:pPr>
            <a:r>
              <a:rPr lang="en-US" sz="1800" b="1" dirty="0">
                <a:solidFill>
                  <a:schemeClr val="tx1"/>
                </a:solidFill>
                <a:latin typeface="Courier New" pitchFamily="49" charset="0"/>
              </a:rPr>
              <a:t>Expend              10.33333    2.49600   4.140 0.000155 ***</a:t>
            </a:r>
          </a:p>
          <a:p>
            <a:pPr>
              <a:spcBef>
                <a:spcPct val="0"/>
              </a:spcBef>
            </a:pPr>
            <a:r>
              <a:rPr lang="en-US" sz="1800" b="1" dirty="0">
                <a:solidFill>
                  <a:schemeClr val="tx1"/>
                </a:solidFill>
                <a:latin typeface="Courier New" pitchFamily="49" charset="0"/>
              </a:rPr>
              <a:t>I(Takers^2)          0.07725    0.01328   5.816 6.28e-07 ***</a:t>
            </a:r>
          </a:p>
          <a:p>
            <a:pPr>
              <a:spcBef>
                <a:spcPct val="0"/>
              </a:spcBef>
            </a:pPr>
            <a:r>
              <a:rPr lang="en-US" sz="1800" b="1" dirty="0">
                <a:solidFill>
                  <a:schemeClr val="tx1"/>
                </a:solidFill>
                <a:latin typeface="Courier New" pitchFamily="49" charset="0"/>
              </a:rPr>
              <a:t>I(Expend^2)         -0.11775    0.04426  -2.660 0.010851 *  </a:t>
            </a:r>
          </a:p>
          <a:p>
            <a:pPr>
              <a:spcBef>
                <a:spcPct val="0"/>
              </a:spcBef>
            </a:pPr>
            <a:r>
              <a:rPr lang="en-US" sz="1800" b="1" dirty="0">
                <a:solidFill>
                  <a:schemeClr val="tx1"/>
                </a:solidFill>
                <a:latin typeface="Courier New" pitchFamily="49" charset="0"/>
              </a:rPr>
              <a:t>I(Takers * Expend)  -0.03344    0.03716  -0.900 0.373087    </a:t>
            </a:r>
          </a:p>
          <a:p>
            <a:pPr>
              <a:spcBef>
                <a:spcPct val="0"/>
              </a:spcBef>
            </a:pPr>
            <a:r>
              <a:rPr lang="en-US" sz="1800" b="1" dirty="0">
                <a:solidFill>
                  <a:schemeClr val="tx1"/>
                </a:solidFill>
                <a:latin typeface="Courier New" pitchFamily="49" charset="0"/>
              </a:rPr>
              <a:t>---</a:t>
            </a:r>
          </a:p>
          <a:p>
            <a:pPr>
              <a:spcBef>
                <a:spcPct val="0"/>
              </a:spcBef>
            </a:pPr>
            <a:r>
              <a:rPr lang="en-US" sz="1800" b="1" dirty="0">
                <a:solidFill>
                  <a:schemeClr val="tx1"/>
                </a:solidFill>
                <a:latin typeface="Courier New" pitchFamily="49" charset="0"/>
              </a:rPr>
              <a:t>Residual standard error: 23.68 on 44 degrees of freedom</a:t>
            </a:r>
          </a:p>
          <a:p>
            <a:pPr>
              <a:spcBef>
                <a:spcPct val="0"/>
              </a:spcBef>
            </a:pPr>
            <a:r>
              <a:rPr lang="en-US" sz="1800" b="1" dirty="0">
                <a:solidFill>
                  <a:schemeClr val="tx1"/>
                </a:solidFill>
                <a:latin typeface="Courier New" pitchFamily="49" charset="0"/>
              </a:rPr>
              <a:t>Multiple R-squared: 0.8997,	Adjusted R-squared: 0.8883 </a:t>
            </a:r>
          </a:p>
          <a:p>
            <a:pPr>
              <a:spcBef>
                <a:spcPct val="0"/>
              </a:spcBef>
            </a:pPr>
            <a:r>
              <a:rPr lang="en-US" sz="1800" b="1" dirty="0">
                <a:solidFill>
                  <a:schemeClr val="tx1"/>
                </a:solidFill>
                <a:latin typeface="Courier New" pitchFamily="49" charset="0"/>
              </a:rPr>
              <a:t>F-statistic: 78.96 on 5 and 44 DF,  p-value: &lt; 2.2e-16 </a:t>
            </a:r>
          </a:p>
        </p:txBody>
      </p:sp>
      <p:sp>
        <p:nvSpPr>
          <p:cNvPr id="11" name="Text Box 8"/>
          <p:cNvSpPr txBox="1">
            <a:spLocks noChangeArrowheads="1"/>
          </p:cNvSpPr>
          <p:nvPr/>
        </p:nvSpPr>
        <p:spPr bwMode="auto">
          <a:xfrm>
            <a:off x="310504" y="5600158"/>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sz="3200" dirty="0"/>
              <a:t>Do we need the second order terms?</a:t>
            </a:r>
          </a:p>
        </p:txBody>
      </p:sp>
      <p:sp>
        <p:nvSpPr>
          <p:cNvPr id="2" name="Rectangle 1"/>
          <p:cNvSpPr/>
          <p:nvPr/>
        </p:nvSpPr>
        <p:spPr>
          <a:xfrm>
            <a:off x="310504" y="5142959"/>
            <a:ext cx="6400800" cy="584775"/>
          </a:xfrm>
          <a:prstGeom prst="rect">
            <a:avLst/>
          </a:prstGeom>
        </p:spPr>
        <p:txBody>
          <a:bodyPr wrap="square">
            <a:spAutoFit/>
          </a:bodyPr>
          <a:lstStyle/>
          <a:p>
            <a:r>
              <a:rPr lang="en-US" sz="3200" dirty="0"/>
              <a:t>Do we need the interaction term? </a:t>
            </a:r>
          </a:p>
        </p:txBody>
      </p:sp>
      <p:sp>
        <p:nvSpPr>
          <p:cNvPr id="13" name="Rectangle 12"/>
          <p:cNvSpPr/>
          <p:nvPr/>
        </p:nvSpPr>
        <p:spPr bwMode="auto">
          <a:xfrm>
            <a:off x="285750" y="3657600"/>
            <a:ext cx="2628900" cy="228600"/>
          </a:xfrm>
          <a:prstGeom prst="rect">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endParaRPr lang="en-US" sz="3600"/>
          </a:p>
        </p:txBody>
      </p:sp>
      <p:sp>
        <p:nvSpPr>
          <p:cNvPr id="10" name="TextBox 9">
            <a:extLst>
              <a:ext uri="{FF2B5EF4-FFF2-40B4-BE49-F238E27FC236}">
                <a16:creationId xmlns:a16="http://schemas.microsoft.com/office/drawing/2014/main" id="{C3932480-30C0-4CA3-B213-46EC76B1AE13}"/>
              </a:ext>
            </a:extLst>
          </p:cNvPr>
          <p:cNvSpPr txBox="1"/>
          <p:nvPr/>
        </p:nvSpPr>
        <p:spPr>
          <a:xfrm>
            <a:off x="310504" y="6154027"/>
            <a:ext cx="6097656" cy="584775"/>
          </a:xfrm>
          <a:prstGeom prst="rect">
            <a:avLst/>
          </a:prstGeom>
          <a:noFill/>
        </p:spPr>
        <p:txBody>
          <a:bodyPr wrap="square">
            <a:spAutoFit/>
          </a:bodyPr>
          <a:lstStyle/>
          <a:p>
            <a:pPr>
              <a:spcBef>
                <a:spcPct val="0"/>
              </a:spcBef>
            </a:pPr>
            <a:r>
              <a:rPr lang="en-US" sz="3200" dirty="0"/>
              <a:t>Do we need the terms with </a:t>
            </a:r>
            <a:r>
              <a:rPr lang="en-US" sz="3200" i="1" dirty="0"/>
              <a:t>Expend</a:t>
            </a:r>
            <a:r>
              <a:rPr lang="en-US" sz="3200" dirty="0"/>
              <a:t>?</a:t>
            </a:r>
          </a:p>
        </p:txBody>
      </p:sp>
      <p:sp>
        <p:nvSpPr>
          <p:cNvPr id="12" name="Rectangle 11"/>
          <p:cNvSpPr/>
          <p:nvPr/>
        </p:nvSpPr>
        <p:spPr bwMode="auto">
          <a:xfrm>
            <a:off x="285750" y="3076039"/>
            <a:ext cx="2628900" cy="810161"/>
          </a:xfrm>
          <a:prstGeom prst="rect">
            <a:avLst/>
          </a:prstGeom>
          <a:noFill/>
          <a:ln w="28575" cap="flat" cmpd="sng" algn="ctr">
            <a:solidFill>
              <a:schemeClr val="accent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endParaRPr lang="en-US" sz="3600"/>
          </a:p>
        </p:txBody>
      </p:sp>
      <p:sp>
        <p:nvSpPr>
          <p:cNvPr id="3" name="Rectangle 2"/>
          <p:cNvSpPr/>
          <p:nvPr/>
        </p:nvSpPr>
        <p:spPr bwMode="auto">
          <a:xfrm>
            <a:off x="299002" y="3366677"/>
            <a:ext cx="2615648" cy="519524"/>
          </a:xfrm>
          <a:prstGeom prst="rect">
            <a:avLst/>
          </a:prstGeom>
          <a:noFill/>
          <a:ln w="2857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endParaRPr lang="en-US" sz="3600"/>
          </a:p>
        </p:txBody>
      </p:sp>
      <p:sp>
        <p:nvSpPr>
          <p:cNvPr id="14" name="Rectangle 13">
            <a:extLst>
              <a:ext uri="{FF2B5EF4-FFF2-40B4-BE49-F238E27FC236}">
                <a16:creationId xmlns:a16="http://schemas.microsoft.com/office/drawing/2014/main" id="{06217644-D6FC-42C0-8155-6E9F5297DF22}"/>
              </a:ext>
            </a:extLst>
          </p:cNvPr>
          <p:cNvSpPr/>
          <p:nvPr/>
        </p:nvSpPr>
        <p:spPr bwMode="auto">
          <a:xfrm>
            <a:off x="285750" y="2840813"/>
            <a:ext cx="2628900" cy="228600"/>
          </a:xfrm>
          <a:prstGeom prst="rect">
            <a:avLst/>
          </a:prstGeom>
          <a:noFill/>
          <a:ln w="2857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endParaRPr lang="en-US" sz="3600"/>
          </a:p>
        </p:txBody>
      </p:sp>
    </p:spTree>
    <p:extLst>
      <p:ext uri="{BB962C8B-B14F-4D97-AF65-F5344CB8AC3E}">
        <p14:creationId xmlns:p14="http://schemas.microsoft.com/office/powerpoint/2010/main" val="44500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p:bldP spid="13" grpId="0" animBg="1"/>
      <p:bldP spid="10" grpId="0"/>
      <p:bldP spid="12" grpId="0" animBg="1"/>
      <p:bldP spid="3"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57425" y="0"/>
            <a:ext cx="7772400" cy="1143000"/>
          </a:xfrm>
        </p:spPr>
        <p:txBody>
          <a:bodyPr/>
          <a:lstStyle/>
          <a:p>
            <a:r>
              <a:rPr lang="en-US" dirty="0">
                <a:solidFill>
                  <a:srgbClr val="FFFF66"/>
                </a:solidFill>
              </a:rPr>
              <a:t>Example: State SAT Scores #2</a:t>
            </a:r>
            <a:endParaRPr lang="en-US" dirty="0"/>
          </a:p>
        </p:txBody>
      </p:sp>
      <p:sp>
        <p:nvSpPr>
          <p:cNvPr id="17411" name="Text Box 3"/>
          <p:cNvSpPr txBox="1">
            <a:spLocks noChangeArrowheads="1"/>
          </p:cNvSpPr>
          <p:nvPr/>
        </p:nvSpPr>
        <p:spPr bwMode="auto">
          <a:xfrm>
            <a:off x="2143125" y="1219200"/>
            <a:ext cx="8001000" cy="524143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sz="2800" dirty="0"/>
              <a:t>Source:    </a:t>
            </a:r>
            <a:r>
              <a:rPr lang="en-US" sz="2800" i="1" dirty="0"/>
              <a:t>Statistical Sleuth, Case 12.1 pg. 339</a:t>
            </a:r>
            <a:r>
              <a:rPr lang="en-US" sz="2800" dirty="0"/>
              <a:t>  </a:t>
            </a:r>
          </a:p>
          <a:p>
            <a:pPr>
              <a:spcBef>
                <a:spcPct val="25000"/>
              </a:spcBef>
            </a:pPr>
            <a:r>
              <a:rPr lang="en-US" sz="2800" dirty="0">
                <a:solidFill>
                  <a:schemeClr val="bg1"/>
                </a:solidFill>
              </a:rPr>
              <a:t>Response Variable:</a:t>
            </a:r>
            <a:r>
              <a:rPr lang="en-US" sz="2800" dirty="0"/>
              <a:t>     </a:t>
            </a:r>
          </a:p>
          <a:p>
            <a:pPr>
              <a:spcBef>
                <a:spcPct val="0"/>
              </a:spcBef>
            </a:pPr>
            <a:r>
              <a:rPr lang="en-US" sz="2800" dirty="0"/>
              <a:t>      </a:t>
            </a:r>
            <a:r>
              <a:rPr lang="en-US" sz="2800" i="1" dirty="0"/>
              <a:t>SAT</a:t>
            </a:r>
            <a:r>
              <a:rPr lang="en-US" sz="2800" dirty="0"/>
              <a:t>    =Average combined SAT Score</a:t>
            </a:r>
          </a:p>
          <a:p>
            <a:pPr>
              <a:spcBef>
                <a:spcPct val="0"/>
              </a:spcBef>
              <a:spcAft>
                <a:spcPct val="10000"/>
              </a:spcAft>
            </a:pPr>
            <a:r>
              <a:rPr lang="en-US" sz="2800" dirty="0">
                <a:solidFill>
                  <a:schemeClr val="bg1"/>
                </a:solidFill>
              </a:rPr>
              <a:t>Potential Predictors:</a:t>
            </a:r>
            <a:r>
              <a:rPr lang="en-US" sz="2800" dirty="0"/>
              <a:t>  </a:t>
            </a:r>
          </a:p>
          <a:p>
            <a:pPr>
              <a:spcBef>
                <a:spcPct val="0"/>
              </a:spcBef>
              <a:spcAft>
                <a:spcPct val="10000"/>
              </a:spcAft>
            </a:pPr>
            <a:r>
              <a:rPr lang="en-US" sz="2800" dirty="0"/>
              <a:t>     </a:t>
            </a:r>
            <a:r>
              <a:rPr lang="en-US" sz="2800" i="1" dirty="0"/>
              <a:t>Takers</a:t>
            </a:r>
            <a:r>
              <a:rPr lang="en-US" sz="2800" dirty="0"/>
              <a:t>  = % taking the exam</a:t>
            </a:r>
          </a:p>
          <a:p>
            <a:pPr>
              <a:spcBef>
                <a:spcPct val="0"/>
              </a:spcBef>
              <a:spcAft>
                <a:spcPct val="10000"/>
              </a:spcAft>
            </a:pPr>
            <a:r>
              <a:rPr lang="en-US" sz="2800" dirty="0"/>
              <a:t>     </a:t>
            </a:r>
            <a:r>
              <a:rPr lang="en-US" sz="2800" i="1" dirty="0"/>
              <a:t>Income</a:t>
            </a:r>
            <a:r>
              <a:rPr lang="en-US" sz="2800" dirty="0"/>
              <a:t> = median family income ($100’s)</a:t>
            </a:r>
          </a:p>
          <a:p>
            <a:pPr>
              <a:spcBef>
                <a:spcPct val="0"/>
              </a:spcBef>
              <a:spcAft>
                <a:spcPct val="10000"/>
              </a:spcAft>
            </a:pPr>
            <a:r>
              <a:rPr lang="en-US" sz="2800" dirty="0"/>
              <a:t>     </a:t>
            </a:r>
            <a:r>
              <a:rPr lang="en-US" sz="2800" i="1" dirty="0"/>
              <a:t>Years</a:t>
            </a:r>
            <a:r>
              <a:rPr lang="en-US" sz="2800" dirty="0"/>
              <a:t>    = avg. years of study (SS, NS, HU)</a:t>
            </a:r>
          </a:p>
          <a:p>
            <a:pPr>
              <a:spcBef>
                <a:spcPct val="0"/>
              </a:spcBef>
              <a:spcAft>
                <a:spcPct val="10000"/>
              </a:spcAft>
            </a:pPr>
            <a:r>
              <a:rPr lang="en-US" sz="2800" dirty="0"/>
              <a:t>     </a:t>
            </a:r>
            <a:r>
              <a:rPr lang="en-US" sz="2800" i="1" dirty="0"/>
              <a:t>Public</a:t>
            </a:r>
            <a:r>
              <a:rPr lang="en-US" sz="2800" dirty="0"/>
              <a:t>   = % public school</a:t>
            </a:r>
          </a:p>
          <a:p>
            <a:pPr>
              <a:spcBef>
                <a:spcPct val="0"/>
              </a:spcBef>
              <a:spcAft>
                <a:spcPct val="10000"/>
              </a:spcAft>
            </a:pPr>
            <a:r>
              <a:rPr lang="en-US" sz="2800" dirty="0"/>
              <a:t>     </a:t>
            </a:r>
            <a:r>
              <a:rPr lang="en-US" sz="2800" i="1" dirty="0"/>
              <a:t>Expend</a:t>
            </a:r>
            <a:r>
              <a:rPr lang="en-US" sz="2800" dirty="0"/>
              <a:t> = spend per student ($100’s)</a:t>
            </a:r>
          </a:p>
          <a:p>
            <a:pPr>
              <a:spcBef>
                <a:spcPct val="0"/>
              </a:spcBef>
              <a:spcAft>
                <a:spcPct val="10000"/>
              </a:spcAft>
            </a:pPr>
            <a:r>
              <a:rPr lang="en-US" sz="2800" dirty="0"/>
              <a:t>     </a:t>
            </a:r>
            <a:r>
              <a:rPr lang="en-US" sz="2800" i="1" dirty="0"/>
              <a:t>Rank</a:t>
            </a:r>
            <a:r>
              <a:rPr lang="en-US" sz="2800" dirty="0"/>
              <a:t>     = median class rank of takers</a:t>
            </a:r>
          </a:p>
          <a:p>
            <a:pPr>
              <a:spcBef>
                <a:spcPct val="0"/>
              </a:spcBef>
              <a:spcAft>
                <a:spcPct val="10000"/>
              </a:spcAft>
            </a:pPr>
            <a:r>
              <a:rPr lang="en-US" sz="2800" dirty="0"/>
              <a:t>     </a:t>
            </a:r>
            <a:r>
              <a:rPr lang="en-US" sz="2800" i="1" dirty="0"/>
              <a:t>Region</a:t>
            </a:r>
            <a:r>
              <a:rPr lang="en-US" sz="2800" dirty="0"/>
              <a:t>  = U.S. Geographical Region</a:t>
            </a:r>
          </a:p>
        </p:txBody>
      </p:sp>
    </p:spTree>
    <p:extLst>
      <p:ext uri="{BB962C8B-B14F-4D97-AF65-F5344CB8AC3E}">
        <p14:creationId xmlns:p14="http://schemas.microsoft.com/office/powerpoint/2010/main" val="2020182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09800" y="1961227"/>
            <a:ext cx="7620000" cy="2554545"/>
          </a:xfrm>
          <a:prstGeom prst="rect">
            <a:avLst/>
          </a:prstGeom>
          <a:solidFill>
            <a:schemeClr val="bg1"/>
          </a:solidFill>
        </p:spPr>
        <p:txBody>
          <a:bodyPr wrap="square" rtlCol="0">
            <a:spAutoFit/>
          </a:bodyPr>
          <a:lstStyle/>
          <a:p>
            <a:pPr>
              <a:spcBef>
                <a:spcPts val="0"/>
              </a:spcBef>
            </a:pPr>
            <a:r>
              <a:rPr lang="en-US" sz="2000" b="1" dirty="0">
                <a:solidFill>
                  <a:schemeClr val="accent2">
                    <a:lumMod val="75000"/>
                  </a:schemeClr>
                </a:solidFill>
                <a:latin typeface="Courier New" pitchFamily="49" charset="0"/>
                <a:cs typeface="Courier New" pitchFamily="49" charset="0"/>
              </a:rPr>
              <a:t>modSATquad2_byregion = </a:t>
            </a:r>
            <a:r>
              <a:rPr lang="en-US" sz="2000" b="1" dirty="0" err="1">
                <a:solidFill>
                  <a:schemeClr val="accent2">
                    <a:lumMod val="75000"/>
                  </a:schemeClr>
                </a:solidFill>
                <a:latin typeface="Courier New" pitchFamily="49" charset="0"/>
                <a:cs typeface="Courier New" pitchFamily="49" charset="0"/>
              </a:rPr>
              <a:t>lm</a:t>
            </a:r>
            <a:r>
              <a:rPr lang="en-US" sz="2000" b="1" dirty="0">
                <a:solidFill>
                  <a:schemeClr val="accent2">
                    <a:lumMod val="75000"/>
                  </a:schemeClr>
                </a:solidFill>
                <a:latin typeface="Courier New" pitchFamily="49" charset="0"/>
                <a:cs typeface="Courier New" pitchFamily="49" charset="0"/>
              </a:rPr>
              <a:t>(SAT ~ </a:t>
            </a:r>
          </a:p>
          <a:p>
            <a:pPr>
              <a:spcBef>
                <a:spcPts val="0"/>
              </a:spcBef>
            </a:pPr>
            <a:r>
              <a:rPr lang="en-US" sz="2000" b="1" dirty="0">
                <a:solidFill>
                  <a:schemeClr val="accent2">
                    <a:lumMod val="75000"/>
                  </a:schemeClr>
                </a:solidFill>
                <a:latin typeface="Courier New" pitchFamily="49" charset="0"/>
                <a:cs typeface="Courier New" pitchFamily="49" charset="0"/>
              </a:rPr>
              <a:t>                            Takers + </a:t>
            </a:r>
          </a:p>
          <a:p>
            <a:pPr>
              <a:spcBef>
                <a:spcPts val="0"/>
              </a:spcBef>
            </a:pPr>
            <a:r>
              <a:rPr lang="en-US" sz="2000" b="1" dirty="0">
                <a:solidFill>
                  <a:schemeClr val="accent2">
                    <a:lumMod val="75000"/>
                  </a:schemeClr>
                </a:solidFill>
                <a:latin typeface="Courier New" pitchFamily="49" charset="0"/>
                <a:cs typeface="Courier New" pitchFamily="49" charset="0"/>
              </a:rPr>
              <a:t>                            I(Takers^2) + </a:t>
            </a:r>
          </a:p>
          <a:p>
            <a:pPr>
              <a:spcBef>
                <a:spcPts val="0"/>
              </a:spcBef>
            </a:pPr>
            <a:r>
              <a:rPr lang="en-US" sz="2000" b="1" dirty="0">
                <a:solidFill>
                  <a:schemeClr val="accent2">
                    <a:lumMod val="75000"/>
                  </a:schemeClr>
                </a:solidFill>
                <a:latin typeface="Courier New" pitchFamily="49" charset="0"/>
                <a:cs typeface="Courier New" pitchFamily="49" charset="0"/>
              </a:rPr>
              <a:t>                            Region + </a:t>
            </a:r>
          </a:p>
          <a:p>
            <a:pPr>
              <a:spcBef>
                <a:spcPts val="0"/>
              </a:spcBef>
            </a:pPr>
            <a:r>
              <a:rPr lang="en-US" sz="2000" b="1" dirty="0">
                <a:solidFill>
                  <a:schemeClr val="accent2">
                    <a:lumMod val="75000"/>
                  </a:schemeClr>
                </a:solidFill>
                <a:latin typeface="Courier New" pitchFamily="49" charset="0"/>
                <a:cs typeface="Courier New" pitchFamily="49" charset="0"/>
              </a:rPr>
              <a:t>                            Takers*Region + </a:t>
            </a:r>
          </a:p>
          <a:p>
            <a:pPr>
              <a:spcBef>
                <a:spcPts val="0"/>
              </a:spcBef>
            </a:pPr>
            <a:r>
              <a:rPr lang="en-US" sz="2000" b="1" dirty="0">
                <a:solidFill>
                  <a:schemeClr val="accent2">
                    <a:lumMod val="75000"/>
                  </a:schemeClr>
                </a:solidFill>
                <a:latin typeface="Courier New" pitchFamily="49" charset="0"/>
                <a:cs typeface="Courier New" pitchFamily="49" charset="0"/>
              </a:rPr>
              <a:t>                            I(Takers^2)*Region, </a:t>
            </a:r>
          </a:p>
          <a:p>
            <a:pPr>
              <a:spcBef>
                <a:spcPts val="0"/>
              </a:spcBef>
            </a:pPr>
            <a:r>
              <a:rPr lang="en-US" sz="2000" b="1" dirty="0">
                <a:solidFill>
                  <a:schemeClr val="accent2">
                    <a:lumMod val="75000"/>
                  </a:schemeClr>
                </a:solidFill>
                <a:latin typeface="Courier New" pitchFamily="49" charset="0"/>
                <a:cs typeface="Courier New" pitchFamily="49" charset="0"/>
              </a:rPr>
              <a:t>                          data=StateSAT2</a:t>
            </a:r>
          </a:p>
          <a:p>
            <a:pPr>
              <a:spcBef>
                <a:spcPts val="0"/>
              </a:spcBef>
            </a:pPr>
            <a:r>
              <a:rPr lang="en-US" sz="2000" b="1" dirty="0">
                <a:solidFill>
                  <a:schemeClr val="accent2">
                    <a:lumMod val="75000"/>
                  </a:schemeClr>
                </a:solidFill>
                <a:latin typeface="Courier New" pitchFamily="49" charset="0"/>
                <a:cs typeface="Courier New" pitchFamily="49" charset="0"/>
              </a:rPr>
              <a:t>                          )</a:t>
            </a:r>
          </a:p>
        </p:txBody>
      </p:sp>
      <p:sp>
        <p:nvSpPr>
          <p:cNvPr id="6" name="Rectangle 2"/>
          <p:cNvSpPr>
            <a:spLocks noGrp="1" noChangeArrowheads="1"/>
          </p:cNvSpPr>
          <p:nvPr>
            <p:ph type="title"/>
          </p:nvPr>
        </p:nvSpPr>
        <p:spPr>
          <a:xfrm>
            <a:off x="457200" y="0"/>
            <a:ext cx="11125200" cy="1143000"/>
          </a:xfrm>
        </p:spPr>
        <p:txBody>
          <a:bodyPr/>
          <a:lstStyle/>
          <a:p>
            <a:r>
              <a:rPr lang="en-US" dirty="0">
                <a:solidFill>
                  <a:srgbClr val="FFFF66"/>
                </a:solidFill>
              </a:rPr>
              <a:t>Quadratic model for SAT with an Interaction</a:t>
            </a:r>
          </a:p>
        </p:txBody>
      </p:sp>
      <p:sp>
        <p:nvSpPr>
          <p:cNvPr id="4" name="TextBox 3">
            <a:extLst>
              <a:ext uri="{FF2B5EF4-FFF2-40B4-BE49-F238E27FC236}">
                <a16:creationId xmlns:a16="http://schemas.microsoft.com/office/drawing/2014/main" id="{ABB73994-BADF-66A6-2CDA-64E2599CD60E}"/>
              </a:ext>
            </a:extLst>
          </p:cNvPr>
          <p:cNvSpPr txBox="1"/>
          <p:nvPr/>
        </p:nvSpPr>
        <p:spPr>
          <a:xfrm>
            <a:off x="2971800" y="5334000"/>
            <a:ext cx="6096000" cy="584775"/>
          </a:xfrm>
          <a:prstGeom prst="rect">
            <a:avLst/>
          </a:prstGeom>
          <a:noFill/>
        </p:spPr>
        <p:txBody>
          <a:bodyPr wrap="square">
            <a:spAutoFit/>
          </a:bodyPr>
          <a:lstStyle/>
          <a:p>
            <a:r>
              <a:rPr lang="en-US" sz="3200" dirty="0"/>
              <a:t>How many terms are in this model?</a:t>
            </a:r>
          </a:p>
        </p:txBody>
      </p:sp>
    </p:spTree>
    <p:extLst>
      <p:ext uri="{BB962C8B-B14F-4D97-AF65-F5344CB8AC3E}">
        <p14:creationId xmlns:p14="http://schemas.microsoft.com/office/powerpoint/2010/main" val="2950976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7484" y="189821"/>
            <a:ext cx="7772400" cy="1143000"/>
          </a:xfrm>
        </p:spPr>
        <p:txBody>
          <a:bodyPr/>
          <a:lstStyle/>
          <a:p>
            <a:r>
              <a:rPr lang="en-US" dirty="0">
                <a:solidFill>
                  <a:srgbClr val="FFFF66"/>
                </a:solidFill>
              </a:rPr>
              <a:t>Nested F-test</a:t>
            </a:r>
          </a:p>
        </p:txBody>
      </p:sp>
      <p:sp>
        <p:nvSpPr>
          <p:cNvPr id="7" name="TextBox 6"/>
          <p:cNvSpPr txBox="1"/>
          <p:nvPr/>
        </p:nvSpPr>
        <p:spPr>
          <a:xfrm>
            <a:off x="533400" y="1633436"/>
            <a:ext cx="4648200" cy="1723549"/>
          </a:xfrm>
          <a:prstGeom prst="rect">
            <a:avLst/>
          </a:prstGeom>
          <a:solidFill>
            <a:schemeClr val="tx1"/>
          </a:solidFill>
        </p:spPr>
        <p:txBody>
          <a:bodyPr wrap="square" rtlCol="0">
            <a:spAutoFit/>
          </a:bodyPr>
          <a:lstStyle/>
          <a:p>
            <a:pPr>
              <a:spcBef>
                <a:spcPts val="600"/>
              </a:spcBef>
            </a:pPr>
            <a:r>
              <a:rPr lang="en-US" sz="3200" dirty="0"/>
              <a:t>H</a:t>
            </a:r>
            <a:r>
              <a:rPr lang="en-US" sz="3200" baseline="-25000" dirty="0"/>
              <a:t>0</a:t>
            </a:r>
            <a:r>
              <a:rPr lang="en-US" sz="3200" dirty="0"/>
              <a:t>: </a:t>
            </a:r>
            <a:r>
              <a:rPr lang="el-GR" sz="3200" dirty="0"/>
              <a:t>β</a:t>
            </a:r>
            <a:r>
              <a:rPr lang="en-US" sz="3200" baseline="-25000" dirty="0"/>
              <a:t>i </a:t>
            </a:r>
            <a:r>
              <a:rPr lang="en-US" sz="3200" dirty="0"/>
              <a:t>= 0</a:t>
            </a:r>
          </a:p>
          <a:p>
            <a:pPr>
              <a:spcBef>
                <a:spcPts val="600"/>
              </a:spcBef>
            </a:pPr>
            <a:r>
              <a:rPr lang="en-US" sz="3200" dirty="0"/>
              <a:t>H</a:t>
            </a:r>
            <a:r>
              <a:rPr lang="en-US" sz="3200" baseline="-25000" dirty="0"/>
              <a:t>a</a:t>
            </a:r>
            <a:r>
              <a:rPr lang="en-US" sz="3200" dirty="0"/>
              <a:t>: Some </a:t>
            </a:r>
            <a:r>
              <a:rPr lang="el-GR" sz="3200" dirty="0"/>
              <a:t>β</a:t>
            </a:r>
            <a:r>
              <a:rPr lang="en-US" sz="3200" baseline="-25000" dirty="0"/>
              <a:t>i </a:t>
            </a:r>
            <a:r>
              <a:rPr lang="en-US" sz="3200" dirty="0"/>
              <a:t>≠ 0</a:t>
            </a:r>
          </a:p>
          <a:p>
            <a:pPr>
              <a:spcBef>
                <a:spcPts val="600"/>
              </a:spcBef>
            </a:pPr>
            <a:r>
              <a:rPr lang="en-US" sz="3200" dirty="0">
                <a:latin typeface="+mn-lt"/>
              </a:rPr>
              <a:t>For i </a:t>
            </a:r>
            <a:r>
              <a:rPr lang="en-US" sz="3200" b="0" i="0" dirty="0">
                <a:effectLst/>
                <a:latin typeface="+mn-lt"/>
              </a:rPr>
              <a:t>∈ {3, 4, 5 … 14}</a:t>
            </a:r>
            <a:endParaRPr lang="en-US" sz="3200" dirty="0">
              <a:latin typeface="+mn-lt"/>
            </a:endParaRPr>
          </a:p>
        </p:txBody>
      </p:sp>
      <p:sp>
        <p:nvSpPr>
          <p:cNvPr id="15" name="Rectangle 3"/>
          <p:cNvSpPr>
            <a:spLocks noChangeArrowheads="1"/>
          </p:cNvSpPr>
          <p:nvPr/>
        </p:nvSpPr>
        <p:spPr bwMode="auto">
          <a:xfrm>
            <a:off x="533400" y="3657600"/>
            <a:ext cx="11125200" cy="255454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0"/>
              </a:spcBef>
            </a:pPr>
            <a:r>
              <a:rPr lang="nl-NL" sz="1600" b="1" dirty="0">
                <a:solidFill>
                  <a:schemeClr val="accent2">
                    <a:lumMod val="50000"/>
                  </a:schemeClr>
                </a:solidFill>
                <a:latin typeface="Courier New" pitchFamily="49" charset="0"/>
                <a:cs typeface="Courier New" pitchFamily="49" charset="0"/>
              </a:rPr>
              <a:t>anova(modSATquad2, modSATquad2_byregion)</a:t>
            </a:r>
          </a:p>
          <a:p>
            <a:pPr>
              <a:spcBef>
                <a:spcPct val="0"/>
              </a:spcBef>
            </a:pPr>
            <a:endParaRPr lang="nl-NL" sz="1600" b="1" dirty="0">
              <a:solidFill>
                <a:schemeClr val="accent2">
                  <a:lumMod val="50000"/>
                </a:schemeClr>
              </a:solidFill>
              <a:latin typeface="Courier New" pitchFamily="49" charset="0"/>
              <a:cs typeface="Courier New" pitchFamily="49" charset="0"/>
            </a:endParaRPr>
          </a:p>
          <a:p>
            <a:pPr>
              <a:spcBef>
                <a:spcPct val="0"/>
              </a:spcBef>
            </a:pPr>
            <a:r>
              <a:rPr lang="nl-NL" sz="1600" b="1" dirty="0">
                <a:solidFill>
                  <a:schemeClr val="tx1"/>
                </a:solidFill>
                <a:latin typeface="Courier New" pitchFamily="49" charset="0"/>
                <a:cs typeface="Courier New" pitchFamily="49" charset="0"/>
              </a:rPr>
              <a:t>Analysis of Variance Table</a:t>
            </a:r>
          </a:p>
          <a:p>
            <a:pPr>
              <a:spcBef>
                <a:spcPct val="0"/>
              </a:spcBef>
            </a:pPr>
            <a:endParaRPr lang="nl-NL" sz="1600" b="1" dirty="0">
              <a:solidFill>
                <a:schemeClr val="tx1"/>
              </a:solidFill>
              <a:latin typeface="Courier New" pitchFamily="49" charset="0"/>
              <a:cs typeface="Courier New" pitchFamily="49" charset="0"/>
            </a:endParaRPr>
          </a:p>
          <a:p>
            <a:pPr>
              <a:spcBef>
                <a:spcPct val="0"/>
              </a:spcBef>
            </a:pPr>
            <a:r>
              <a:rPr lang="nl-NL" sz="1600" b="1" dirty="0">
                <a:solidFill>
                  <a:schemeClr val="tx1"/>
                </a:solidFill>
                <a:latin typeface="Courier New" pitchFamily="49" charset="0"/>
                <a:cs typeface="Courier New" pitchFamily="49" charset="0"/>
              </a:rPr>
              <a:t>Model 1: SAT ~ Takers + I(Takers^2)</a:t>
            </a:r>
          </a:p>
          <a:p>
            <a:pPr>
              <a:spcBef>
                <a:spcPct val="0"/>
              </a:spcBef>
            </a:pPr>
            <a:r>
              <a:rPr lang="nl-NL" sz="1600" b="1" dirty="0">
                <a:solidFill>
                  <a:schemeClr val="tx1"/>
                </a:solidFill>
                <a:latin typeface="Courier New" pitchFamily="49" charset="0"/>
                <a:cs typeface="Courier New" pitchFamily="49" charset="0"/>
              </a:rPr>
              <a:t>Model 2: SAT ~ Takers + I(Takers^2) + Region + Takers * Region + I(Takers^2) * Region</a:t>
            </a:r>
          </a:p>
          <a:p>
            <a:pPr>
              <a:spcBef>
                <a:spcPct val="0"/>
              </a:spcBef>
            </a:pPr>
            <a:endParaRPr lang="nl-NL" sz="1600" b="1" dirty="0">
              <a:solidFill>
                <a:schemeClr val="tx1"/>
              </a:solidFill>
              <a:latin typeface="Courier New" pitchFamily="49" charset="0"/>
              <a:cs typeface="Courier New" pitchFamily="49" charset="0"/>
            </a:endParaRPr>
          </a:p>
          <a:p>
            <a:pPr>
              <a:spcBef>
                <a:spcPct val="0"/>
              </a:spcBef>
            </a:pPr>
            <a:r>
              <a:rPr lang="nl-NL" sz="1600" b="1" dirty="0">
                <a:solidFill>
                  <a:schemeClr val="tx1"/>
                </a:solidFill>
                <a:latin typeface="Courier New" pitchFamily="49" charset="0"/>
                <a:cs typeface="Courier New" pitchFamily="49" charset="0"/>
              </a:rPr>
              <a:t>  Res.Df   RSS Df Sum of Sq      F    Pr(&gt;F)    </a:t>
            </a:r>
          </a:p>
          <a:p>
            <a:pPr>
              <a:spcBef>
                <a:spcPct val="0"/>
              </a:spcBef>
            </a:pPr>
            <a:r>
              <a:rPr lang="nl-NL" sz="1600" b="1" dirty="0">
                <a:solidFill>
                  <a:schemeClr val="tx1"/>
                </a:solidFill>
                <a:latin typeface="Courier New" pitchFamily="49" charset="0"/>
                <a:cs typeface="Courier New" pitchFamily="49" charset="0"/>
              </a:rPr>
              <a:t>1     47 42101                                  </a:t>
            </a:r>
          </a:p>
          <a:p>
            <a:pPr>
              <a:spcBef>
                <a:spcPct val="0"/>
              </a:spcBef>
            </a:pPr>
            <a:r>
              <a:rPr lang="nl-NL" sz="1600" b="1" dirty="0">
                <a:solidFill>
                  <a:schemeClr val="tx1"/>
                </a:solidFill>
                <a:latin typeface="Courier New" pitchFamily="49" charset="0"/>
                <a:cs typeface="Courier New" pitchFamily="49" charset="0"/>
              </a:rPr>
              <a:t>2     35 16668 12     25433 4.4505 0.0002619 ***</a:t>
            </a:r>
          </a:p>
        </p:txBody>
      </p:sp>
    </p:spTree>
    <p:extLst>
      <p:ext uri="{BB962C8B-B14F-4D97-AF65-F5344CB8AC3E}">
        <p14:creationId xmlns:p14="http://schemas.microsoft.com/office/powerpoint/2010/main" val="6695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152400"/>
            <a:ext cx="7772400" cy="1143000"/>
          </a:xfrm>
        </p:spPr>
        <p:txBody>
          <a:bodyPr/>
          <a:lstStyle/>
          <a:p>
            <a:r>
              <a:rPr lang="en-US" dirty="0">
                <a:solidFill>
                  <a:srgbClr val="FFFF66"/>
                </a:solidFill>
              </a:rPr>
              <a:t>Would a Cubic work better? </a:t>
            </a:r>
          </a:p>
        </p:txBody>
      </p:sp>
      <p:sp>
        <p:nvSpPr>
          <p:cNvPr id="4" name="Rectangle 3"/>
          <p:cNvSpPr>
            <a:spLocks noChangeArrowheads="1"/>
          </p:cNvSpPr>
          <p:nvPr/>
        </p:nvSpPr>
        <p:spPr bwMode="auto">
          <a:xfrm>
            <a:off x="152400" y="1143000"/>
            <a:ext cx="9448800" cy="34163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0"/>
              </a:spcBef>
            </a:pPr>
            <a:r>
              <a:rPr lang="en-US" sz="1800" b="1" dirty="0" err="1">
                <a:solidFill>
                  <a:schemeClr val="accent2"/>
                </a:solidFill>
                <a:latin typeface="Courier New" pitchFamily="49" charset="0"/>
                <a:cs typeface="Courier New" pitchFamily="49" charset="0"/>
              </a:rPr>
              <a:t>modSATcubic</a:t>
            </a:r>
            <a:r>
              <a:rPr lang="en-US" sz="1800" b="1" dirty="0">
                <a:solidFill>
                  <a:schemeClr val="accent2"/>
                </a:solidFill>
                <a:latin typeface="Courier New" pitchFamily="49" charset="0"/>
                <a:cs typeface="Courier New" pitchFamily="49" charset="0"/>
              </a:rPr>
              <a:t> = </a:t>
            </a:r>
            <a:r>
              <a:rPr lang="en-US" sz="1800" b="1" dirty="0" err="1">
                <a:solidFill>
                  <a:schemeClr val="accent2"/>
                </a:solidFill>
                <a:latin typeface="Courier New" pitchFamily="49" charset="0"/>
                <a:cs typeface="Courier New" pitchFamily="49" charset="0"/>
              </a:rPr>
              <a:t>lm</a:t>
            </a:r>
            <a:r>
              <a:rPr lang="en-US" sz="1800" b="1" dirty="0">
                <a:solidFill>
                  <a:schemeClr val="accent2"/>
                </a:solidFill>
                <a:latin typeface="Courier New" pitchFamily="49" charset="0"/>
                <a:cs typeface="Courier New" pitchFamily="49" charset="0"/>
              </a:rPr>
              <a:t>(</a:t>
            </a:r>
            <a:r>
              <a:rPr lang="en-US" sz="1800" b="1" dirty="0" err="1">
                <a:solidFill>
                  <a:schemeClr val="accent2"/>
                </a:solidFill>
                <a:latin typeface="Courier New" pitchFamily="49" charset="0"/>
                <a:cs typeface="Courier New" pitchFamily="49" charset="0"/>
              </a:rPr>
              <a:t>SAT~Takers+I</a:t>
            </a:r>
            <a:r>
              <a:rPr lang="en-US" sz="1800" b="1" dirty="0">
                <a:solidFill>
                  <a:schemeClr val="accent2"/>
                </a:solidFill>
                <a:latin typeface="Courier New" pitchFamily="49" charset="0"/>
                <a:cs typeface="Courier New" pitchFamily="49" charset="0"/>
              </a:rPr>
              <a:t>(Takers^2)+I(Takers^3),data=</a:t>
            </a:r>
            <a:r>
              <a:rPr lang="en-US" sz="1800" b="1" dirty="0" err="1">
                <a:solidFill>
                  <a:schemeClr val="accent2"/>
                </a:solidFill>
                <a:latin typeface="Courier New" pitchFamily="49" charset="0"/>
                <a:cs typeface="Courier New" pitchFamily="49" charset="0"/>
              </a:rPr>
              <a:t>StateSAT</a:t>
            </a:r>
            <a:r>
              <a:rPr lang="en-US" sz="1800" b="1" dirty="0">
                <a:solidFill>
                  <a:schemeClr val="accent2"/>
                </a:solidFill>
                <a:latin typeface="Courier New" pitchFamily="49" charset="0"/>
                <a:cs typeface="Courier New" pitchFamily="49" charset="0"/>
              </a:rPr>
              <a:t>)</a:t>
            </a:r>
          </a:p>
          <a:p>
            <a:pPr>
              <a:spcBef>
                <a:spcPct val="0"/>
              </a:spcBef>
            </a:pPr>
            <a:r>
              <a:rPr lang="en-US" sz="1800" b="1" dirty="0">
                <a:solidFill>
                  <a:schemeClr val="accent2"/>
                </a:solidFill>
                <a:latin typeface="Courier New" pitchFamily="49" charset="0"/>
                <a:cs typeface="Courier New" pitchFamily="49" charset="0"/>
              </a:rPr>
              <a:t>summary(</a:t>
            </a:r>
            <a:r>
              <a:rPr lang="en-US" sz="1800" b="1" dirty="0" err="1">
                <a:solidFill>
                  <a:schemeClr val="accent2"/>
                </a:solidFill>
                <a:latin typeface="Courier New" pitchFamily="49" charset="0"/>
                <a:cs typeface="Courier New" pitchFamily="49" charset="0"/>
              </a:rPr>
              <a:t>modSATcubic</a:t>
            </a:r>
            <a:r>
              <a:rPr lang="en-US" sz="1800" b="1" dirty="0">
                <a:solidFill>
                  <a:schemeClr val="accent2"/>
                </a:solidFill>
                <a:latin typeface="Courier New" pitchFamily="49" charset="0"/>
                <a:cs typeface="Courier New" pitchFamily="49" charset="0"/>
              </a:rPr>
              <a:t>)</a:t>
            </a:r>
          </a:p>
          <a:p>
            <a:pPr marL="342900" indent="-342900">
              <a:spcBef>
                <a:spcPct val="0"/>
              </a:spcBef>
              <a:buFont typeface="Wingdings" pitchFamily="2" charset="2"/>
              <a:buChar char="Ø"/>
            </a:pPr>
            <a:endParaRPr lang="en-US" sz="1800" b="1" dirty="0">
              <a:solidFill>
                <a:schemeClr val="accent2"/>
              </a:solidFill>
              <a:latin typeface="Courier New" pitchFamily="49" charset="0"/>
              <a:cs typeface="Courier New" pitchFamily="49" charset="0"/>
            </a:endParaRPr>
          </a:p>
          <a:p>
            <a:pPr>
              <a:spcBef>
                <a:spcPct val="0"/>
              </a:spcBef>
            </a:pPr>
            <a:r>
              <a:rPr lang="en-US" sz="1800" b="1" dirty="0">
                <a:solidFill>
                  <a:schemeClr val="tx1"/>
                </a:solidFill>
                <a:latin typeface="Courier New" pitchFamily="49" charset="0"/>
                <a:cs typeface="Courier New" pitchFamily="49" charset="0"/>
              </a:rPr>
              <a:t>Estimate Std. Error t value </a:t>
            </a:r>
            <a:r>
              <a:rPr lang="en-US" sz="1800" b="1" dirty="0" err="1">
                <a:solidFill>
                  <a:schemeClr val="tx1"/>
                </a:solidFill>
                <a:latin typeface="Courier New" pitchFamily="49" charset="0"/>
                <a:cs typeface="Courier New" pitchFamily="49" charset="0"/>
              </a:rPr>
              <a:t>Pr</a:t>
            </a:r>
            <a:r>
              <a:rPr lang="en-US" sz="1800" b="1" dirty="0">
                <a:solidFill>
                  <a:schemeClr val="tx1"/>
                </a:solidFill>
                <a:latin typeface="Courier New" pitchFamily="49" charset="0"/>
                <a:cs typeface="Courier New" pitchFamily="49" charset="0"/>
              </a:rPr>
              <a:t>(&gt;|t|)    </a:t>
            </a:r>
          </a:p>
          <a:p>
            <a:pPr>
              <a:spcBef>
                <a:spcPct val="0"/>
              </a:spcBef>
            </a:pPr>
            <a:r>
              <a:rPr lang="en-US" sz="1800" b="1" dirty="0">
                <a:solidFill>
                  <a:schemeClr val="tx1"/>
                </a:solidFill>
                <a:latin typeface="Courier New" pitchFamily="49" charset="0"/>
                <a:cs typeface="Courier New" pitchFamily="49" charset="0"/>
              </a:rPr>
              <a:t>(Intercept)  1.051e+03  1.452e+01  72.366  &lt; 2e-16 ***</a:t>
            </a:r>
          </a:p>
          <a:p>
            <a:pPr>
              <a:spcBef>
                <a:spcPct val="0"/>
              </a:spcBef>
            </a:pPr>
            <a:r>
              <a:rPr lang="en-US" sz="1800" b="1" dirty="0">
                <a:solidFill>
                  <a:schemeClr val="tx1"/>
                </a:solidFill>
                <a:latin typeface="Courier New" pitchFamily="49" charset="0"/>
                <a:cs typeface="Courier New" pitchFamily="49" charset="0"/>
              </a:rPr>
              <a:t>Takers      -6.753e+00  2.380e+00  -2.837  0.00676 ** </a:t>
            </a:r>
          </a:p>
          <a:p>
            <a:pPr>
              <a:spcBef>
                <a:spcPct val="0"/>
              </a:spcBef>
            </a:pPr>
            <a:r>
              <a:rPr lang="en-US" sz="1800" b="1" dirty="0">
                <a:solidFill>
                  <a:schemeClr val="tx1"/>
                </a:solidFill>
                <a:latin typeface="Courier New" pitchFamily="49" charset="0"/>
                <a:cs typeface="Courier New" pitchFamily="49" charset="0"/>
              </a:rPr>
              <a:t>I(Takers^2)  5.631e-02  8.051e-02   0.699  0.48777    </a:t>
            </a:r>
          </a:p>
          <a:p>
            <a:pPr>
              <a:spcBef>
                <a:spcPct val="0"/>
              </a:spcBef>
            </a:pPr>
            <a:r>
              <a:rPr lang="en-US" sz="1800" b="1" dirty="0">
                <a:solidFill>
                  <a:schemeClr val="tx1"/>
                </a:solidFill>
                <a:latin typeface="Courier New" pitchFamily="49" charset="0"/>
                <a:cs typeface="Courier New" pitchFamily="49" charset="0"/>
              </a:rPr>
              <a:t>I(Takers^3)  1.408e-04  7.586e-04   0.186  0.85353    </a:t>
            </a:r>
          </a:p>
          <a:p>
            <a:pPr>
              <a:spcBef>
                <a:spcPct val="0"/>
              </a:spcBef>
            </a:pPr>
            <a:r>
              <a:rPr lang="en-US" sz="1800" b="1" dirty="0">
                <a:solidFill>
                  <a:schemeClr val="tx1"/>
                </a:solidFill>
                <a:latin typeface="Courier New" pitchFamily="49" charset="0"/>
                <a:cs typeface="Courier New" pitchFamily="49" charset="0"/>
              </a:rPr>
              <a:t>---</a:t>
            </a:r>
          </a:p>
          <a:p>
            <a:pPr>
              <a:spcBef>
                <a:spcPct val="0"/>
              </a:spcBef>
            </a:pPr>
            <a:r>
              <a:rPr lang="en-US" sz="1800" b="1" dirty="0">
                <a:solidFill>
                  <a:schemeClr val="tx1"/>
                </a:solidFill>
                <a:latin typeface="Courier New" pitchFamily="49" charset="0"/>
                <a:cs typeface="Courier New" pitchFamily="49" charset="0"/>
              </a:rPr>
              <a:t>Residual standard error: 30.24 on 46 degrees of freedom</a:t>
            </a:r>
          </a:p>
          <a:p>
            <a:pPr>
              <a:spcBef>
                <a:spcPct val="0"/>
              </a:spcBef>
            </a:pPr>
            <a:r>
              <a:rPr lang="en-US" sz="1800" b="1" dirty="0">
                <a:solidFill>
                  <a:schemeClr val="tx1"/>
                </a:solidFill>
                <a:latin typeface="Courier New" pitchFamily="49" charset="0"/>
                <a:cs typeface="Courier New" pitchFamily="49" charset="0"/>
              </a:rPr>
              <a:t>Multiple R-squared: 0.829,	Adjusted R-squared: 0.8178 </a:t>
            </a:r>
          </a:p>
          <a:p>
            <a:pPr>
              <a:spcBef>
                <a:spcPct val="0"/>
              </a:spcBef>
            </a:pPr>
            <a:r>
              <a:rPr lang="en-US" sz="1800" b="1" dirty="0">
                <a:solidFill>
                  <a:schemeClr val="tx1"/>
                </a:solidFill>
                <a:latin typeface="Courier New" pitchFamily="49" charset="0"/>
                <a:cs typeface="Courier New" pitchFamily="49" charset="0"/>
              </a:rPr>
              <a:t>F-statistic: 74.33 on 3 and 46 DF,  p-value: &lt; 2.2e-16 </a:t>
            </a:r>
          </a:p>
        </p:txBody>
      </p:sp>
      <p:sp>
        <p:nvSpPr>
          <p:cNvPr id="5" name="Rectangle 3"/>
          <p:cNvSpPr>
            <a:spLocks noChangeArrowheads="1"/>
          </p:cNvSpPr>
          <p:nvPr/>
        </p:nvSpPr>
        <p:spPr bwMode="auto">
          <a:xfrm>
            <a:off x="170621" y="4873708"/>
            <a:ext cx="9412357" cy="175432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0"/>
              </a:spcBef>
            </a:pPr>
            <a:r>
              <a:rPr lang="en-US" sz="1800" b="1" dirty="0">
                <a:solidFill>
                  <a:schemeClr val="accent2"/>
                </a:solidFill>
                <a:latin typeface="Courier New" pitchFamily="49" charset="0"/>
                <a:cs typeface="Courier New" pitchFamily="49" charset="0"/>
              </a:rPr>
              <a:t>modSATquad2 = </a:t>
            </a:r>
            <a:r>
              <a:rPr lang="en-US" sz="1800" b="1" dirty="0" err="1">
                <a:solidFill>
                  <a:schemeClr val="accent2"/>
                </a:solidFill>
                <a:latin typeface="Courier New" pitchFamily="49" charset="0"/>
                <a:cs typeface="Courier New" pitchFamily="49" charset="0"/>
              </a:rPr>
              <a:t>lm</a:t>
            </a:r>
            <a:r>
              <a:rPr lang="en-US" sz="1800" b="1" dirty="0">
                <a:solidFill>
                  <a:schemeClr val="accent2"/>
                </a:solidFill>
                <a:latin typeface="Courier New" pitchFamily="49" charset="0"/>
                <a:cs typeface="Courier New" pitchFamily="49" charset="0"/>
              </a:rPr>
              <a:t>(</a:t>
            </a:r>
            <a:r>
              <a:rPr lang="en-US" sz="1800" b="1" dirty="0" err="1">
                <a:solidFill>
                  <a:schemeClr val="accent2"/>
                </a:solidFill>
                <a:latin typeface="Courier New" pitchFamily="49" charset="0"/>
                <a:cs typeface="Courier New" pitchFamily="49" charset="0"/>
              </a:rPr>
              <a:t>SAT~Takers+I</a:t>
            </a:r>
            <a:r>
              <a:rPr lang="en-US" sz="1800" b="1" dirty="0">
                <a:solidFill>
                  <a:schemeClr val="accent2"/>
                </a:solidFill>
                <a:latin typeface="Courier New" pitchFamily="49" charset="0"/>
                <a:cs typeface="Courier New" pitchFamily="49" charset="0"/>
              </a:rPr>
              <a:t>(Takers^2),data=</a:t>
            </a:r>
            <a:r>
              <a:rPr lang="en-US" sz="1800" b="1" dirty="0" err="1">
                <a:solidFill>
                  <a:schemeClr val="accent2"/>
                </a:solidFill>
                <a:latin typeface="Courier New" pitchFamily="49" charset="0"/>
                <a:cs typeface="Courier New" pitchFamily="49" charset="0"/>
              </a:rPr>
              <a:t>StateSAT</a:t>
            </a:r>
            <a:r>
              <a:rPr lang="en-US" sz="1800" b="1" dirty="0">
                <a:solidFill>
                  <a:schemeClr val="accent2"/>
                </a:solidFill>
                <a:latin typeface="Courier New" pitchFamily="49" charset="0"/>
                <a:cs typeface="Courier New" pitchFamily="49" charset="0"/>
              </a:rPr>
              <a:t>)</a:t>
            </a:r>
          </a:p>
          <a:p>
            <a:pPr>
              <a:spcBef>
                <a:spcPct val="0"/>
              </a:spcBef>
            </a:pPr>
            <a:r>
              <a:rPr lang="en-US" sz="1800" b="1" dirty="0">
                <a:solidFill>
                  <a:schemeClr val="accent2"/>
                </a:solidFill>
                <a:latin typeface="Courier New" pitchFamily="49" charset="0"/>
                <a:cs typeface="Courier New" pitchFamily="49" charset="0"/>
              </a:rPr>
              <a:t>summary(modSATquad2)</a:t>
            </a:r>
          </a:p>
          <a:p>
            <a:pPr>
              <a:spcBef>
                <a:spcPct val="0"/>
              </a:spcBef>
            </a:pPr>
            <a:endParaRPr lang="en-US" sz="1800" b="1" dirty="0">
              <a:solidFill>
                <a:schemeClr val="accent2"/>
              </a:solidFill>
              <a:latin typeface="Courier New" pitchFamily="49" charset="0"/>
              <a:cs typeface="Courier New" pitchFamily="49" charset="0"/>
            </a:endParaRPr>
          </a:p>
          <a:p>
            <a:pPr>
              <a:spcBef>
                <a:spcPct val="0"/>
              </a:spcBef>
            </a:pPr>
            <a:r>
              <a:rPr lang="nl-NL" sz="1800" b="1" dirty="0">
                <a:solidFill>
                  <a:schemeClr val="tx1"/>
                </a:solidFill>
                <a:latin typeface="Courier New" pitchFamily="49" charset="0"/>
                <a:cs typeface="Courier New" pitchFamily="49" charset="0"/>
              </a:rPr>
              <a:t>Residual standard error: 29.93 on 47 degrees of freedom</a:t>
            </a:r>
          </a:p>
          <a:p>
            <a:pPr>
              <a:spcBef>
                <a:spcPct val="0"/>
              </a:spcBef>
            </a:pPr>
            <a:r>
              <a:rPr lang="nl-NL" sz="1800" b="1" dirty="0">
                <a:solidFill>
                  <a:schemeClr val="tx1"/>
                </a:solidFill>
                <a:latin typeface="Courier New" pitchFamily="49" charset="0"/>
                <a:cs typeface="Courier New" pitchFamily="49" charset="0"/>
              </a:rPr>
              <a:t>Multiple R-squared: 0.8289,	Adjusted R-squared: 0.8216 </a:t>
            </a:r>
          </a:p>
          <a:p>
            <a:pPr>
              <a:spcBef>
                <a:spcPct val="0"/>
              </a:spcBef>
            </a:pPr>
            <a:r>
              <a:rPr lang="nl-NL" sz="1800" b="1" dirty="0">
                <a:solidFill>
                  <a:schemeClr val="tx1"/>
                </a:solidFill>
                <a:latin typeface="Courier New" pitchFamily="49" charset="0"/>
                <a:cs typeface="Courier New" pitchFamily="49" charset="0"/>
              </a:rPr>
              <a:t>F-statistic: 113.8 on 2 and 47 DF,  p-value: &lt; 2.2e-16  </a:t>
            </a:r>
            <a:endParaRPr lang="en-US" sz="1800" b="1" dirty="0">
              <a:solidFill>
                <a:schemeClr val="tx1"/>
              </a:solidFill>
              <a:latin typeface="Courier New" pitchFamily="49" charset="0"/>
              <a:cs typeface="Courier New" pitchFamily="49" charset="0"/>
            </a:endParaRPr>
          </a:p>
        </p:txBody>
      </p:sp>
      <p:sp>
        <p:nvSpPr>
          <p:cNvPr id="6" name="Oval 5"/>
          <p:cNvSpPr/>
          <p:nvPr/>
        </p:nvSpPr>
        <p:spPr bwMode="auto">
          <a:xfrm>
            <a:off x="6019800" y="2998083"/>
            <a:ext cx="1143000" cy="457200"/>
          </a:xfrm>
          <a:prstGeom prst="ellipse">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endParaRPr lang="en-US" sz="3600"/>
          </a:p>
        </p:txBody>
      </p:sp>
      <p:sp>
        <p:nvSpPr>
          <p:cNvPr id="3" name="Oval 2">
            <a:extLst>
              <a:ext uri="{FF2B5EF4-FFF2-40B4-BE49-F238E27FC236}">
                <a16:creationId xmlns:a16="http://schemas.microsoft.com/office/drawing/2014/main" id="{0A6B6E29-023A-46A9-BFE3-872531A90287}"/>
              </a:ext>
            </a:extLst>
          </p:cNvPr>
          <p:cNvSpPr/>
          <p:nvPr/>
        </p:nvSpPr>
        <p:spPr bwMode="auto">
          <a:xfrm>
            <a:off x="6477000" y="3772763"/>
            <a:ext cx="1143000" cy="457200"/>
          </a:xfrm>
          <a:prstGeom prst="ellipse">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endParaRPr lang="en-US" sz="3600"/>
          </a:p>
        </p:txBody>
      </p:sp>
      <p:sp>
        <p:nvSpPr>
          <p:cNvPr id="11" name="Oval 10">
            <a:extLst>
              <a:ext uri="{FF2B5EF4-FFF2-40B4-BE49-F238E27FC236}">
                <a16:creationId xmlns:a16="http://schemas.microsoft.com/office/drawing/2014/main" id="{CE4D2F0A-EBF0-4555-A8DA-7B46FD439489}"/>
              </a:ext>
            </a:extLst>
          </p:cNvPr>
          <p:cNvSpPr/>
          <p:nvPr/>
        </p:nvSpPr>
        <p:spPr bwMode="auto">
          <a:xfrm>
            <a:off x="7467600" y="5906363"/>
            <a:ext cx="1143000" cy="457200"/>
          </a:xfrm>
          <a:prstGeom prst="ellipse">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endParaRPr lang="en-US" sz="3600"/>
          </a:p>
        </p:txBody>
      </p:sp>
    </p:spTree>
    <p:extLst>
      <p:ext uri="{BB962C8B-B14F-4D97-AF65-F5344CB8AC3E}">
        <p14:creationId xmlns:p14="http://schemas.microsoft.com/office/powerpoint/2010/main" val="4192824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7484" y="189821"/>
            <a:ext cx="7772400" cy="1143000"/>
          </a:xfrm>
        </p:spPr>
        <p:txBody>
          <a:bodyPr/>
          <a:lstStyle/>
          <a:p>
            <a:r>
              <a:rPr lang="en-US" dirty="0">
                <a:solidFill>
                  <a:srgbClr val="FFFF66"/>
                </a:solidFill>
              </a:rPr>
              <a:t>Nested F-test</a:t>
            </a:r>
          </a:p>
        </p:txBody>
      </p:sp>
      <mc:AlternateContent xmlns:mc="http://schemas.openxmlformats.org/markup-compatibility/2006" xmlns:a14="http://schemas.microsoft.com/office/drawing/2010/main">
        <mc:Choice Requires="a14">
          <p:sp>
            <p:nvSpPr>
              <p:cNvPr id="6" name="Rectangle 5"/>
              <p:cNvSpPr/>
              <p:nvPr/>
            </p:nvSpPr>
            <p:spPr>
              <a:xfrm>
                <a:off x="381000" y="1470651"/>
                <a:ext cx="9134856" cy="523220"/>
              </a:xfrm>
              <a:prstGeom prst="rect">
                <a:avLst/>
              </a:prstGeom>
              <a:solidFill>
                <a:schemeClr val="tx2"/>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dirty="0">
                          <a:latin typeface="Cambria Math" panose="02040503050406030204" pitchFamily="18" charset="0"/>
                        </a:rPr>
                        <m:t>𝑆𝐴𝑇</m:t>
                      </m:r>
                      <m:r>
                        <a:rPr lang="en-US" sz="2800" i="1" dirty="0">
                          <a:latin typeface="Cambria Math"/>
                        </a:rPr>
                        <m:t> =</m:t>
                      </m:r>
                      <m:sSub>
                        <m:sSubPr>
                          <m:ctrlPr>
                            <a:rPr lang="en-US" sz="2800" i="1" dirty="0">
                              <a:latin typeface="Cambria Math" panose="02040503050406030204" pitchFamily="18" charset="0"/>
                            </a:rPr>
                          </m:ctrlPr>
                        </m:sSubPr>
                        <m:e>
                          <m:r>
                            <a:rPr lang="en-US" sz="2800" i="1" dirty="0">
                              <a:latin typeface="Cambria Math"/>
                            </a:rPr>
                            <m:t>𝛽</m:t>
                          </m:r>
                        </m:e>
                        <m:sub>
                          <m:r>
                            <a:rPr lang="en-US" sz="2800" i="1" dirty="0">
                              <a:latin typeface="Cambria Math"/>
                            </a:rPr>
                            <m:t>0</m:t>
                          </m:r>
                        </m:sub>
                      </m:sSub>
                      <m:r>
                        <a:rPr lang="en-US" sz="2800" i="1" dirty="0">
                          <a:latin typeface="Cambria Math"/>
                        </a:rPr>
                        <m:t>+</m:t>
                      </m:r>
                      <m:r>
                        <a:rPr lang="en-US" sz="2800" i="1" dirty="0">
                          <a:latin typeface="Cambria Math"/>
                          <a:sym typeface="Symbol" pitchFamily="18" charset="2"/>
                        </a:rPr>
                        <m:t>𝛽</m:t>
                      </m:r>
                      <m:r>
                        <a:rPr lang="en-US" sz="2800" i="1" baseline="-25000" dirty="0">
                          <a:latin typeface="Cambria Math"/>
                          <a:sym typeface="Symbol" pitchFamily="18" charset="2"/>
                        </a:rPr>
                        <m:t>1</m:t>
                      </m:r>
                      <m:r>
                        <a:rPr lang="en-US" sz="2800" i="1" dirty="0">
                          <a:latin typeface="Cambria Math" panose="02040503050406030204" pitchFamily="18" charset="0"/>
                          <a:sym typeface="Symbol" pitchFamily="18" charset="2"/>
                        </a:rPr>
                        <m:t>𝑇𝑎𝑘𝑒𝑟𝑠</m:t>
                      </m:r>
                      <m:r>
                        <a:rPr lang="en-US" sz="2800" i="1" dirty="0">
                          <a:solidFill>
                            <a:srgbClr val="FFFF00"/>
                          </a:solidFill>
                          <a:latin typeface="Cambria Math"/>
                          <a:sym typeface="Symbol" pitchFamily="18" charset="2"/>
                        </a:rPr>
                        <m:t>+</m:t>
                      </m:r>
                      <m:sSub>
                        <m:sSubPr>
                          <m:ctrlPr>
                            <a:rPr lang="en-US" sz="2800" i="1" dirty="0">
                              <a:solidFill>
                                <a:srgbClr val="FFFF00"/>
                              </a:solidFill>
                              <a:latin typeface="Cambria Math" panose="02040503050406030204" pitchFamily="18" charset="0"/>
                              <a:sym typeface="Symbol" pitchFamily="18" charset="2"/>
                            </a:rPr>
                          </m:ctrlPr>
                        </m:sSubPr>
                        <m:e>
                          <m:r>
                            <a:rPr lang="en-US" sz="2800" i="1" dirty="0">
                              <a:solidFill>
                                <a:srgbClr val="FFFF00"/>
                              </a:solidFill>
                              <a:latin typeface="Cambria Math"/>
                              <a:sym typeface="Symbol" pitchFamily="18" charset="2"/>
                            </a:rPr>
                            <m:t></m:t>
                          </m:r>
                        </m:e>
                        <m:sub>
                          <m:r>
                            <a:rPr lang="en-US" sz="2800" i="1" dirty="0">
                              <a:solidFill>
                                <a:srgbClr val="FFFF00"/>
                              </a:solidFill>
                              <a:latin typeface="Cambria Math"/>
                              <a:sym typeface="Symbol" pitchFamily="18" charset="2"/>
                            </a:rPr>
                            <m:t>2</m:t>
                          </m:r>
                        </m:sub>
                      </m:sSub>
                      <m:r>
                        <a:rPr lang="en-US" sz="2800" i="1" dirty="0">
                          <a:latin typeface="Cambria Math" panose="02040503050406030204" pitchFamily="18" charset="0"/>
                          <a:sym typeface="Symbol" pitchFamily="18" charset="2"/>
                        </a:rPr>
                        <m:t>𝑇𝑎𝑘𝑒𝑟𝑠</m:t>
                      </m:r>
                      <m:r>
                        <a:rPr lang="en-US" sz="2800" i="1" baseline="30000" dirty="0">
                          <a:latin typeface="Cambria Math" panose="02040503050406030204" pitchFamily="18" charset="0"/>
                          <a:sym typeface="Symbol" pitchFamily="18" charset="2"/>
                        </a:rPr>
                        <m:t>2</m:t>
                      </m:r>
                      <m:r>
                        <a:rPr lang="en-US" sz="2800" i="1" dirty="0">
                          <a:solidFill>
                            <a:schemeClr val="bg1"/>
                          </a:solidFill>
                          <a:latin typeface="Cambria Math"/>
                          <a:sym typeface="Symbol" pitchFamily="18" charset="2"/>
                        </a:rPr>
                        <m:t>+ </m:t>
                      </m:r>
                      <m:r>
                        <a:rPr lang="en-US" sz="2800" i="1" baseline="-25000" dirty="0">
                          <a:solidFill>
                            <a:schemeClr val="bg1"/>
                          </a:solidFill>
                          <a:latin typeface="Cambria Math"/>
                          <a:sym typeface="Symbol" pitchFamily="18" charset="2"/>
                        </a:rPr>
                        <m:t>3</m:t>
                      </m:r>
                      <m:r>
                        <a:rPr lang="en-US" sz="2800" i="1" dirty="0">
                          <a:solidFill>
                            <a:schemeClr val="bg1"/>
                          </a:solidFill>
                          <a:latin typeface="Cambria Math" panose="02040503050406030204" pitchFamily="18" charset="0"/>
                          <a:sym typeface="Symbol" pitchFamily="18" charset="2"/>
                        </a:rPr>
                        <m:t>𝑇𝑎𝑘𝑒𝑟𝑠</m:t>
                      </m:r>
                      <m:r>
                        <a:rPr lang="en-US" sz="2800" i="1" baseline="30000" dirty="0">
                          <a:solidFill>
                            <a:schemeClr val="bg1"/>
                          </a:solidFill>
                          <a:latin typeface="Cambria Math" panose="02040503050406030204" pitchFamily="18" charset="0"/>
                          <a:sym typeface="Symbol" pitchFamily="18" charset="2"/>
                        </a:rPr>
                        <m:t>3</m:t>
                      </m:r>
                      <m:r>
                        <a:rPr lang="en-US" sz="2800" i="1" dirty="0">
                          <a:solidFill>
                            <a:schemeClr val="bg1"/>
                          </a:solidFill>
                          <a:latin typeface="Cambria Math"/>
                          <a:sym typeface="Symbol" pitchFamily="18" charset="2"/>
                        </a:rPr>
                        <m:t>+</m:t>
                      </m:r>
                      <m:r>
                        <a:rPr lang="el-GR" sz="2800" i="1" dirty="0">
                          <a:latin typeface="Cambria Math"/>
                          <a:cs typeface="Courier New"/>
                          <a:sym typeface="Symbol" pitchFamily="18" charset="2"/>
                        </a:rPr>
                        <m:t>𝜀</m:t>
                      </m:r>
                      <m:r>
                        <a:rPr lang="en-US" sz="2800" i="1" dirty="0">
                          <a:latin typeface="Cambria Math"/>
                          <a:cs typeface="Courier New"/>
                          <a:sym typeface="Symbol" pitchFamily="18" charset="2"/>
                        </a:rPr>
                        <m:t> </m:t>
                      </m:r>
                    </m:oMath>
                  </m:oMathPara>
                </a14:m>
                <a:endParaRPr lang="en-US" sz="2800" dirty="0"/>
              </a:p>
            </p:txBody>
          </p:sp>
        </mc:Choice>
        <mc:Fallback xmlns="">
          <p:sp>
            <p:nvSpPr>
              <p:cNvPr id="6" name="Rectangle 5"/>
              <p:cNvSpPr>
                <a:spLocks noRot="1" noChangeAspect="1" noMove="1" noResize="1" noEditPoints="1" noAdjustHandles="1" noChangeArrowheads="1" noChangeShapeType="1" noTextEdit="1"/>
              </p:cNvSpPr>
              <p:nvPr/>
            </p:nvSpPr>
            <p:spPr>
              <a:xfrm>
                <a:off x="381000" y="1470651"/>
                <a:ext cx="9134856" cy="523220"/>
              </a:xfrm>
              <a:prstGeom prst="rect">
                <a:avLst/>
              </a:prstGeom>
              <a:blipFill>
                <a:blip r:embed="rId2"/>
                <a:stretch>
                  <a:fillRect/>
                </a:stretch>
              </a:blipFill>
            </p:spPr>
            <p:txBody>
              <a:bodyPr/>
              <a:lstStyle/>
              <a:p>
                <a:r>
                  <a:rPr lang="en-US">
                    <a:noFill/>
                  </a:rPr>
                  <a:t> </a:t>
                </a:r>
              </a:p>
            </p:txBody>
          </p:sp>
        </mc:Fallback>
      </mc:AlternateContent>
      <p:sp>
        <p:nvSpPr>
          <p:cNvPr id="7" name="TextBox 6"/>
          <p:cNvSpPr txBox="1"/>
          <p:nvPr/>
        </p:nvSpPr>
        <p:spPr>
          <a:xfrm>
            <a:off x="381000" y="2362200"/>
            <a:ext cx="2667000" cy="1154162"/>
          </a:xfrm>
          <a:prstGeom prst="rect">
            <a:avLst/>
          </a:prstGeom>
          <a:solidFill>
            <a:schemeClr val="tx1"/>
          </a:solidFill>
        </p:spPr>
        <p:txBody>
          <a:bodyPr wrap="square" rtlCol="0">
            <a:spAutoFit/>
          </a:bodyPr>
          <a:lstStyle/>
          <a:p>
            <a:pPr>
              <a:spcBef>
                <a:spcPts val="600"/>
              </a:spcBef>
            </a:pPr>
            <a:r>
              <a:rPr lang="en-US" sz="3200" dirty="0"/>
              <a:t>H</a:t>
            </a:r>
            <a:r>
              <a:rPr lang="en-US" sz="3200" baseline="-25000" dirty="0"/>
              <a:t>0</a:t>
            </a:r>
            <a:r>
              <a:rPr lang="en-US" sz="3200" dirty="0"/>
              <a:t>: </a:t>
            </a:r>
            <a:r>
              <a:rPr lang="el-GR" sz="3200" dirty="0"/>
              <a:t>β</a:t>
            </a:r>
            <a:r>
              <a:rPr lang="en-US" sz="3200" baseline="-25000" dirty="0"/>
              <a:t>3</a:t>
            </a:r>
            <a:r>
              <a:rPr lang="en-US" sz="3200" dirty="0"/>
              <a:t>=0</a:t>
            </a:r>
          </a:p>
          <a:p>
            <a:pPr>
              <a:spcBef>
                <a:spcPts val="600"/>
              </a:spcBef>
            </a:pPr>
            <a:r>
              <a:rPr lang="en-US" sz="3200" dirty="0"/>
              <a:t>H</a:t>
            </a:r>
            <a:r>
              <a:rPr lang="en-US" sz="3200" baseline="-25000" dirty="0"/>
              <a:t>a</a:t>
            </a:r>
            <a:r>
              <a:rPr lang="en-US" sz="3200" dirty="0"/>
              <a:t>: Some </a:t>
            </a:r>
            <a:r>
              <a:rPr lang="el-GR" sz="3200" dirty="0"/>
              <a:t>β</a:t>
            </a:r>
            <a:r>
              <a:rPr lang="en-US" sz="3200" baseline="-25000" dirty="0"/>
              <a:t>3</a:t>
            </a:r>
            <a:r>
              <a:rPr lang="en-US" sz="3200" dirty="0"/>
              <a:t>≠0 </a:t>
            </a:r>
          </a:p>
        </p:txBody>
      </p:sp>
      <p:sp>
        <p:nvSpPr>
          <p:cNvPr id="15" name="Rectangle 3"/>
          <p:cNvSpPr>
            <a:spLocks noChangeArrowheads="1"/>
          </p:cNvSpPr>
          <p:nvPr/>
        </p:nvSpPr>
        <p:spPr bwMode="auto">
          <a:xfrm>
            <a:off x="381000" y="4079390"/>
            <a:ext cx="9144000" cy="258532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0"/>
              </a:spcBef>
            </a:pPr>
            <a:r>
              <a:rPr lang="nl-NL" sz="1800" b="1" dirty="0">
                <a:solidFill>
                  <a:schemeClr val="accent2">
                    <a:lumMod val="50000"/>
                  </a:schemeClr>
                </a:solidFill>
                <a:latin typeface="Courier New" pitchFamily="49" charset="0"/>
                <a:cs typeface="Courier New" pitchFamily="49" charset="0"/>
              </a:rPr>
              <a:t>anova(modSATquad2, modSATcubic)</a:t>
            </a:r>
          </a:p>
          <a:p>
            <a:pPr>
              <a:spcBef>
                <a:spcPct val="0"/>
              </a:spcBef>
            </a:pPr>
            <a:endParaRPr lang="nl-NL" sz="1800" b="1" dirty="0">
              <a:solidFill>
                <a:schemeClr val="accent2">
                  <a:lumMod val="50000"/>
                </a:schemeClr>
              </a:solidFill>
              <a:latin typeface="Courier New" pitchFamily="49" charset="0"/>
              <a:cs typeface="Courier New" pitchFamily="49" charset="0"/>
            </a:endParaRPr>
          </a:p>
          <a:p>
            <a:pPr>
              <a:spcBef>
                <a:spcPct val="0"/>
              </a:spcBef>
            </a:pPr>
            <a:r>
              <a:rPr lang="nl-NL" sz="1800" b="1" dirty="0">
                <a:solidFill>
                  <a:schemeClr val="tx1"/>
                </a:solidFill>
                <a:latin typeface="Courier New" pitchFamily="49" charset="0"/>
                <a:cs typeface="Courier New" pitchFamily="49" charset="0"/>
              </a:rPr>
              <a:t>Analysis of Variance Table</a:t>
            </a:r>
          </a:p>
          <a:p>
            <a:pPr>
              <a:spcBef>
                <a:spcPct val="0"/>
              </a:spcBef>
            </a:pPr>
            <a:endParaRPr lang="nl-NL" sz="1800" b="1" dirty="0">
              <a:solidFill>
                <a:schemeClr val="tx1"/>
              </a:solidFill>
              <a:latin typeface="Courier New" pitchFamily="49" charset="0"/>
              <a:cs typeface="Courier New" pitchFamily="49" charset="0"/>
            </a:endParaRPr>
          </a:p>
          <a:p>
            <a:pPr>
              <a:spcBef>
                <a:spcPct val="0"/>
              </a:spcBef>
            </a:pPr>
            <a:r>
              <a:rPr lang="nl-NL" sz="1800" b="1" dirty="0">
                <a:solidFill>
                  <a:schemeClr val="tx1"/>
                </a:solidFill>
                <a:latin typeface="Courier New" pitchFamily="49" charset="0"/>
                <a:cs typeface="Courier New" pitchFamily="49" charset="0"/>
              </a:rPr>
              <a:t>Model 1: SAT ~ poly(Takers, degree = 2, raw = TRUE)</a:t>
            </a:r>
          </a:p>
          <a:p>
            <a:pPr>
              <a:spcBef>
                <a:spcPct val="0"/>
              </a:spcBef>
            </a:pPr>
            <a:r>
              <a:rPr lang="nl-NL" sz="1800" b="1" dirty="0">
                <a:solidFill>
                  <a:schemeClr val="tx1"/>
                </a:solidFill>
                <a:latin typeface="Courier New" pitchFamily="49" charset="0"/>
                <a:cs typeface="Courier New" pitchFamily="49" charset="0"/>
              </a:rPr>
              <a:t>Model 2: SAT ~ Takers + I(Takers^2) + I(Takers^3)</a:t>
            </a:r>
          </a:p>
          <a:p>
            <a:pPr>
              <a:spcBef>
                <a:spcPct val="0"/>
              </a:spcBef>
            </a:pPr>
            <a:r>
              <a:rPr lang="nl-NL" sz="1800" b="1" dirty="0">
                <a:solidFill>
                  <a:schemeClr val="tx1"/>
                </a:solidFill>
                <a:latin typeface="Courier New" pitchFamily="49" charset="0"/>
                <a:cs typeface="Courier New" pitchFamily="49" charset="0"/>
              </a:rPr>
              <a:t>  Res.Df   RSS Df Sum of Sq      F Pr(&gt;F)</a:t>
            </a:r>
          </a:p>
          <a:p>
            <a:pPr>
              <a:spcBef>
                <a:spcPct val="0"/>
              </a:spcBef>
            </a:pPr>
            <a:r>
              <a:rPr lang="nl-NL" sz="1800" b="1" dirty="0">
                <a:solidFill>
                  <a:schemeClr val="tx1"/>
                </a:solidFill>
                <a:latin typeface="Courier New" pitchFamily="49" charset="0"/>
                <a:cs typeface="Courier New" pitchFamily="49" charset="0"/>
              </a:rPr>
              <a:t>1     47 42101                           </a:t>
            </a:r>
          </a:p>
          <a:p>
            <a:pPr>
              <a:spcBef>
                <a:spcPct val="0"/>
              </a:spcBef>
            </a:pPr>
            <a:r>
              <a:rPr lang="nl-NL" sz="1800" b="1" dirty="0">
                <a:solidFill>
                  <a:schemeClr val="tx1"/>
                </a:solidFill>
                <a:latin typeface="Courier New" pitchFamily="49" charset="0"/>
                <a:cs typeface="Courier New" pitchFamily="49" charset="0"/>
              </a:rPr>
              <a:t>2     46 42069  1    31.524 0.0345 0.8535</a:t>
            </a:r>
          </a:p>
        </p:txBody>
      </p:sp>
    </p:spTree>
    <p:extLst>
      <p:ext uri="{BB962C8B-B14F-4D97-AF65-F5344CB8AC3E}">
        <p14:creationId xmlns:p14="http://schemas.microsoft.com/office/powerpoint/2010/main" val="828907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7484" y="189821"/>
            <a:ext cx="7772400" cy="1143000"/>
          </a:xfrm>
        </p:spPr>
        <p:txBody>
          <a:bodyPr/>
          <a:lstStyle/>
          <a:p>
            <a:r>
              <a:rPr lang="en-US" dirty="0">
                <a:solidFill>
                  <a:srgbClr val="FFFF66"/>
                </a:solidFill>
              </a:rPr>
              <a:t>How High to Go?</a:t>
            </a:r>
          </a:p>
        </p:txBody>
      </p:sp>
      <p:pic>
        <p:nvPicPr>
          <p:cNvPr id="3" name="Picture 2">
            <a:extLst>
              <a:ext uri="{FF2B5EF4-FFF2-40B4-BE49-F238E27FC236}">
                <a16:creationId xmlns:a16="http://schemas.microsoft.com/office/drawing/2014/main" id="{637AFD3F-7A65-4648-928A-03CF734A253D}"/>
              </a:ext>
            </a:extLst>
          </p:cNvPr>
          <p:cNvPicPr>
            <a:picLocks noChangeAspect="1"/>
          </p:cNvPicPr>
          <p:nvPr/>
        </p:nvPicPr>
        <p:blipFill>
          <a:blip r:embed="rId2"/>
          <a:stretch>
            <a:fillRect/>
          </a:stretch>
        </p:blipFill>
        <p:spPr>
          <a:xfrm>
            <a:off x="2172261" y="1524000"/>
            <a:ext cx="7847477" cy="4843015"/>
          </a:xfrm>
          <a:prstGeom prst="rect">
            <a:avLst/>
          </a:prstGeom>
        </p:spPr>
      </p:pic>
    </p:spTree>
    <p:extLst>
      <p:ext uri="{BB962C8B-B14F-4D97-AF65-F5344CB8AC3E}">
        <p14:creationId xmlns:p14="http://schemas.microsoft.com/office/powerpoint/2010/main" val="1808564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7484" y="189821"/>
            <a:ext cx="7772400" cy="1143000"/>
          </a:xfrm>
        </p:spPr>
        <p:txBody>
          <a:bodyPr/>
          <a:lstStyle/>
          <a:p>
            <a:r>
              <a:rPr lang="en-US" dirty="0">
                <a:solidFill>
                  <a:srgbClr val="FFFF66"/>
                </a:solidFill>
              </a:rPr>
              <a:t>Nested F-test</a:t>
            </a:r>
          </a:p>
        </p:txBody>
      </p:sp>
      <p:sp>
        <p:nvSpPr>
          <p:cNvPr id="7" name="TextBox 6"/>
          <p:cNvSpPr txBox="1"/>
          <p:nvPr/>
        </p:nvSpPr>
        <p:spPr>
          <a:xfrm>
            <a:off x="533400" y="1633436"/>
            <a:ext cx="4648200" cy="1723549"/>
          </a:xfrm>
          <a:prstGeom prst="rect">
            <a:avLst/>
          </a:prstGeom>
          <a:solidFill>
            <a:schemeClr val="tx1"/>
          </a:solidFill>
        </p:spPr>
        <p:txBody>
          <a:bodyPr wrap="square" rtlCol="0">
            <a:spAutoFit/>
          </a:bodyPr>
          <a:lstStyle/>
          <a:p>
            <a:pPr>
              <a:spcBef>
                <a:spcPts val="600"/>
              </a:spcBef>
            </a:pPr>
            <a:r>
              <a:rPr lang="en-US" sz="3200" dirty="0"/>
              <a:t>H</a:t>
            </a:r>
            <a:r>
              <a:rPr lang="en-US" sz="3200" baseline="-25000" dirty="0"/>
              <a:t>0</a:t>
            </a:r>
            <a:r>
              <a:rPr lang="en-US" sz="3200" dirty="0"/>
              <a:t>: </a:t>
            </a:r>
            <a:r>
              <a:rPr lang="el-GR" sz="3200" dirty="0"/>
              <a:t>β</a:t>
            </a:r>
            <a:r>
              <a:rPr lang="en-US" sz="3200" baseline="-25000" dirty="0"/>
              <a:t>i </a:t>
            </a:r>
            <a:r>
              <a:rPr lang="en-US" sz="3200" dirty="0"/>
              <a:t>= 0</a:t>
            </a:r>
          </a:p>
          <a:p>
            <a:pPr>
              <a:spcBef>
                <a:spcPts val="600"/>
              </a:spcBef>
            </a:pPr>
            <a:r>
              <a:rPr lang="en-US" sz="3200" dirty="0"/>
              <a:t>H</a:t>
            </a:r>
            <a:r>
              <a:rPr lang="en-US" sz="3200" baseline="-25000" dirty="0"/>
              <a:t>a</a:t>
            </a:r>
            <a:r>
              <a:rPr lang="en-US" sz="3200" dirty="0"/>
              <a:t>: Some </a:t>
            </a:r>
            <a:r>
              <a:rPr lang="el-GR" sz="3200" dirty="0"/>
              <a:t>β</a:t>
            </a:r>
            <a:r>
              <a:rPr lang="en-US" sz="3200" baseline="-25000" dirty="0"/>
              <a:t>i </a:t>
            </a:r>
            <a:r>
              <a:rPr lang="en-US" sz="3200" dirty="0"/>
              <a:t>≠ 0</a:t>
            </a:r>
          </a:p>
          <a:p>
            <a:pPr>
              <a:spcBef>
                <a:spcPts val="600"/>
              </a:spcBef>
            </a:pPr>
            <a:r>
              <a:rPr lang="en-US" sz="3200" dirty="0">
                <a:latin typeface="+mn-lt"/>
              </a:rPr>
              <a:t>For i </a:t>
            </a:r>
            <a:r>
              <a:rPr lang="en-US" sz="3200" b="0" i="0" dirty="0">
                <a:effectLst/>
                <a:latin typeface="+mn-lt"/>
              </a:rPr>
              <a:t>∈ {3, 4, 5 … 10}</a:t>
            </a:r>
            <a:endParaRPr lang="en-US" sz="3200" dirty="0">
              <a:latin typeface="+mn-lt"/>
            </a:endParaRPr>
          </a:p>
        </p:txBody>
      </p:sp>
      <p:sp>
        <p:nvSpPr>
          <p:cNvPr id="15" name="Rectangle 3"/>
          <p:cNvSpPr>
            <a:spLocks noChangeArrowheads="1"/>
          </p:cNvSpPr>
          <p:nvPr/>
        </p:nvSpPr>
        <p:spPr bwMode="auto">
          <a:xfrm>
            <a:off x="533400" y="3962400"/>
            <a:ext cx="11125200" cy="230832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0"/>
              </a:spcBef>
            </a:pPr>
            <a:r>
              <a:rPr lang="nl-NL" sz="1600" b="1" dirty="0">
                <a:solidFill>
                  <a:schemeClr val="accent2">
                    <a:lumMod val="50000"/>
                  </a:schemeClr>
                </a:solidFill>
                <a:latin typeface="Courier New" pitchFamily="49" charset="0"/>
                <a:cs typeface="Courier New" pitchFamily="49" charset="0"/>
              </a:rPr>
              <a:t>anova(modSATquad2, modSAT10)</a:t>
            </a:r>
          </a:p>
          <a:p>
            <a:pPr>
              <a:spcBef>
                <a:spcPct val="0"/>
              </a:spcBef>
            </a:pPr>
            <a:endParaRPr lang="nl-NL" sz="1600" b="1" dirty="0">
              <a:solidFill>
                <a:schemeClr val="accent2">
                  <a:lumMod val="50000"/>
                </a:schemeClr>
              </a:solidFill>
              <a:latin typeface="Courier New" pitchFamily="49" charset="0"/>
              <a:cs typeface="Courier New" pitchFamily="49" charset="0"/>
            </a:endParaRPr>
          </a:p>
          <a:p>
            <a:pPr>
              <a:spcBef>
                <a:spcPct val="0"/>
              </a:spcBef>
            </a:pPr>
            <a:r>
              <a:rPr lang="nl-NL" sz="1600" b="1" dirty="0">
                <a:solidFill>
                  <a:schemeClr val="tx1"/>
                </a:solidFill>
                <a:latin typeface="Courier New" pitchFamily="49" charset="0"/>
                <a:cs typeface="Courier New" pitchFamily="49" charset="0"/>
              </a:rPr>
              <a:t>Analysis of Variance Table</a:t>
            </a:r>
          </a:p>
          <a:p>
            <a:pPr>
              <a:spcBef>
                <a:spcPct val="0"/>
              </a:spcBef>
            </a:pPr>
            <a:endParaRPr lang="nl-NL" sz="1600" b="1" dirty="0">
              <a:solidFill>
                <a:schemeClr val="tx1"/>
              </a:solidFill>
              <a:latin typeface="Courier New" pitchFamily="49" charset="0"/>
              <a:cs typeface="Courier New" pitchFamily="49" charset="0"/>
            </a:endParaRPr>
          </a:p>
          <a:p>
            <a:pPr>
              <a:spcBef>
                <a:spcPct val="0"/>
              </a:spcBef>
            </a:pPr>
            <a:r>
              <a:rPr lang="nl-NL" sz="1600" b="1" dirty="0">
                <a:solidFill>
                  <a:schemeClr val="tx1"/>
                </a:solidFill>
                <a:latin typeface="Courier New" pitchFamily="49" charset="0"/>
                <a:cs typeface="Courier New" pitchFamily="49" charset="0"/>
              </a:rPr>
              <a:t>Model 1: SAT ~ Takers + I(Takers^2)</a:t>
            </a:r>
          </a:p>
          <a:p>
            <a:pPr>
              <a:spcBef>
                <a:spcPct val="0"/>
              </a:spcBef>
            </a:pPr>
            <a:r>
              <a:rPr lang="nl-NL" sz="1600" b="1" dirty="0">
                <a:solidFill>
                  <a:schemeClr val="tx1"/>
                </a:solidFill>
                <a:latin typeface="Courier New" pitchFamily="49" charset="0"/>
                <a:cs typeface="Courier New" pitchFamily="49" charset="0"/>
              </a:rPr>
              <a:t>Model 2: SAT ~ poly(Takers, degree = 10, raw = TRUE)</a:t>
            </a:r>
          </a:p>
          <a:p>
            <a:pPr>
              <a:spcBef>
                <a:spcPct val="0"/>
              </a:spcBef>
            </a:pPr>
            <a:r>
              <a:rPr lang="nl-NL" sz="1600" b="1" dirty="0">
                <a:solidFill>
                  <a:schemeClr val="tx1"/>
                </a:solidFill>
                <a:latin typeface="Courier New" pitchFamily="49" charset="0"/>
                <a:cs typeface="Courier New" pitchFamily="49" charset="0"/>
              </a:rPr>
              <a:t>  Res.Df   RSS Df Sum of Sq      F Pr(&gt;F)</a:t>
            </a:r>
          </a:p>
          <a:p>
            <a:pPr>
              <a:spcBef>
                <a:spcPct val="0"/>
              </a:spcBef>
            </a:pPr>
            <a:r>
              <a:rPr lang="nl-NL" sz="1600" b="1" dirty="0">
                <a:solidFill>
                  <a:schemeClr val="tx1"/>
                </a:solidFill>
                <a:latin typeface="Courier New" pitchFamily="49" charset="0"/>
                <a:cs typeface="Courier New" pitchFamily="49" charset="0"/>
              </a:rPr>
              <a:t>1     47 42101                           </a:t>
            </a:r>
          </a:p>
          <a:p>
            <a:pPr>
              <a:spcBef>
                <a:spcPct val="0"/>
              </a:spcBef>
            </a:pPr>
            <a:r>
              <a:rPr lang="nl-NL" sz="1600" b="1" dirty="0">
                <a:solidFill>
                  <a:schemeClr val="tx1"/>
                </a:solidFill>
                <a:latin typeface="Courier New" pitchFamily="49" charset="0"/>
                <a:cs typeface="Courier New" pitchFamily="49" charset="0"/>
              </a:rPr>
              <a:t>2     39 34057  8    8044.1 1.1515 0.3524</a:t>
            </a:r>
          </a:p>
        </p:txBody>
      </p:sp>
    </p:spTree>
    <p:extLst>
      <p:ext uri="{BB962C8B-B14F-4D97-AF65-F5344CB8AC3E}">
        <p14:creationId xmlns:p14="http://schemas.microsoft.com/office/powerpoint/2010/main" val="3362904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941E4-2A42-7A40-6265-4F3719BFF79C}"/>
              </a:ext>
            </a:extLst>
          </p:cNvPr>
          <p:cNvSpPr>
            <a:spLocks noGrp="1"/>
          </p:cNvSpPr>
          <p:nvPr>
            <p:ph type="title"/>
          </p:nvPr>
        </p:nvSpPr>
        <p:spPr/>
        <p:txBody>
          <a:bodyPr/>
          <a:lstStyle/>
          <a:p>
            <a:r>
              <a:rPr lang="en-US" dirty="0">
                <a:solidFill>
                  <a:srgbClr val="FFFF66"/>
                </a:solidFill>
              </a:rPr>
              <a:t>Extra Credit Project: Wrong Linear Models</a:t>
            </a:r>
          </a:p>
        </p:txBody>
      </p:sp>
      <p:sp>
        <p:nvSpPr>
          <p:cNvPr id="3" name="TextBox 2">
            <a:extLst>
              <a:ext uri="{FF2B5EF4-FFF2-40B4-BE49-F238E27FC236}">
                <a16:creationId xmlns:a16="http://schemas.microsoft.com/office/drawing/2014/main" id="{1908AF8F-BB53-145B-E5A1-584230E82127}"/>
              </a:ext>
            </a:extLst>
          </p:cNvPr>
          <p:cNvSpPr txBox="1"/>
          <p:nvPr/>
        </p:nvSpPr>
        <p:spPr>
          <a:xfrm>
            <a:off x="457200" y="1752600"/>
            <a:ext cx="11430000" cy="4662815"/>
          </a:xfrm>
          <a:prstGeom prst="rect">
            <a:avLst/>
          </a:prstGeom>
          <a:noFill/>
        </p:spPr>
        <p:txBody>
          <a:bodyPr wrap="square" rtlCol="0">
            <a:spAutoFit/>
          </a:bodyPr>
          <a:lstStyle/>
          <a:p>
            <a:pPr marL="285750" indent="-285750">
              <a:buFont typeface="Arial" panose="020B0604020202020204" pitchFamily="34" charset="0"/>
              <a:buChar char="•"/>
            </a:pPr>
            <a:r>
              <a:rPr lang="en-US" sz="1800" dirty="0"/>
              <a:t>Finding misuse of linear models in publications.</a:t>
            </a:r>
          </a:p>
          <a:p>
            <a:pPr marL="285750" indent="-285750">
              <a:buFont typeface="Arial" panose="020B0604020202020204" pitchFamily="34" charset="0"/>
              <a:buChar char="•"/>
            </a:pPr>
            <a:r>
              <a:rPr lang="en-US" sz="1800" dirty="0"/>
              <a:t>Statistics is a new subject, and statistical mistakes are very common.</a:t>
            </a:r>
          </a:p>
          <a:p>
            <a:pPr marL="285750" indent="-285750">
              <a:buFont typeface="Arial" panose="020B0604020202020204" pitchFamily="34" charset="0"/>
              <a:buChar char="•"/>
            </a:pPr>
            <a:r>
              <a:rPr lang="en-US" sz="1800" dirty="0"/>
              <a:t>Look up from the news, from the library, from the web, or from any source.  Report your finding and get up to </a:t>
            </a:r>
            <a:r>
              <a:rPr lang="en-US" sz="1800" dirty="0">
                <a:solidFill>
                  <a:srgbClr val="FF0000"/>
                </a:solidFill>
              </a:rPr>
              <a:t>1% </a:t>
            </a:r>
            <a:r>
              <a:rPr lang="en-US" sz="1800" dirty="0"/>
              <a:t>extra credit.</a:t>
            </a:r>
          </a:p>
          <a:p>
            <a:pPr marL="285750" indent="-285750">
              <a:buFont typeface="Arial" panose="020B0604020202020204" pitchFamily="34" charset="0"/>
              <a:buChar char="•"/>
            </a:pPr>
            <a:r>
              <a:rPr lang="en-US" sz="1800" dirty="0"/>
              <a:t>Format of the report:</a:t>
            </a:r>
          </a:p>
          <a:p>
            <a:pPr marL="742950" lvl="1" indent="-285750">
              <a:buFont typeface="Arial" panose="020B0604020202020204" pitchFamily="34" charset="0"/>
              <a:buChar char="•"/>
            </a:pPr>
            <a:r>
              <a:rPr lang="en-US" sz="1800" dirty="0"/>
              <a:t>Part 1: Clearly state the source of the publication(news, magazines, blogs...).</a:t>
            </a:r>
          </a:p>
          <a:p>
            <a:pPr marL="742950" lvl="1" indent="-285750">
              <a:buFont typeface="Arial" panose="020B0604020202020204" pitchFamily="34" charset="0"/>
              <a:buChar char="•"/>
            </a:pPr>
            <a:r>
              <a:rPr lang="en-US" sz="1800" dirty="0"/>
              <a:t>Part 2: A short paragraph about why it is wrong. </a:t>
            </a:r>
            <a:r>
              <a:rPr lang="en-US" sz="1800" dirty="0">
                <a:solidFill>
                  <a:srgbClr val="FF0000"/>
                </a:solidFill>
              </a:rPr>
              <a:t>0.5%</a:t>
            </a:r>
          </a:p>
          <a:p>
            <a:pPr marL="742950" lvl="1" indent="-285750">
              <a:buFont typeface="Arial" panose="020B0604020202020204" pitchFamily="34" charset="0"/>
              <a:buChar char="•"/>
            </a:pPr>
            <a:r>
              <a:rPr lang="en-US" sz="1800" dirty="0"/>
              <a:t>Part 3: A short paragraph about what the right procedure is. </a:t>
            </a:r>
            <a:r>
              <a:rPr lang="en-US" sz="1800" dirty="0">
                <a:solidFill>
                  <a:srgbClr val="FF0000"/>
                </a:solidFill>
              </a:rPr>
              <a:t>0.5%</a:t>
            </a:r>
          </a:p>
          <a:p>
            <a:pPr marL="742950" lvl="1" indent="-285750">
              <a:buFont typeface="Arial" panose="020B0604020202020204" pitchFamily="34" charset="0"/>
              <a:buChar char="•"/>
            </a:pPr>
            <a:r>
              <a:rPr lang="en-US" sz="1800" dirty="0"/>
              <a:t>Upload the pdf file of your report to Sakai by </a:t>
            </a:r>
            <a:r>
              <a:rPr lang="en-US" sz="1800" dirty="0">
                <a:solidFill>
                  <a:srgbClr val="FF0000"/>
                </a:solidFill>
              </a:rPr>
              <a:t>5pm on April 29</a:t>
            </a:r>
            <a:r>
              <a:rPr lang="en-US" sz="1800" dirty="0"/>
              <a:t>. 	</a:t>
            </a:r>
          </a:p>
          <a:p>
            <a:pPr marL="742950" lvl="1" indent="-285750">
              <a:buFont typeface="Arial" panose="020B0604020202020204" pitchFamily="34" charset="0"/>
              <a:buChar char="•"/>
            </a:pPr>
            <a:r>
              <a:rPr lang="en-US" sz="1800" dirty="0"/>
              <a:t>A maximum of 1 typed page including all your analysis, 12 point font, double spaced. Violations of the format will result in a </a:t>
            </a:r>
            <a:r>
              <a:rPr lang="en-US" sz="1800" dirty="0">
                <a:solidFill>
                  <a:srgbClr val="FF0000"/>
                </a:solidFill>
              </a:rPr>
              <a:t>0</a:t>
            </a:r>
            <a:r>
              <a:rPr lang="en-US" sz="1800" dirty="0"/>
              <a:t> in grade.</a:t>
            </a:r>
          </a:p>
          <a:p>
            <a:pPr marL="742950" lvl="1" indent="-285750">
              <a:buFont typeface="Arial" panose="020B0604020202020204" pitchFamily="34" charset="0"/>
              <a:buChar char="•"/>
            </a:pPr>
            <a:r>
              <a:rPr lang="en-US" sz="1800" dirty="0"/>
              <a:t>Work independently. No shared credit. Identical submissions will receive a grade of </a:t>
            </a:r>
            <a:r>
              <a:rPr lang="en-US" sz="1800" dirty="0">
                <a:solidFill>
                  <a:srgbClr val="FF0000"/>
                </a:solidFill>
              </a:rPr>
              <a:t>0</a:t>
            </a:r>
            <a:r>
              <a:rPr lang="en-US" sz="1800" dirty="0"/>
              <a:t> and will be investigated.</a:t>
            </a:r>
          </a:p>
        </p:txBody>
      </p:sp>
    </p:spTree>
    <p:extLst>
      <p:ext uri="{BB962C8B-B14F-4D97-AF65-F5344CB8AC3E}">
        <p14:creationId xmlns:p14="http://schemas.microsoft.com/office/powerpoint/2010/main" val="1143783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solidFill>
                  <a:srgbClr val="FFFF66"/>
                </a:solidFill>
              </a:rPr>
              <a:t>Overfitting</a:t>
            </a:r>
          </a:p>
        </p:txBody>
      </p:sp>
      <p:sp>
        <p:nvSpPr>
          <p:cNvPr id="10243" name="TextBox 2"/>
          <p:cNvSpPr txBox="1">
            <a:spLocks noChangeArrowheads="1"/>
          </p:cNvSpPr>
          <p:nvPr/>
        </p:nvSpPr>
        <p:spPr bwMode="auto">
          <a:xfrm>
            <a:off x="1600200" y="1859340"/>
            <a:ext cx="8691231" cy="1569660"/>
          </a:xfrm>
          <a:prstGeom prst="rect">
            <a:avLst/>
          </a:prstGeom>
          <a:solidFill>
            <a:schemeClr val="tx1"/>
          </a:solidFill>
          <a:ln>
            <a:noFill/>
          </a:ln>
        </p:spPr>
        <p:txBody>
          <a:bodyPr wrap="square">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sz="3200" dirty="0">
                <a:solidFill>
                  <a:schemeClr val="bg1"/>
                </a:solidFill>
              </a:rPr>
              <a:t>Concern</a:t>
            </a:r>
            <a:r>
              <a:rPr lang="en-US" sz="3200" dirty="0"/>
              <a:t>: A model may reflect the structure of a particular sample, but not generalize well to the population. </a:t>
            </a:r>
          </a:p>
        </p:txBody>
      </p:sp>
      <p:pic>
        <p:nvPicPr>
          <p:cNvPr id="9218" name="Picture 2" descr="Concept of Cross-Validation in 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600199" y="3611940"/>
            <a:ext cx="8691231" cy="292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205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solidFill>
                  <a:srgbClr val="FFFF66"/>
                </a:solidFill>
              </a:rPr>
              <a:t>Cross Validation</a:t>
            </a:r>
          </a:p>
        </p:txBody>
      </p:sp>
      <p:sp>
        <p:nvSpPr>
          <p:cNvPr id="4" name="TextBox 3"/>
          <p:cNvSpPr txBox="1">
            <a:spLocks noChangeArrowheads="1"/>
          </p:cNvSpPr>
          <p:nvPr/>
        </p:nvSpPr>
        <p:spPr bwMode="auto">
          <a:xfrm>
            <a:off x="1676400" y="3810000"/>
            <a:ext cx="8691231" cy="2631490"/>
          </a:xfrm>
          <a:prstGeom prst="rect">
            <a:avLst/>
          </a:prstGeom>
          <a:solidFill>
            <a:srgbClr val="003366"/>
          </a:solidFill>
          <a:ln>
            <a:noFill/>
          </a:ln>
        </p:spPr>
        <p:txBody>
          <a:bodyPr wrap="square">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sz="3200" dirty="0">
                <a:solidFill>
                  <a:schemeClr val="bg1"/>
                </a:solidFill>
              </a:rPr>
              <a:t>To see if this is a problem</a:t>
            </a:r>
            <a:r>
              <a:rPr lang="en-US" sz="3200" dirty="0"/>
              <a:t>: </a:t>
            </a:r>
          </a:p>
          <a:p>
            <a:r>
              <a:rPr lang="en-US" sz="3200" dirty="0"/>
              <a:t>Split the original sample into two parts</a:t>
            </a:r>
          </a:p>
          <a:p>
            <a:pPr>
              <a:spcBef>
                <a:spcPts val="600"/>
              </a:spcBef>
            </a:pPr>
            <a:r>
              <a:rPr lang="en-US" sz="3200" dirty="0"/>
              <a:t>	(a) A “training” sample to build a model</a:t>
            </a:r>
          </a:p>
          <a:p>
            <a:r>
              <a:rPr lang="en-US" sz="3200" dirty="0"/>
              <a:t>	(b) A “holdout” sample to test the model </a:t>
            </a:r>
          </a:p>
        </p:txBody>
      </p:sp>
      <p:sp>
        <p:nvSpPr>
          <p:cNvPr id="5" name="TextBox 2">
            <a:extLst>
              <a:ext uri="{FF2B5EF4-FFF2-40B4-BE49-F238E27FC236}">
                <a16:creationId xmlns:a16="http://schemas.microsoft.com/office/drawing/2014/main" id="{C9D00A9A-16E3-4809-9BBC-0B8D088F60F3}"/>
              </a:ext>
            </a:extLst>
          </p:cNvPr>
          <p:cNvSpPr txBox="1">
            <a:spLocks noChangeArrowheads="1"/>
          </p:cNvSpPr>
          <p:nvPr/>
        </p:nvSpPr>
        <p:spPr bwMode="auto">
          <a:xfrm>
            <a:off x="1676400" y="1981200"/>
            <a:ext cx="8691231" cy="1569660"/>
          </a:xfrm>
          <a:prstGeom prst="rect">
            <a:avLst/>
          </a:prstGeom>
          <a:solidFill>
            <a:schemeClr val="tx1"/>
          </a:solidFill>
          <a:ln>
            <a:noFill/>
          </a:ln>
        </p:spPr>
        <p:txBody>
          <a:bodyPr wrap="square">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sz="3200" dirty="0">
                <a:solidFill>
                  <a:schemeClr val="bg1"/>
                </a:solidFill>
              </a:rPr>
              <a:t>Concern</a:t>
            </a:r>
            <a:r>
              <a:rPr lang="en-US" sz="3200" dirty="0"/>
              <a:t>: A model may reflect the structure of a particular sample, but not generalize well to the population. </a:t>
            </a:r>
          </a:p>
        </p:txBody>
      </p:sp>
    </p:spTree>
    <p:extLst>
      <p:ext uri="{BB962C8B-B14F-4D97-AF65-F5344CB8AC3E}">
        <p14:creationId xmlns:p14="http://schemas.microsoft.com/office/powerpoint/2010/main" val="2031663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C2F56-5AA9-05C2-6C4E-43005AD6FB65}"/>
              </a:ext>
            </a:extLst>
          </p:cNvPr>
          <p:cNvSpPr>
            <a:spLocks noGrp="1"/>
          </p:cNvSpPr>
          <p:nvPr>
            <p:ph type="title"/>
          </p:nvPr>
        </p:nvSpPr>
        <p:spPr>
          <a:xfrm>
            <a:off x="878528" y="304800"/>
            <a:ext cx="10363200" cy="1143000"/>
          </a:xfrm>
        </p:spPr>
        <p:txBody>
          <a:bodyPr/>
          <a:lstStyle/>
          <a:p>
            <a:r>
              <a:rPr lang="en-US" dirty="0">
                <a:solidFill>
                  <a:srgbClr val="FFFF66"/>
                </a:solidFill>
              </a:rPr>
              <a:t>More Chocolate, More Nobel Prize Winners?</a:t>
            </a:r>
          </a:p>
        </p:txBody>
      </p:sp>
      <p:sp>
        <p:nvSpPr>
          <p:cNvPr id="3" name="TextBox 2">
            <a:extLst>
              <a:ext uri="{FF2B5EF4-FFF2-40B4-BE49-F238E27FC236}">
                <a16:creationId xmlns:a16="http://schemas.microsoft.com/office/drawing/2014/main" id="{611BB417-5B95-3F39-04E9-144788B07E9B}"/>
              </a:ext>
            </a:extLst>
          </p:cNvPr>
          <p:cNvSpPr txBox="1"/>
          <p:nvPr/>
        </p:nvSpPr>
        <p:spPr>
          <a:xfrm>
            <a:off x="457200" y="1414670"/>
            <a:ext cx="11277600" cy="646331"/>
          </a:xfrm>
          <a:prstGeom prst="rect">
            <a:avLst/>
          </a:prstGeom>
          <a:noFill/>
        </p:spPr>
        <p:txBody>
          <a:bodyPr wrap="square" rtlCol="0">
            <a:spAutoFit/>
          </a:bodyPr>
          <a:lstStyle/>
          <a:p>
            <a:r>
              <a:rPr lang="en-US" sz="1800" dirty="0"/>
              <a:t>A study was published in New England Journal of Medicine, one of the most prestigious journals in medicine.  Causation between chocolate consumption per capita and the number of Nobel prize winners per capita is claimed.</a:t>
            </a:r>
          </a:p>
        </p:txBody>
      </p:sp>
      <p:pic>
        <p:nvPicPr>
          <p:cNvPr id="5" name="Picture 4" descr="Chart&#10;&#10;Description automatically generated">
            <a:extLst>
              <a:ext uri="{FF2B5EF4-FFF2-40B4-BE49-F238E27FC236}">
                <a16:creationId xmlns:a16="http://schemas.microsoft.com/office/drawing/2014/main" id="{DA4CEDE5-ABFB-DF11-8767-5815CE5AFB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528" y="2133600"/>
            <a:ext cx="10170471" cy="4080037"/>
          </a:xfrm>
          <a:prstGeom prst="rect">
            <a:avLst/>
          </a:prstGeom>
        </p:spPr>
      </p:pic>
    </p:spTree>
    <p:extLst>
      <p:ext uri="{BB962C8B-B14F-4D97-AF65-F5344CB8AC3E}">
        <p14:creationId xmlns:p14="http://schemas.microsoft.com/office/powerpoint/2010/main" val="1445015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69D02-FD01-D32A-3984-B34E99D9E206}"/>
              </a:ext>
            </a:extLst>
          </p:cNvPr>
          <p:cNvSpPr>
            <a:spLocks noGrp="1"/>
          </p:cNvSpPr>
          <p:nvPr>
            <p:ph type="title"/>
          </p:nvPr>
        </p:nvSpPr>
        <p:spPr/>
        <p:txBody>
          <a:bodyPr/>
          <a:lstStyle/>
          <a:p>
            <a:r>
              <a:rPr lang="en-US" dirty="0">
                <a:solidFill>
                  <a:srgbClr val="FFFF66"/>
                </a:solidFill>
              </a:rPr>
              <a:t>Problems in this study</a:t>
            </a:r>
          </a:p>
        </p:txBody>
      </p:sp>
      <p:sp>
        <p:nvSpPr>
          <p:cNvPr id="3" name="TextBox 2">
            <a:extLst>
              <a:ext uri="{FF2B5EF4-FFF2-40B4-BE49-F238E27FC236}">
                <a16:creationId xmlns:a16="http://schemas.microsoft.com/office/drawing/2014/main" id="{D8E9D8B9-0DC0-4824-FD1E-4DE0C82D3A49}"/>
              </a:ext>
            </a:extLst>
          </p:cNvPr>
          <p:cNvSpPr txBox="1"/>
          <p:nvPr/>
        </p:nvSpPr>
        <p:spPr>
          <a:xfrm>
            <a:off x="914400" y="1752600"/>
            <a:ext cx="10515600" cy="4339650"/>
          </a:xfrm>
          <a:prstGeom prst="rect">
            <a:avLst/>
          </a:prstGeom>
          <a:noFill/>
        </p:spPr>
        <p:txBody>
          <a:bodyPr wrap="square" rtlCol="0">
            <a:spAutoFit/>
          </a:bodyPr>
          <a:lstStyle/>
          <a:p>
            <a:pPr marL="285750" indent="-285750">
              <a:buFont typeface="Arial" panose="020B0604020202020204" pitchFamily="34" charset="0"/>
              <a:buChar char="•"/>
            </a:pPr>
            <a:r>
              <a:rPr lang="en-US" dirty="0"/>
              <a:t>Correlation doesn't mean causation!!</a:t>
            </a:r>
          </a:p>
          <a:p>
            <a:pPr marL="285750" indent="-285750">
              <a:buFont typeface="Arial" panose="020B0604020202020204" pitchFamily="34" charset="0"/>
              <a:buChar char="•"/>
            </a:pPr>
            <a:r>
              <a:rPr lang="en-US" dirty="0"/>
              <a:t>Problems in data collection: Chocolate consumption data are from a Swiss chocolate company.</a:t>
            </a:r>
          </a:p>
          <a:p>
            <a:pPr marL="285750" indent="-285750">
              <a:buFont typeface="Arial" panose="020B0604020202020204" pitchFamily="34" charset="0"/>
              <a:buChar char="•"/>
            </a:pPr>
            <a:r>
              <a:rPr lang="en-US" dirty="0"/>
              <a:t>Problems from lurking variables: Income per capita for example.</a:t>
            </a:r>
          </a:p>
          <a:p>
            <a:pPr marL="285750" indent="-285750">
              <a:buFont typeface="Arial" panose="020B0604020202020204" pitchFamily="34" charset="0"/>
              <a:buChar char="•"/>
            </a:pPr>
            <a:r>
              <a:rPr lang="en-US" dirty="0"/>
              <a:t>Problems of influential observations:</a:t>
            </a:r>
          </a:p>
          <a:p>
            <a:pPr marL="742950" lvl="1" indent="-285750">
              <a:buFont typeface="Arial" panose="020B0604020202020204" pitchFamily="34" charset="0"/>
              <a:buChar char="•"/>
            </a:pPr>
            <a:r>
              <a:rPr lang="en-US" dirty="0"/>
              <a:t>Luxembourg: 4.4 kg per year per capita, 39.287 Nobel laureates per 10 million people.</a:t>
            </a:r>
          </a:p>
          <a:p>
            <a:pPr marL="742950" lvl="1" indent="-285750">
              <a:buFont typeface="Arial" panose="020B0604020202020204" pitchFamily="34" charset="0"/>
              <a:buChar char="•"/>
            </a:pPr>
            <a:r>
              <a:rPr lang="en-US" dirty="0"/>
              <a:t>Saudi Arabia and UAE: 13 and 11.5 kg per year per capita respectively, 0 Nobel Prize winners</a:t>
            </a:r>
            <a:r>
              <a:rPr lang="en-US" sz="1800" dirty="0"/>
              <a:t>.</a:t>
            </a:r>
          </a:p>
        </p:txBody>
      </p:sp>
    </p:spTree>
    <p:extLst>
      <p:ext uri="{BB962C8B-B14F-4D97-AF65-F5344CB8AC3E}">
        <p14:creationId xmlns:p14="http://schemas.microsoft.com/office/powerpoint/2010/main" val="2510281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57425" y="0"/>
            <a:ext cx="7772400" cy="1143000"/>
          </a:xfrm>
        </p:spPr>
        <p:txBody>
          <a:bodyPr/>
          <a:lstStyle/>
          <a:p>
            <a:r>
              <a:rPr lang="en-US" dirty="0">
                <a:solidFill>
                  <a:srgbClr val="FFFF66"/>
                </a:solidFill>
              </a:rPr>
              <a:t>Example: State SAT Scores</a:t>
            </a:r>
            <a:endParaRPr lang="en-US" dirty="0"/>
          </a:p>
        </p:txBody>
      </p:sp>
      <p:sp>
        <p:nvSpPr>
          <p:cNvPr id="17411" name="Text Box 3"/>
          <p:cNvSpPr txBox="1">
            <a:spLocks noChangeArrowheads="1"/>
          </p:cNvSpPr>
          <p:nvPr/>
        </p:nvSpPr>
        <p:spPr bwMode="auto">
          <a:xfrm>
            <a:off x="609600" y="1219200"/>
            <a:ext cx="8001000" cy="53832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sz="3200" dirty="0"/>
              <a:t>Source:    </a:t>
            </a:r>
            <a:r>
              <a:rPr lang="en-US" sz="3200" i="1" dirty="0"/>
              <a:t>Statistical Sleuth, Case 12.1 pg. 339</a:t>
            </a:r>
            <a:r>
              <a:rPr lang="en-US" sz="3200" dirty="0"/>
              <a:t>  </a:t>
            </a:r>
          </a:p>
          <a:p>
            <a:pPr>
              <a:spcBef>
                <a:spcPct val="25000"/>
              </a:spcBef>
            </a:pPr>
            <a:r>
              <a:rPr lang="en-US" sz="3200" dirty="0">
                <a:solidFill>
                  <a:schemeClr val="bg1"/>
                </a:solidFill>
              </a:rPr>
              <a:t>Response Variable:</a:t>
            </a:r>
            <a:r>
              <a:rPr lang="en-US" sz="3200" dirty="0"/>
              <a:t>     </a:t>
            </a:r>
          </a:p>
          <a:p>
            <a:pPr>
              <a:spcBef>
                <a:spcPct val="0"/>
              </a:spcBef>
            </a:pPr>
            <a:r>
              <a:rPr lang="en-US" sz="3200" dirty="0"/>
              <a:t>      </a:t>
            </a:r>
            <a:r>
              <a:rPr lang="en-US" sz="3200" i="1" dirty="0"/>
              <a:t>SAT</a:t>
            </a:r>
            <a:r>
              <a:rPr lang="en-US" sz="3200" dirty="0"/>
              <a:t>    =Average combined SAT Score</a:t>
            </a:r>
          </a:p>
          <a:p>
            <a:pPr>
              <a:spcBef>
                <a:spcPct val="0"/>
              </a:spcBef>
              <a:spcAft>
                <a:spcPct val="10000"/>
              </a:spcAft>
            </a:pPr>
            <a:r>
              <a:rPr lang="en-US" sz="3200" dirty="0">
                <a:solidFill>
                  <a:schemeClr val="bg1"/>
                </a:solidFill>
              </a:rPr>
              <a:t>Potential Predictors:</a:t>
            </a:r>
            <a:r>
              <a:rPr lang="en-US" sz="3200" dirty="0"/>
              <a:t>  </a:t>
            </a:r>
          </a:p>
          <a:p>
            <a:pPr>
              <a:spcBef>
                <a:spcPct val="0"/>
              </a:spcBef>
              <a:spcAft>
                <a:spcPct val="10000"/>
              </a:spcAft>
            </a:pPr>
            <a:r>
              <a:rPr lang="en-US" sz="3200" dirty="0"/>
              <a:t>     </a:t>
            </a:r>
            <a:r>
              <a:rPr lang="en-US" sz="3200" i="1" dirty="0"/>
              <a:t>Takers</a:t>
            </a:r>
            <a:r>
              <a:rPr lang="en-US" sz="3200" dirty="0"/>
              <a:t>  = % taking the exam</a:t>
            </a:r>
          </a:p>
          <a:p>
            <a:pPr>
              <a:spcBef>
                <a:spcPct val="0"/>
              </a:spcBef>
              <a:spcAft>
                <a:spcPct val="10000"/>
              </a:spcAft>
            </a:pPr>
            <a:r>
              <a:rPr lang="en-US" sz="3200" dirty="0"/>
              <a:t>     </a:t>
            </a:r>
            <a:r>
              <a:rPr lang="en-US" sz="3200" i="1" dirty="0"/>
              <a:t>Income</a:t>
            </a:r>
            <a:r>
              <a:rPr lang="en-US" sz="3200" dirty="0"/>
              <a:t> = median family income ($100’s)</a:t>
            </a:r>
          </a:p>
          <a:p>
            <a:pPr>
              <a:spcBef>
                <a:spcPct val="0"/>
              </a:spcBef>
              <a:spcAft>
                <a:spcPct val="10000"/>
              </a:spcAft>
            </a:pPr>
            <a:r>
              <a:rPr lang="en-US" sz="3200" dirty="0"/>
              <a:t>     </a:t>
            </a:r>
            <a:r>
              <a:rPr lang="en-US" sz="3200" i="1" dirty="0"/>
              <a:t>Years</a:t>
            </a:r>
            <a:r>
              <a:rPr lang="en-US" sz="3200" dirty="0"/>
              <a:t>    = avg. years of study (SS, NS, HU)</a:t>
            </a:r>
          </a:p>
          <a:p>
            <a:pPr>
              <a:spcBef>
                <a:spcPct val="0"/>
              </a:spcBef>
              <a:spcAft>
                <a:spcPct val="10000"/>
              </a:spcAft>
            </a:pPr>
            <a:r>
              <a:rPr lang="en-US" sz="3200" dirty="0"/>
              <a:t>     </a:t>
            </a:r>
            <a:r>
              <a:rPr lang="en-US" sz="3200" i="1" dirty="0"/>
              <a:t>Public</a:t>
            </a:r>
            <a:r>
              <a:rPr lang="en-US" sz="3200" dirty="0"/>
              <a:t>   = % public school</a:t>
            </a:r>
          </a:p>
          <a:p>
            <a:pPr>
              <a:spcBef>
                <a:spcPct val="0"/>
              </a:spcBef>
              <a:spcAft>
                <a:spcPct val="10000"/>
              </a:spcAft>
            </a:pPr>
            <a:r>
              <a:rPr lang="en-US" sz="3200" dirty="0"/>
              <a:t>     </a:t>
            </a:r>
            <a:r>
              <a:rPr lang="en-US" sz="3200" i="1" dirty="0"/>
              <a:t>Expend</a:t>
            </a:r>
            <a:r>
              <a:rPr lang="en-US" sz="3200" dirty="0"/>
              <a:t> = spend per student ($100’s)</a:t>
            </a:r>
          </a:p>
          <a:p>
            <a:pPr>
              <a:spcBef>
                <a:spcPct val="0"/>
              </a:spcBef>
              <a:spcAft>
                <a:spcPct val="10000"/>
              </a:spcAft>
            </a:pPr>
            <a:r>
              <a:rPr lang="en-US" sz="3200" dirty="0"/>
              <a:t>     </a:t>
            </a:r>
            <a:r>
              <a:rPr lang="en-US" sz="3200" i="1" dirty="0"/>
              <a:t>Rank</a:t>
            </a:r>
            <a:r>
              <a:rPr lang="en-US" sz="3200" dirty="0"/>
              <a:t>     = median class rank of takers</a:t>
            </a:r>
          </a:p>
        </p:txBody>
      </p:sp>
    </p:spTree>
    <p:extLst>
      <p:ext uri="{BB962C8B-B14F-4D97-AF65-F5344CB8AC3E}">
        <p14:creationId xmlns:p14="http://schemas.microsoft.com/office/powerpoint/2010/main" val="2507559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6667" y="2977802"/>
            <a:ext cx="8305800" cy="2862322"/>
          </a:xfrm>
          <a:prstGeom prst="rect">
            <a:avLst/>
          </a:prstGeom>
          <a:solidFill>
            <a:schemeClr val="bg1"/>
          </a:solidFill>
        </p:spPr>
        <p:txBody>
          <a:bodyPr wrap="square" rtlCol="0">
            <a:spAutoFit/>
          </a:bodyPr>
          <a:lstStyle/>
          <a:p>
            <a:pPr>
              <a:spcBef>
                <a:spcPts val="0"/>
              </a:spcBef>
            </a:pPr>
            <a:r>
              <a:rPr lang="en-US" sz="1800" b="1" dirty="0">
                <a:solidFill>
                  <a:schemeClr val="accent2"/>
                </a:solidFill>
                <a:latin typeface="Courier New" panose="02070309020205020404" pitchFamily="49" charset="0"/>
                <a:cs typeface="Courier New" panose="02070309020205020404" pitchFamily="49" charset="0"/>
              </a:rPr>
              <a:t>modSAT1=lm(</a:t>
            </a:r>
            <a:r>
              <a:rPr lang="en-US" sz="1800" b="1" dirty="0" err="1">
                <a:solidFill>
                  <a:schemeClr val="accent2"/>
                </a:solidFill>
                <a:latin typeface="Courier New" panose="02070309020205020404" pitchFamily="49" charset="0"/>
                <a:cs typeface="Courier New" panose="02070309020205020404" pitchFamily="49" charset="0"/>
              </a:rPr>
              <a:t>SAT~Takers,data</a:t>
            </a:r>
            <a:r>
              <a:rPr lang="en-US" sz="1800" b="1" dirty="0">
                <a:solidFill>
                  <a:schemeClr val="accent2"/>
                </a:solidFill>
                <a:latin typeface="Courier New" panose="02070309020205020404" pitchFamily="49" charset="0"/>
                <a:cs typeface="Courier New" panose="02070309020205020404" pitchFamily="49" charset="0"/>
              </a:rPr>
              <a:t>=</a:t>
            </a:r>
            <a:r>
              <a:rPr lang="en-US" sz="1800" b="1" dirty="0" err="1">
                <a:solidFill>
                  <a:schemeClr val="accent2"/>
                </a:solidFill>
                <a:latin typeface="Courier New" panose="02070309020205020404" pitchFamily="49" charset="0"/>
                <a:cs typeface="Courier New" panose="02070309020205020404" pitchFamily="49" charset="0"/>
              </a:rPr>
              <a:t>StateSAT</a:t>
            </a:r>
            <a:r>
              <a:rPr lang="en-US" sz="1800" b="1" dirty="0">
                <a:solidFill>
                  <a:schemeClr val="accent2"/>
                </a:solidFill>
                <a:latin typeface="Courier New" panose="02070309020205020404" pitchFamily="49" charset="0"/>
                <a:cs typeface="Courier New" panose="02070309020205020404" pitchFamily="49" charset="0"/>
              </a:rPr>
              <a:t>)</a:t>
            </a:r>
          </a:p>
          <a:p>
            <a:pPr>
              <a:spcBef>
                <a:spcPts val="0"/>
              </a:spcBef>
            </a:pPr>
            <a:r>
              <a:rPr lang="en-US" sz="1800" b="1" dirty="0">
                <a:solidFill>
                  <a:schemeClr val="accent2"/>
                </a:solidFill>
                <a:latin typeface="Courier New" panose="02070309020205020404" pitchFamily="49" charset="0"/>
                <a:cs typeface="Courier New" panose="02070309020205020404" pitchFamily="49" charset="0"/>
              </a:rPr>
              <a:t>summary(modSAT1)</a:t>
            </a:r>
          </a:p>
          <a:p>
            <a:pPr>
              <a:spcBef>
                <a:spcPts val="0"/>
              </a:spcBef>
            </a:pPr>
            <a:endParaRPr lang="en-US" sz="1800" b="1" dirty="0">
              <a:solidFill>
                <a:schemeClr val="tx1"/>
              </a:solidFill>
              <a:latin typeface="Courier New" panose="02070309020205020404" pitchFamily="49" charset="0"/>
              <a:cs typeface="Courier New" panose="02070309020205020404" pitchFamily="49" charset="0"/>
            </a:endParaRPr>
          </a:p>
          <a:p>
            <a:pPr>
              <a:spcBef>
                <a:spcPts val="0"/>
              </a:spcBef>
            </a:pPr>
            <a:r>
              <a:rPr lang="en-US" sz="1800" b="1" dirty="0">
                <a:solidFill>
                  <a:schemeClr val="tx1"/>
                </a:solidFill>
                <a:latin typeface="Courier New" panose="02070309020205020404" pitchFamily="49" charset="0"/>
                <a:cs typeface="Courier New" panose="02070309020205020404" pitchFamily="49" charset="0"/>
              </a:rPr>
              <a:t>             Estimate Std. Error t value </a:t>
            </a:r>
            <a:r>
              <a:rPr lang="en-US" sz="1800" b="1" dirty="0" err="1">
                <a:solidFill>
                  <a:schemeClr val="tx1"/>
                </a:solidFill>
                <a:latin typeface="Courier New" panose="02070309020205020404" pitchFamily="49" charset="0"/>
                <a:cs typeface="Courier New" panose="02070309020205020404" pitchFamily="49" charset="0"/>
              </a:rPr>
              <a:t>Pr</a:t>
            </a:r>
            <a:r>
              <a:rPr lang="en-US" sz="1800" b="1" dirty="0">
                <a:solidFill>
                  <a:schemeClr val="tx1"/>
                </a:solidFill>
                <a:latin typeface="Courier New" panose="02070309020205020404" pitchFamily="49" charset="0"/>
                <a:cs typeface="Courier New" panose="02070309020205020404" pitchFamily="49" charset="0"/>
              </a:rPr>
              <a:t>(&gt;|t|)    </a:t>
            </a:r>
          </a:p>
          <a:p>
            <a:pPr>
              <a:spcBef>
                <a:spcPts val="0"/>
              </a:spcBef>
            </a:pPr>
            <a:r>
              <a:rPr lang="en-US" sz="1800" b="1" dirty="0">
                <a:solidFill>
                  <a:schemeClr val="tx1"/>
                </a:solidFill>
                <a:latin typeface="Courier New" panose="02070309020205020404" pitchFamily="49" charset="0"/>
                <a:cs typeface="Courier New" panose="02070309020205020404" pitchFamily="49" charset="0"/>
              </a:rPr>
              <a:t>(Intercept) 1020.3062     8.1391  125.36  &lt; 2e-16 ***</a:t>
            </a:r>
          </a:p>
          <a:p>
            <a:pPr>
              <a:spcBef>
                <a:spcPts val="0"/>
              </a:spcBef>
            </a:pPr>
            <a:r>
              <a:rPr lang="en-US" sz="1800" b="1" dirty="0">
                <a:solidFill>
                  <a:schemeClr val="tx1"/>
                </a:solidFill>
                <a:latin typeface="Courier New" panose="02070309020205020404" pitchFamily="49" charset="0"/>
                <a:cs typeface="Courier New" panose="02070309020205020404" pitchFamily="49" charset="0"/>
              </a:rPr>
              <a:t>Takers        -2.7600     0.2387  -11.56 1.77e-15 ***</a:t>
            </a:r>
          </a:p>
          <a:p>
            <a:pPr>
              <a:spcBef>
                <a:spcPts val="0"/>
              </a:spcBef>
            </a:pPr>
            <a:r>
              <a:rPr lang="en-US" sz="1800" b="1" dirty="0">
                <a:solidFill>
                  <a:schemeClr val="tx1"/>
                </a:solidFill>
                <a:latin typeface="Courier New" panose="02070309020205020404" pitchFamily="49" charset="0"/>
                <a:cs typeface="Courier New" panose="02070309020205020404" pitchFamily="49" charset="0"/>
              </a:rPr>
              <a:t>---</a:t>
            </a:r>
          </a:p>
          <a:p>
            <a:pPr>
              <a:spcBef>
                <a:spcPts val="0"/>
              </a:spcBef>
            </a:pPr>
            <a:r>
              <a:rPr lang="en-US" sz="1800" b="1" dirty="0">
                <a:solidFill>
                  <a:schemeClr val="tx1"/>
                </a:solidFill>
                <a:latin typeface="Courier New" panose="02070309020205020404" pitchFamily="49" charset="0"/>
                <a:cs typeface="Courier New" panose="02070309020205020404" pitchFamily="49" charset="0"/>
              </a:rPr>
              <a:t>Residual standard error: 36.8 on 48 degrees of freedom</a:t>
            </a:r>
          </a:p>
          <a:p>
            <a:pPr>
              <a:spcBef>
                <a:spcPts val="0"/>
              </a:spcBef>
            </a:pPr>
            <a:r>
              <a:rPr lang="en-US" sz="1800" b="1" dirty="0">
                <a:solidFill>
                  <a:schemeClr val="tx1"/>
                </a:solidFill>
                <a:latin typeface="Courier New" panose="02070309020205020404" pitchFamily="49" charset="0"/>
                <a:cs typeface="Courier New" panose="02070309020205020404" pitchFamily="49" charset="0"/>
              </a:rPr>
              <a:t>Multiple R-squared: 0.7358,	Adjusted R-squared: 0.7303 </a:t>
            </a:r>
          </a:p>
          <a:p>
            <a:pPr>
              <a:spcBef>
                <a:spcPts val="0"/>
              </a:spcBef>
            </a:pPr>
            <a:r>
              <a:rPr lang="en-US" sz="1800" b="1" dirty="0">
                <a:solidFill>
                  <a:schemeClr val="tx1"/>
                </a:solidFill>
                <a:latin typeface="Courier New" panose="02070309020205020404" pitchFamily="49" charset="0"/>
                <a:cs typeface="Courier New" panose="02070309020205020404" pitchFamily="49" charset="0"/>
              </a:rPr>
              <a:t>F-statistic: 133.7 on 1 and 48 DF,  p-value: 1.768e-15 </a:t>
            </a:r>
          </a:p>
        </p:txBody>
      </p:sp>
      <p:sp>
        <p:nvSpPr>
          <p:cNvPr id="18434" name="Rectangle 2"/>
          <p:cNvSpPr>
            <a:spLocks noGrp="1" noChangeArrowheads="1"/>
          </p:cNvSpPr>
          <p:nvPr>
            <p:ph type="title"/>
          </p:nvPr>
        </p:nvSpPr>
        <p:spPr/>
        <p:txBody>
          <a:bodyPr/>
          <a:lstStyle/>
          <a:p>
            <a:r>
              <a:rPr lang="en-US" dirty="0">
                <a:solidFill>
                  <a:srgbClr val="FFFF66"/>
                </a:solidFill>
              </a:rPr>
              <a:t>Example:  State SAT</a:t>
            </a:r>
          </a:p>
        </p:txBody>
      </p:sp>
      <p:pic>
        <p:nvPicPr>
          <p:cNvPr id="460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855" y="2590801"/>
            <a:ext cx="4343399" cy="373470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5" name="Text Box 7"/>
          <p:cNvSpPr txBox="1">
            <a:spLocks noChangeArrowheads="1"/>
          </p:cNvSpPr>
          <p:nvPr/>
        </p:nvSpPr>
        <p:spPr bwMode="auto">
          <a:xfrm>
            <a:off x="2857500" y="1640223"/>
            <a:ext cx="7467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dirty="0"/>
              <a:t>Model #1:  Y=SAT   vs. X=Takers</a:t>
            </a:r>
          </a:p>
        </p:txBody>
      </p:sp>
      <p:pic>
        <p:nvPicPr>
          <p:cNvPr id="460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2590800"/>
            <a:ext cx="4343400" cy="373470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9" name="Text Box 5"/>
          <p:cNvSpPr txBox="1">
            <a:spLocks noChangeArrowheads="1"/>
          </p:cNvSpPr>
          <p:nvPr/>
        </p:nvSpPr>
        <p:spPr bwMode="auto">
          <a:xfrm>
            <a:off x="1977445" y="2629160"/>
            <a:ext cx="5617723" cy="523220"/>
          </a:xfrm>
          <a:prstGeom prst="rect">
            <a:avLst/>
          </a:prstGeom>
          <a:solidFill>
            <a:schemeClr val="bg1"/>
          </a:solidFill>
          <a:ln>
            <a:noFill/>
          </a:ln>
        </p:spPr>
        <p:txBody>
          <a:bodyPr wrap="square">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sz="2800" dirty="0">
                <a:solidFill>
                  <a:schemeClr val="accent2"/>
                </a:solidFill>
              </a:rPr>
              <a:t>Would a “curved” line work better?</a:t>
            </a:r>
          </a:p>
        </p:txBody>
      </p:sp>
    </p:spTree>
    <p:extLst>
      <p:ext uri="{BB962C8B-B14F-4D97-AF65-F5344CB8AC3E}">
        <p14:creationId xmlns:p14="http://schemas.microsoft.com/office/powerpoint/2010/main" val="72208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6082"/>
                                        </p:tgtEl>
                                        <p:attrNameLst>
                                          <p:attrName>style.visibility</p:attrName>
                                        </p:attrNameLst>
                                      </p:cBhvr>
                                      <p:to>
                                        <p:strVal val="visible"/>
                                      </p:to>
                                    </p:set>
                                    <p:anim calcmode="lin" valueType="num">
                                      <p:cBhvr>
                                        <p:cTn id="7" dur="500" fill="hold"/>
                                        <p:tgtEl>
                                          <p:spTgt spid="46082"/>
                                        </p:tgtEl>
                                        <p:attrNameLst>
                                          <p:attrName>ppt_w</p:attrName>
                                        </p:attrNameLst>
                                      </p:cBhvr>
                                      <p:tavLst>
                                        <p:tav tm="0">
                                          <p:val>
                                            <p:fltVal val="0"/>
                                          </p:val>
                                        </p:tav>
                                        <p:tav tm="100000">
                                          <p:val>
                                            <p:strVal val="#ppt_w"/>
                                          </p:val>
                                        </p:tav>
                                      </p:tavLst>
                                    </p:anim>
                                    <p:anim calcmode="lin" valueType="num">
                                      <p:cBhvr>
                                        <p:cTn id="8" dur="500" fill="hold"/>
                                        <p:tgtEl>
                                          <p:spTgt spid="46082"/>
                                        </p:tgtEl>
                                        <p:attrNameLst>
                                          <p:attrName>ppt_h</p:attrName>
                                        </p:attrNameLst>
                                      </p:cBhvr>
                                      <p:tavLst>
                                        <p:tav tm="0">
                                          <p:val>
                                            <p:fltVal val="0"/>
                                          </p:val>
                                        </p:tav>
                                        <p:tav tm="100000">
                                          <p:val>
                                            <p:strVal val="#ppt_h"/>
                                          </p:val>
                                        </p:tav>
                                      </p:tavLst>
                                    </p:anim>
                                    <p:animEffect transition="in" filter="fade">
                                      <p:cBhvr>
                                        <p:cTn id="9" dur="500"/>
                                        <p:tgtEl>
                                          <p:spTgt spid="4608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6083"/>
                                        </p:tgtEl>
                                        <p:attrNameLst>
                                          <p:attrName>style.visibility</p:attrName>
                                        </p:attrNameLst>
                                      </p:cBhvr>
                                      <p:to>
                                        <p:strVal val="visible"/>
                                      </p:to>
                                    </p:set>
                                    <p:anim calcmode="lin" valueType="num">
                                      <p:cBhvr>
                                        <p:cTn id="14" dur="500" fill="hold"/>
                                        <p:tgtEl>
                                          <p:spTgt spid="46083"/>
                                        </p:tgtEl>
                                        <p:attrNameLst>
                                          <p:attrName>ppt_w</p:attrName>
                                        </p:attrNameLst>
                                      </p:cBhvr>
                                      <p:tavLst>
                                        <p:tav tm="0">
                                          <p:val>
                                            <p:fltVal val="0"/>
                                          </p:val>
                                        </p:tav>
                                        <p:tav tm="100000">
                                          <p:val>
                                            <p:strVal val="#ppt_w"/>
                                          </p:val>
                                        </p:tav>
                                      </p:tavLst>
                                    </p:anim>
                                    <p:anim calcmode="lin" valueType="num">
                                      <p:cBhvr>
                                        <p:cTn id="15" dur="500" fill="hold"/>
                                        <p:tgtEl>
                                          <p:spTgt spid="46083"/>
                                        </p:tgtEl>
                                        <p:attrNameLst>
                                          <p:attrName>ppt_h</p:attrName>
                                        </p:attrNameLst>
                                      </p:cBhvr>
                                      <p:tavLst>
                                        <p:tav tm="0">
                                          <p:val>
                                            <p:fltVal val="0"/>
                                          </p:val>
                                        </p:tav>
                                        <p:tav tm="100000">
                                          <p:val>
                                            <p:strVal val="#ppt_h"/>
                                          </p:val>
                                        </p:tav>
                                      </p:tavLst>
                                    </p:anim>
                                    <p:animEffect transition="in" filter="fade">
                                      <p:cBhvr>
                                        <p:cTn id="16" dur="500"/>
                                        <p:tgtEl>
                                          <p:spTgt spid="4608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8439"/>
                                        </p:tgtEl>
                                        <p:attrNameLst>
                                          <p:attrName>style.visibility</p:attrName>
                                        </p:attrNameLst>
                                      </p:cBhvr>
                                      <p:to>
                                        <p:strVal val="visible"/>
                                      </p:to>
                                    </p:set>
                                    <p:animEffect transition="in" filter="fade">
                                      <p:cBhvr>
                                        <p:cTn id="21" dur="500"/>
                                        <p:tgtEl>
                                          <p:spTgt spid="18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2"/>
          <p:cNvSpPr>
            <a:spLocks noGrp="1" noChangeArrowheads="1"/>
          </p:cNvSpPr>
          <p:nvPr>
            <p:ph type="title"/>
          </p:nvPr>
        </p:nvSpPr>
        <p:spPr/>
        <p:txBody>
          <a:bodyPr/>
          <a:lstStyle/>
          <a:p>
            <a:r>
              <a:rPr lang="en-US">
                <a:solidFill>
                  <a:srgbClr val="FFFF66"/>
                </a:solidFill>
              </a:rPr>
              <a:t>Polynomial Regression</a:t>
            </a:r>
          </a:p>
        </p:txBody>
      </p:sp>
      <p:sp>
        <p:nvSpPr>
          <p:cNvPr id="141315" name="Text Box 3"/>
          <p:cNvSpPr txBox="1">
            <a:spLocks noChangeArrowheads="1"/>
          </p:cNvSpPr>
          <p:nvPr/>
        </p:nvSpPr>
        <p:spPr bwMode="auto">
          <a:xfrm>
            <a:off x="304800" y="1752600"/>
            <a:ext cx="8153400" cy="2289175"/>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a:t>For a single predictor X:</a:t>
            </a:r>
          </a:p>
          <a:p>
            <a:endParaRPr lang="en-US"/>
          </a:p>
          <a:p>
            <a:endParaRPr lang="en-US"/>
          </a:p>
        </p:txBody>
      </p:sp>
      <p:graphicFrame>
        <p:nvGraphicFramePr>
          <p:cNvPr id="141316" name="Object 2"/>
          <p:cNvGraphicFramePr>
            <a:graphicFrameLocks noChangeAspect="1"/>
          </p:cNvGraphicFramePr>
          <p:nvPr/>
        </p:nvGraphicFramePr>
        <p:xfrm>
          <a:off x="477839" y="2666999"/>
          <a:ext cx="7731125" cy="844550"/>
        </p:xfrm>
        <a:graphic>
          <a:graphicData uri="http://schemas.openxmlformats.org/presentationml/2006/ole">
            <mc:AlternateContent xmlns:mc="http://schemas.openxmlformats.org/markup-compatibility/2006">
              <mc:Choice xmlns:v="urn:schemas-microsoft-com:vml" Requires="v">
                <p:oleObj name="Equation" r:id="rId3" imgW="2323800" imgH="253800" progId="Equation.3">
                  <p:embed/>
                </p:oleObj>
              </mc:Choice>
              <mc:Fallback>
                <p:oleObj name="Equation" r:id="rId3" imgW="2323800" imgH="253800" progId="Equation.3">
                  <p:embed/>
                  <p:pic>
                    <p:nvPicPr>
                      <p:cNvPr id="141316" name="Object 2"/>
                      <p:cNvPicPr>
                        <a:picLocks noChangeAspect="1" noChangeArrowheads="1"/>
                      </p:cNvPicPr>
                      <p:nvPr/>
                    </p:nvPicPr>
                    <p:blipFill>
                      <a:blip r:embed="rId4"/>
                      <a:srcRect/>
                      <a:stretch>
                        <a:fillRect/>
                      </a:stretch>
                    </p:blipFill>
                    <p:spPr bwMode="auto">
                      <a:xfrm>
                        <a:off x="477839" y="2666999"/>
                        <a:ext cx="7731125" cy="844550"/>
                      </a:xfrm>
                      <a:prstGeom prst="rect">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17" name="Object 3"/>
          <p:cNvGraphicFramePr>
            <a:graphicFrameLocks noChangeAspect="1"/>
          </p:cNvGraphicFramePr>
          <p:nvPr/>
        </p:nvGraphicFramePr>
        <p:xfrm>
          <a:off x="381001" y="4114800"/>
          <a:ext cx="3548063" cy="760413"/>
        </p:xfrm>
        <a:graphic>
          <a:graphicData uri="http://schemas.openxmlformats.org/presentationml/2006/ole">
            <mc:AlternateContent xmlns:mc="http://schemas.openxmlformats.org/markup-compatibility/2006">
              <mc:Choice xmlns:v="urn:schemas-microsoft-com:vml" Requires="v">
                <p:oleObj name="Equation" r:id="rId5" imgW="1066680" imgH="228600" progId="Equation.3">
                  <p:embed/>
                </p:oleObj>
              </mc:Choice>
              <mc:Fallback>
                <p:oleObj name="Equation" r:id="rId5" imgW="1066680" imgH="228600" progId="Equation.3">
                  <p:embed/>
                  <p:pic>
                    <p:nvPicPr>
                      <p:cNvPr id="14131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1" y="4114800"/>
                        <a:ext cx="3548063" cy="760413"/>
                      </a:xfrm>
                      <a:prstGeom prst="rect">
                        <a:avLst/>
                      </a:prstGeom>
                      <a:solidFill>
                        <a:srgbClr val="FF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18" name="Object 4"/>
          <p:cNvGraphicFramePr>
            <a:graphicFrameLocks noChangeAspect="1"/>
          </p:cNvGraphicFramePr>
          <p:nvPr/>
        </p:nvGraphicFramePr>
        <p:xfrm>
          <a:off x="381000" y="5791199"/>
          <a:ext cx="6757988" cy="801688"/>
        </p:xfrm>
        <a:graphic>
          <a:graphicData uri="http://schemas.openxmlformats.org/presentationml/2006/ole">
            <mc:AlternateContent xmlns:mc="http://schemas.openxmlformats.org/markup-compatibility/2006">
              <mc:Choice xmlns:v="urn:schemas-microsoft-com:vml" Requires="v">
                <p:oleObj name="Equation" r:id="rId7" imgW="2031840" imgH="241200" progId="Equation.3">
                  <p:embed/>
                </p:oleObj>
              </mc:Choice>
              <mc:Fallback>
                <p:oleObj name="Equation" r:id="rId7" imgW="2031840" imgH="241200" progId="Equation.3">
                  <p:embed/>
                  <p:pic>
                    <p:nvPicPr>
                      <p:cNvPr id="141318"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5791199"/>
                        <a:ext cx="6757988" cy="801688"/>
                      </a:xfrm>
                      <a:prstGeom prst="rect">
                        <a:avLst/>
                      </a:prstGeom>
                      <a:solidFill>
                        <a:srgbClr val="FF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19" name="Object 5"/>
          <p:cNvGraphicFramePr>
            <a:graphicFrameLocks noChangeAspect="1"/>
          </p:cNvGraphicFramePr>
          <p:nvPr/>
        </p:nvGraphicFramePr>
        <p:xfrm>
          <a:off x="381000" y="4952999"/>
          <a:ext cx="5194300" cy="801688"/>
        </p:xfrm>
        <a:graphic>
          <a:graphicData uri="http://schemas.openxmlformats.org/presentationml/2006/ole">
            <mc:AlternateContent xmlns:mc="http://schemas.openxmlformats.org/markup-compatibility/2006">
              <mc:Choice xmlns:v="urn:schemas-microsoft-com:vml" Requires="v">
                <p:oleObj name="Equation" r:id="rId9" imgW="1562040" imgH="241200" progId="Equation.3">
                  <p:embed/>
                </p:oleObj>
              </mc:Choice>
              <mc:Fallback>
                <p:oleObj name="Equation" r:id="rId9" imgW="1562040" imgH="241200" progId="Equation.3">
                  <p:embed/>
                  <p:pic>
                    <p:nvPicPr>
                      <p:cNvPr id="141319"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000" y="4952999"/>
                        <a:ext cx="5194300" cy="801688"/>
                      </a:xfrm>
                      <a:prstGeom prst="rect">
                        <a:avLst/>
                      </a:prstGeom>
                      <a:solidFill>
                        <a:srgbClr val="FF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1320" name="Text Box 8"/>
          <p:cNvSpPr txBox="1">
            <a:spLocks noChangeArrowheads="1"/>
          </p:cNvSpPr>
          <p:nvPr/>
        </p:nvSpPr>
        <p:spPr bwMode="auto">
          <a:xfrm>
            <a:off x="4343400" y="4114799"/>
            <a:ext cx="2667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a:t>(linear)</a:t>
            </a:r>
          </a:p>
        </p:txBody>
      </p:sp>
      <p:sp>
        <p:nvSpPr>
          <p:cNvPr id="141321" name="Text Box 9"/>
          <p:cNvSpPr txBox="1">
            <a:spLocks noChangeArrowheads="1"/>
          </p:cNvSpPr>
          <p:nvPr/>
        </p:nvSpPr>
        <p:spPr bwMode="auto">
          <a:xfrm>
            <a:off x="5791200" y="4952999"/>
            <a:ext cx="2667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a:t>(quadratic)</a:t>
            </a:r>
          </a:p>
        </p:txBody>
      </p:sp>
      <p:sp>
        <p:nvSpPr>
          <p:cNvPr id="141322" name="Text Box 10"/>
          <p:cNvSpPr txBox="1">
            <a:spLocks noChangeArrowheads="1"/>
          </p:cNvSpPr>
          <p:nvPr/>
        </p:nvSpPr>
        <p:spPr bwMode="auto">
          <a:xfrm>
            <a:off x="7391400" y="5764225"/>
            <a:ext cx="2667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a:t>(cubic)</a:t>
            </a:r>
          </a:p>
        </p:txBody>
      </p:sp>
    </p:spTree>
    <p:extLst>
      <p:ext uri="{BB962C8B-B14F-4D97-AF65-F5344CB8AC3E}">
        <p14:creationId xmlns:p14="http://schemas.microsoft.com/office/powerpoint/2010/main" val="2923367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286000" y="152400"/>
            <a:ext cx="7772400" cy="1143000"/>
          </a:xfrm>
        </p:spPr>
        <p:txBody>
          <a:bodyPr/>
          <a:lstStyle/>
          <a:p>
            <a:r>
              <a:rPr lang="en-US">
                <a:solidFill>
                  <a:srgbClr val="FFFF66"/>
                </a:solidFill>
              </a:rPr>
              <a:t>Polynomial Regression in R</a:t>
            </a:r>
          </a:p>
        </p:txBody>
      </p:sp>
      <p:sp>
        <p:nvSpPr>
          <p:cNvPr id="7" name="TextBox 6"/>
          <p:cNvSpPr txBox="1">
            <a:spLocks noChangeArrowheads="1"/>
          </p:cNvSpPr>
          <p:nvPr/>
        </p:nvSpPr>
        <p:spPr bwMode="auto">
          <a:xfrm>
            <a:off x="304799" y="1371600"/>
            <a:ext cx="9064487" cy="55399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sz="3000" dirty="0">
                <a:solidFill>
                  <a:schemeClr val="bg1"/>
                </a:solidFill>
              </a:rPr>
              <a:t>Method #1:</a:t>
            </a:r>
            <a:r>
              <a:rPr lang="en-US" sz="3000" dirty="0"/>
              <a:t> Create new variables with predictor powers.</a:t>
            </a:r>
          </a:p>
        </p:txBody>
      </p:sp>
      <p:sp>
        <p:nvSpPr>
          <p:cNvPr id="5" name="TextBox 4"/>
          <p:cNvSpPr txBox="1">
            <a:spLocks noChangeArrowheads="1"/>
          </p:cNvSpPr>
          <p:nvPr/>
        </p:nvSpPr>
        <p:spPr bwMode="auto">
          <a:xfrm>
            <a:off x="304800" y="3733800"/>
            <a:ext cx="9064488" cy="55399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sz="3000" dirty="0">
                <a:solidFill>
                  <a:schemeClr val="bg1"/>
                </a:solidFill>
              </a:rPr>
              <a:t>Method #2:  </a:t>
            </a:r>
            <a:r>
              <a:rPr lang="en-US" sz="3000" dirty="0"/>
              <a:t>Use </a:t>
            </a:r>
            <a:r>
              <a:rPr lang="en-US" sz="3000" b="1" dirty="0">
                <a:solidFill>
                  <a:schemeClr val="bg1"/>
                </a:solidFill>
                <a:latin typeface="Courier New" pitchFamily="49" charset="0"/>
                <a:cs typeface="Courier New" pitchFamily="49" charset="0"/>
              </a:rPr>
              <a:t>I( )</a:t>
            </a:r>
            <a:r>
              <a:rPr lang="en-US" sz="3000" dirty="0"/>
              <a:t>in the </a:t>
            </a:r>
            <a:r>
              <a:rPr lang="en-US" sz="3000" b="1" dirty="0">
                <a:latin typeface="Courier New" pitchFamily="49" charset="0"/>
                <a:cs typeface="Courier New" pitchFamily="49" charset="0"/>
              </a:rPr>
              <a:t>lm( )</a:t>
            </a:r>
          </a:p>
        </p:txBody>
      </p:sp>
      <p:sp>
        <p:nvSpPr>
          <p:cNvPr id="9" name="TextBox 8"/>
          <p:cNvSpPr txBox="1">
            <a:spLocks noChangeArrowheads="1"/>
          </p:cNvSpPr>
          <p:nvPr/>
        </p:nvSpPr>
        <p:spPr bwMode="auto">
          <a:xfrm>
            <a:off x="381000" y="3124200"/>
            <a:ext cx="8458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sz="3200" dirty="0"/>
              <a:t>To avoid creating a new variable…</a:t>
            </a:r>
          </a:p>
        </p:txBody>
      </p:sp>
      <p:sp>
        <p:nvSpPr>
          <p:cNvPr id="8" name="TextBox 7"/>
          <p:cNvSpPr txBox="1"/>
          <p:nvPr/>
        </p:nvSpPr>
        <p:spPr>
          <a:xfrm>
            <a:off x="294860" y="2134873"/>
            <a:ext cx="9074427" cy="784830"/>
          </a:xfrm>
          <a:prstGeom prst="rect">
            <a:avLst/>
          </a:prstGeom>
          <a:solidFill>
            <a:schemeClr val="bg1"/>
          </a:solidFill>
        </p:spPr>
        <p:txBody>
          <a:bodyPr wrap="square" rtlCol="0">
            <a:spAutoFit/>
          </a:bodyPr>
          <a:lstStyle/>
          <a:p>
            <a:pPr>
              <a:spcBef>
                <a:spcPts val="0"/>
              </a:spcBef>
              <a:spcAft>
                <a:spcPts val="600"/>
              </a:spcAft>
            </a:pPr>
            <a:r>
              <a:rPr lang="en-US" sz="2000" b="1" dirty="0" err="1">
                <a:solidFill>
                  <a:schemeClr val="accent2"/>
                </a:solidFill>
                <a:latin typeface="Courier New" panose="02070309020205020404" pitchFamily="49" charset="0"/>
                <a:cs typeface="Courier New" panose="02070309020205020404" pitchFamily="49" charset="0"/>
              </a:rPr>
              <a:t>StateSAT$TakersSq</a:t>
            </a:r>
            <a:r>
              <a:rPr lang="en-US" sz="2000" b="1" dirty="0">
                <a:solidFill>
                  <a:schemeClr val="accent2"/>
                </a:solidFill>
                <a:latin typeface="Courier New" panose="02070309020205020404" pitchFamily="49" charset="0"/>
                <a:cs typeface="Courier New" panose="02070309020205020404" pitchFamily="49" charset="0"/>
              </a:rPr>
              <a:t>=StateSAT$Takers^2</a:t>
            </a:r>
          </a:p>
          <a:p>
            <a:pPr>
              <a:spcBef>
                <a:spcPts val="0"/>
              </a:spcBef>
            </a:pPr>
            <a:r>
              <a:rPr lang="en-US" sz="2000" b="1" dirty="0">
                <a:solidFill>
                  <a:schemeClr val="accent2"/>
                </a:solidFill>
                <a:latin typeface="Courier New" panose="02070309020205020404" pitchFamily="49" charset="0"/>
                <a:cs typeface="Courier New" panose="02070309020205020404" pitchFamily="49" charset="0"/>
              </a:rPr>
              <a:t>modSATquad1=lm(</a:t>
            </a:r>
            <a:r>
              <a:rPr lang="en-US" sz="2000" b="1" dirty="0" err="1">
                <a:solidFill>
                  <a:schemeClr val="accent2"/>
                </a:solidFill>
                <a:latin typeface="Courier New" panose="02070309020205020404" pitchFamily="49" charset="0"/>
                <a:cs typeface="Courier New" panose="02070309020205020404" pitchFamily="49" charset="0"/>
              </a:rPr>
              <a:t>SAT~Takers+TakersSq,data</a:t>
            </a:r>
            <a:r>
              <a:rPr lang="en-US" sz="2000" b="1" dirty="0">
                <a:solidFill>
                  <a:schemeClr val="accent2"/>
                </a:solidFill>
                <a:latin typeface="Courier New" panose="02070309020205020404" pitchFamily="49" charset="0"/>
                <a:cs typeface="Courier New" panose="02070309020205020404" pitchFamily="49" charset="0"/>
              </a:rPr>
              <a:t>=</a:t>
            </a:r>
            <a:r>
              <a:rPr lang="en-US" sz="2000" b="1" dirty="0" err="1">
                <a:solidFill>
                  <a:schemeClr val="accent2"/>
                </a:solidFill>
                <a:latin typeface="Courier New" panose="02070309020205020404" pitchFamily="49" charset="0"/>
                <a:cs typeface="Courier New" panose="02070309020205020404" pitchFamily="49" charset="0"/>
              </a:rPr>
              <a:t>StateSAT</a:t>
            </a:r>
            <a:r>
              <a:rPr lang="en-US" sz="2000" b="1" dirty="0">
                <a:solidFill>
                  <a:schemeClr val="accent2"/>
                </a:solidFill>
                <a:latin typeface="Courier New" panose="02070309020205020404" pitchFamily="49" charset="0"/>
                <a:cs typeface="Courier New" panose="02070309020205020404" pitchFamily="49" charset="0"/>
              </a:rPr>
              <a:t>)</a:t>
            </a:r>
          </a:p>
        </p:txBody>
      </p:sp>
      <p:sp>
        <p:nvSpPr>
          <p:cNvPr id="10" name="TextBox 9"/>
          <p:cNvSpPr txBox="1"/>
          <p:nvPr/>
        </p:nvSpPr>
        <p:spPr>
          <a:xfrm>
            <a:off x="304800" y="4648200"/>
            <a:ext cx="9064488" cy="400110"/>
          </a:xfrm>
          <a:prstGeom prst="rect">
            <a:avLst/>
          </a:prstGeom>
          <a:solidFill>
            <a:schemeClr val="bg1"/>
          </a:solidFill>
        </p:spPr>
        <p:txBody>
          <a:bodyPr wrap="square" rtlCol="0">
            <a:spAutoFit/>
          </a:bodyPr>
          <a:lstStyle/>
          <a:p>
            <a:pPr>
              <a:spcBef>
                <a:spcPts val="0"/>
              </a:spcBef>
            </a:pPr>
            <a:r>
              <a:rPr lang="en-US" sz="2000" b="1" dirty="0">
                <a:solidFill>
                  <a:schemeClr val="accent2"/>
                </a:solidFill>
                <a:latin typeface="Courier New" panose="02070309020205020404" pitchFamily="49" charset="0"/>
                <a:cs typeface="Courier New" panose="02070309020205020404" pitchFamily="49" charset="0"/>
              </a:rPr>
              <a:t>modSATquad2=lm(</a:t>
            </a:r>
            <a:r>
              <a:rPr lang="en-US" sz="2000" b="1" dirty="0" err="1">
                <a:solidFill>
                  <a:schemeClr val="accent2"/>
                </a:solidFill>
                <a:latin typeface="Courier New" panose="02070309020205020404" pitchFamily="49" charset="0"/>
                <a:cs typeface="Courier New" panose="02070309020205020404" pitchFamily="49" charset="0"/>
              </a:rPr>
              <a:t>SAT~Takers+</a:t>
            </a:r>
            <a:r>
              <a:rPr lang="en-US" sz="2000" b="1" dirty="0" err="1">
                <a:solidFill>
                  <a:srgbClr val="C00000"/>
                </a:solidFill>
                <a:latin typeface="Courier New" panose="02070309020205020404" pitchFamily="49" charset="0"/>
                <a:cs typeface="Courier New" panose="02070309020205020404" pitchFamily="49" charset="0"/>
              </a:rPr>
              <a:t>I</a:t>
            </a:r>
            <a:r>
              <a:rPr lang="en-US" sz="2000" b="1" dirty="0">
                <a:solidFill>
                  <a:srgbClr val="C00000"/>
                </a:solidFill>
                <a:latin typeface="Courier New" panose="02070309020205020404" pitchFamily="49" charset="0"/>
                <a:cs typeface="Courier New" panose="02070309020205020404" pitchFamily="49" charset="0"/>
              </a:rPr>
              <a:t>(Takers^2)</a:t>
            </a:r>
            <a:r>
              <a:rPr lang="en-US" sz="2000" b="1" dirty="0">
                <a:solidFill>
                  <a:schemeClr val="accent2"/>
                </a:solidFill>
                <a:latin typeface="Courier New" panose="02070309020205020404" pitchFamily="49" charset="0"/>
                <a:cs typeface="Courier New" panose="02070309020205020404" pitchFamily="49" charset="0"/>
              </a:rPr>
              <a:t>,data=</a:t>
            </a:r>
            <a:r>
              <a:rPr lang="en-US" sz="2000" b="1" dirty="0" err="1">
                <a:solidFill>
                  <a:schemeClr val="accent2"/>
                </a:solidFill>
                <a:latin typeface="Courier New" panose="02070309020205020404" pitchFamily="49" charset="0"/>
                <a:cs typeface="Courier New" panose="02070309020205020404" pitchFamily="49" charset="0"/>
              </a:rPr>
              <a:t>StateSAT</a:t>
            </a:r>
            <a:r>
              <a:rPr lang="en-US" sz="2000" b="1" dirty="0">
                <a:solidFill>
                  <a:schemeClr val="accent2"/>
                </a:solidFill>
                <a:latin typeface="Courier New" panose="02070309020205020404" pitchFamily="49" charset="0"/>
                <a:cs typeface="Courier New" panose="02070309020205020404" pitchFamily="49" charset="0"/>
              </a:rPr>
              <a:t>)</a:t>
            </a:r>
          </a:p>
        </p:txBody>
      </p:sp>
      <p:sp>
        <p:nvSpPr>
          <p:cNvPr id="11" name="TextBox 10"/>
          <p:cNvSpPr txBox="1">
            <a:spLocks noChangeArrowheads="1"/>
          </p:cNvSpPr>
          <p:nvPr/>
        </p:nvSpPr>
        <p:spPr bwMode="auto">
          <a:xfrm>
            <a:off x="304800" y="5334001"/>
            <a:ext cx="9064488" cy="5847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FFFF66"/>
                </a:solidFill>
                <a:latin typeface="Times New Roman" panose="02020603050405020304" pitchFamily="18" charset="0"/>
                <a:ea typeface="ＭＳ Ｐゴシック" panose="020B0600070205080204" pitchFamily="34" charset="-128"/>
              </a:defRPr>
            </a:lvl1pPr>
            <a:lvl2pPr marL="742950" indent="-285750">
              <a:defRPr sz="3600">
                <a:solidFill>
                  <a:srgbClr val="FFFF66"/>
                </a:solidFill>
                <a:latin typeface="Times New Roman" panose="02020603050405020304" pitchFamily="18" charset="0"/>
                <a:ea typeface="ＭＳ Ｐゴシック" panose="020B0600070205080204" pitchFamily="34" charset="-128"/>
              </a:defRPr>
            </a:lvl2pPr>
            <a:lvl3pPr marL="1143000" indent="-228600">
              <a:defRPr sz="3600">
                <a:solidFill>
                  <a:srgbClr val="FFFF66"/>
                </a:solidFill>
                <a:latin typeface="Times New Roman" panose="02020603050405020304" pitchFamily="18" charset="0"/>
                <a:ea typeface="ＭＳ Ｐゴシック" panose="020B0600070205080204" pitchFamily="34" charset="-128"/>
              </a:defRPr>
            </a:lvl3pPr>
            <a:lvl4pPr marL="1600200" indent="-228600">
              <a:defRPr sz="3600">
                <a:solidFill>
                  <a:srgbClr val="FFFF66"/>
                </a:solidFill>
                <a:latin typeface="Times New Roman" panose="02020603050405020304" pitchFamily="18" charset="0"/>
                <a:ea typeface="ＭＳ Ｐゴシック" panose="020B0600070205080204" pitchFamily="34" charset="-128"/>
              </a:defRPr>
            </a:lvl4pPr>
            <a:lvl5pPr marL="2057400" indent="-228600">
              <a:defRPr sz="3600">
                <a:solidFill>
                  <a:srgbClr val="FFFF6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9pPr>
          </a:lstStyle>
          <a:p>
            <a:r>
              <a:rPr lang="en-US" altLang="en-US" sz="3200" dirty="0">
                <a:solidFill>
                  <a:schemeClr val="bg1"/>
                </a:solidFill>
              </a:rPr>
              <a:t>Method #3:  </a:t>
            </a:r>
            <a:r>
              <a:rPr lang="en-US" altLang="en-US" sz="3200" dirty="0"/>
              <a:t>Use </a:t>
            </a:r>
            <a:r>
              <a:rPr lang="en-US" altLang="en-US" sz="3200" b="1" dirty="0">
                <a:latin typeface="Courier New" panose="02070309020205020404" pitchFamily="49" charset="0"/>
                <a:cs typeface="Courier New" panose="02070309020205020404" pitchFamily="49" charset="0"/>
              </a:rPr>
              <a:t>poly</a:t>
            </a:r>
          </a:p>
        </p:txBody>
      </p:sp>
      <p:sp>
        <p:nvSpPr>
          <p:cNvPr id="12" name="TextBox 11"/>
          <p:cNvSpPr txBox="1"/>
          <p:nvPr/>
        </p:nvSpPr>
        <p:spPr>
          <a:xfrm>
            <a:off x="308113" y="6096000"/>
            <a:ext cx="9064488" cy="369332"/>
          </a:xfrm>
          <a:prstGeom prst="rect">
            <a:avLst/>
          </a:prstGeom>
          <a:solidFill>
            <a:schemeClr val="bg1"/>
          </a:solidFill>
        </p:spPr>
        <p:txBody>
          <a:bodyPr wrap="square" rtlCol="0">
            <a:spAutoFit/>
          </a:bodyPr>
          <a:lstStyle/>
          <a:p>
            <a:pPr>
              <a:spcBef>
                <a:spcPts val="0"/>
              </a:spcBef>
            </a:pPr>
            <a:r>
              <a:rPr lang="en-US" sz="1800" b="1" dirty="0">
                <a:solidFill>
                  <a:schemeClr val="accent2"/>
                </a:solidFill>
                <a:latin typeface="Courier New" panose="02070309020205020404" pitchFamily="49" charset="0"/>
                <a:cs typeface="Courier New" panose="02070309020205020404" pitchFamily="49" charset="0"/>
              </a:rPr>
              <a:t>modSATquad3=lm(</a:t>
            </a:r>
            <a:r>
              <a:rPr lang="en-US" sz="1800" b="1" dirty="0" err="1">
                <a:solidFill>
                  <a:schemeClr val="accent2"/>
                </a:solidFill>
                <a:latin typeface="Courier New" panose="02070309020205020404" pitchFamily="49" charset="0"/>
                <a:cs typeface="Courier New" panose="02070309020205020404" pitchFamily="49" charset="0"/>
              </a:rPr>
              <a:t>SAT~poly</a:t>
            </a:r>
            <a:r>
              <a:rPr lang="en-US" sz="1800" b="1" dirty="0">
                <a:solidFill>
                  <a:schemeClr val="accent2"/>
                </a:solidFill>
                <a:latin typeface="Courier New" panose="02070309020205020404" pitchFamily="49" charset="0"/>
                <a:cs typeface="Courier New" panose="02070309020205020404" pitchFamily="49" charset="0"/>
              </a:rPr>
              <a:t>(</a:t>
            </a:r>
            <a:r>
              <a:rPr lang="en-US" sz="1800" b="1" dirty="0" err="1">
                <a:solidFill>
                  <a:schemeClr val="accent2"/>
                </a:solidFill>
                <a:latin typeface="Courier New" panose="02070309020205020404" pitchFamily="49" charset="0"/>
                <a:cs typeface="Courier New" panose="02070309020205020404" pitchFamily="49" charset="0"/>
              </a:rPr>
              <a:t>Takers,degree</a:t>
            </a:r>
            <a:r>
              <a:rPr lang="en-US" sz="1800" b="1" dirty="0">
                <a:solidFill>
                  <a:schemeClr val="accent2"/>
                </a:solidFill>
                <a:latin typeface="Courier New" panose="02070309020205020404" pitchFamily="49" charset="0"/>
                <a:cs typeface="Courier New" panose="02070309020205020404" pitchFamily="49" charset="0"/>
              </a:rPr>
              <a:t>=2,</a:t>
            </a:r>
            <a:r>
              <a:rPr lang="en-US" sz="1800" b="1" dirty="0">
                <a:solidFill>
                  <a:srgbClr val="FF0000"/>
                </a:solidFill>
                <a:latin typeface="Courier New" panose="02070309020205020404" pitchFamily="49" charset="0"/>
                <a:cs typeface="Courier New" panose="02070309020205020404" pitchFamily="49" charset="0"/>
              </a:rPr>
              <a:t>raw=TRUE</a:t>
            </a:r>
            <a:r>
              <a:rPr lang="en-US" sz="1800" b="1" dirty="0">
                <a:solidFill>
                  <a:schemeClr val="accent2"/>
                </a:solidFill>
                <a:latin typeface="Courier New" panose="02070309020205020404" pitchFamily="49" charset="0"/>
                <a:cs typeface="Courier New" panose="02070309020205020404" pitchFamily="49" charset="0"/>
              </a:rPr>
              <a:t>), data=</a:t>
            </a:r>
            <a:r>
              <a:rPr lang="en-US" sz="1800" b="1" dirty="0" err="1">
                <a:solidFill>
                  <a:schemeClr val="accent2"/>
                </a:solidFill>
                <a:latin typeface="Courier New" panose="02070309020205020404" pitchFamily="49" charset="0"/>
                <a:cs typeface="Courier New" panose="02070309020205020404" pitchFamily="49" charset="0"/>
              </a:rPr>
              <a:t>StateSAT</a:t>
            </a:r>
            <a:r>
              <a:rPr lang="en-US" sz="1800" b="1" dirty="0">
                <a:solidFill>
                  <a:schemeClr val="accent2"/>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2052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2209800" y="0"/>
            <a:ext cx="7772400" cy="1143000"/>
          </a:xfrm>
        </p:spPr>
        <p:txBody>
          <a:bodyPr/>
          <a:lstStyle/>
          <a:p>
            <a:r>
              <a:rPr lang="en-US" dirty="0">
                <a:solidFill>
                  <a:srgbClr val="FFFF66"/>
                </a:solidFill>
              </a:rPr>
              <a:t>Quadratic model for SAT</a:t>
            </a:r>
          </a:p>
        </p:txBody>
      </p:sp>
      <p:sp>
        <p:nvSpPr>
          <p:cNvPr id="2052" name="Rectangle 3"/>
          <p:cNvSpPr>
            <a:spLocks noChangeArrowheads="1"/>
          </p:cNvSpPr>
          <p:nvPr/>
        </p:nvSpPr>
        <p:spPr bwMode="auto">
          <a:xfrm>
            <a:off x="304800" y="1307574"/>
            <a:ext cx="8763000" cy="378565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0"/>
              </a:spcBef>
            </a:pPr>
            <a:r>
              <a:rPr lang="en-US" sz="2000" b="1" dirty="0">
                <a:solidFill>
                  <a:schemeClr val="accent2"/>
                </a:solidFill>
                <a:latin typeface="Courier New" pitchFamily="49" charset="0"/>
                <a:cs typeface="Courier New" pitchFamily="49" charset="0"/>
              </a:rPr>
              <a:t>modSATquad2 = </a:t>
            </a:r>
            <a:r>
              <a:rPr lang="en-US" sz="2000" b="1" dirty="0" err="1">
                <a:solidFill>
                  <a:schemeClr val="accent2"/>
                </a:solidFill>
                <a:latin typeface="Courier New" pitchFamily="49" charset="0"/>
                <a:cs typeface="Courier New" pitchFamily="49" charset="0"/>
              </a:rPr>
              <a:t>lm</a:t>
            </a:r>
            <a:r>
              <a:rPr lang="en-US" sz="2000" b="1" dirty="0">
                <a:solidFill>
                  <a:schemeClr val="accent2"/>
                </a:solidFill>
                <a:latin typeface="Courier New" pitchFamily="49" charset="0"/>
                <a:cs typeface="Courier New" pitchFamily="49" charset="0"/>
              </a:rPr>
              <a:t>(</a:t>
            </a:r>
            <a:r>
              <a:rPr lang="en-US" sz="2000" b="1" dirty="0" err="1">
                <a:solidFill>
                  <a:schemeClr val="accent2"/>
                </a:solidFill>
                <a:latin typeface="Courier New" pitchFamily="49" charset="0"/>
                <a:cs typeface="Courier New" pitchFamily="49" charset="0"/>
              </a:rPr>
              <a:t>SAT~Takers+I</a:t>
            </a:r>
            <a:r>
              <a:rPr lang="en-US" sz="2000" b="1" dirty="0">
                <a:solidFill>
                  <a:schemeClr val="accent2"/>
                </a:solidFill>
                <a:latin typeface="Courier New" pitchFamily="49" charset="0"/>
                <a:cs typeface="Courier New" pitchFamily="49" charset="0"/>
              </a:rPr>
              <a:t>(Takers^2),data=</a:t>
            </a:r>
            <a:r>
              <a:rPr lang="en-US" sz="2000" b="1" dirty="0" err="1">
                <a:solidFill>
                  <a:schemeClr val="accent2"/>
                </a:solidFill>
                <a:latin typeface="Courier New" pitchFamily="49" charset="0"/>
                <a:cs typeface="Courier New" pitchFamily="49" charset="0"/>
              </a:rPr>
              <a:t>StateSAT</a:t>
            </a:r>
            <a:r>
              <a:rPr lang="en-US" sz="2000" b="1" dirty="0">
                <a:solidFill>
                  <a:schemeClr val="accent2"/>
                </a:solidFill>
                <a:latin typeface="Courier New" pitchFamily="49" charset="0"/>
                <a:cs typeface="Courier New" pitchFamily="49" charset="0"/>
              </a:rPr>
              <a:t>)</a:t>
            </a:r>
          </a:p>
          <a:p>
            <a:pPr>
              <a:spcBef>
                <a:spcPct val="0"/>
              </a:spcBef>
            </a:pPr>
            <a:r>
              <a:rPr lang="en-US" sz="2000" b="1" dirty="0">
                <a:solidFill>
                  <a:schemeClr val="accent2"/>
                </a:solidFill>
                <a:latin typeface="Courier New" pitchFamily="49" charset="0"/>
                <a:cs typeface="Courier New" pitchFamily="49" charset="0"/>
              </a:rPr>
              <a:t>summary(modSAT2I)</a:t>
            </a:r>
          </a:p>
          <a:p>
            <a:pPr>
              <a:spcBef>
                <a:spcPct val="0"/>
              </a:spcBef>
            </a:pPr>
            <a:endParaRPr lang="en-US" sz="2000" b="1" dirty="0">
              <a:solidFill>
                <a:srgbClr val="FF0000"/>
              </a:solidFill>
              <a:latin typeface="Courier New" pitchFamily="49" charset="0"/>
              <a:cs typeface="Courier New" pitchFamily="49" charset="0"/>
            </a:endParaRPr>
          </a:p>
          <a:p>
            <a:pPr>
              <a:spcBef>
                <a:spcPct val="0"/>
              </a:spcBef>
            </a:pPr>
            <a:r>
              <a:rPr lang="nl-NL" sz="2000" b="1" dirty="0">
                <a:solidFill>
                  <a:schemeClr val="tx1"/>
                </a:solidFill>
                <a:latin typeface="Courier New" pitchFamily="49" charset="0"/>
                <a:cs typeface="Courier New" pitchFamily="49" charset="0"/>
              </a:rPr>
              <a:t>Coefficients:</a:t>
            </a:r>
          </a:p>
          <a:p>
            <a:pPr>
              <a:spcBef>
                <a:spcPct val="0"/>
              </a:spcBef>
            </a:pPr>
            <a:r>
              <a:rPr lang="nl-NL" sz="2000" b="1" dirty="0">
                <a:solidFill>
                  <a:schemeClr val="tx1"/>
                </a:solidFill>
                <a:latin typeface="Courier New" pitchFamily="49" charset="0"/>
                <a:cs typeface="Courier New" pitchFamily="49" charset="0"/>
              </a:rPr>
              <a:t>              Estimate Std. Error t value Pr(&gt;|t|)    </a:t>
            </a:r>
          </a:p>
          <a:p>
            <a:pPr>
              <a:spcBef>
                <a:spcPct val="0"/>
              </a:spcBef>
            </a:pPr>
            <a:r>
              <a:rPr lang="nl-NL" sz="2000" b="1" dirty="0">
                <a:solidFill>
                  <a:schemeClr val="tx1"/>
                </a:solidFill>
                <a:latin typeface="Courier New" pitchFamily="49" charset="0"/>
                <a:cs typeface="Courier New" pitchFamily="49" charset="0"/>
              </a:rPr>
              <a:t>(Intercept) 1053.13112    9.27372 113.561  &lt; 2e-16 ***</a:t>
            </a:r>
          </a:p>
          <a:p>
            <a:pPr>
              <a:spcBef>
                <a:spcPct val="0"/>
              </a:spcBef>
            </a:pPr>
            <a:r>
              <a:rPr lang="nl-NL" sz="2000" b="1" dirty="0">
                <a:solidFill>
                  <a:schemeClr val="tx1"/>
                </a:solidFill>
                <a:latin typeface="Courier New" pitchFamily="49" charset="0"/>
                <a:cs typeface="Courier New" pitchFamily="49" charset="0"/>
              </a:rPr>
              <a:t>Takers        -7.16159    0.89220  -8.027 2.32e-10 ***</a:t>
            </a:r>
          </a:p>
          <a:p>
            <a:pPr>
              <a:spcBef>
                <a:spcPct val="0"/>
              </a:spcBef>
            </a:pPr>
            <a:r>
              <a:rPr lang="nl-NL" sz="2000" b="1" dirty="0">
                <a:solidFill>
                  <a:schemeClr val="tx1"/>
                </a:solidFill>
                <a:latin typeface="Courier New" pitchFamily="49" charset="0"/>
                <a:cs typeface="Courier New" pitchFamily="49" charset="0"/>
              </a:rPr>
              <a:t>I(Takers^2)    0.07102    0.01405   5.055 6.99e-06 ***</a:t>
            </a:r>
          </a:p>
          <a:p>
            <a:pPr>
              <a:spcBef>
                <a:spcPct val="0"/>
              </a:spcBef>
            </a:pPr>
            <a:endParaRPr lang="nl-NL" sz="2000" b="1" dirty="0">
              <a:solidFill>
                <a:schemeClr val="tx1"/>
              </a:solidFill>
              <a:latin typeface="Courier New" pitchFamily="49" charset="0"/>
              <a:cs typeface="Courier New" pitchFamily="49" charset="0"/>
            </a:endParaRPr>
          </a:p>
          <a:p>
            <a:pPr>
              <a:spcBef>
                <a:spcPct val="0"/>
              </a:spcBef>
            </a:pPr>
            <a:r>
              <a:rPr lang="nl-NL" sz="2000" b="1" dirty="0">
                <a:solidFill>
                  <a:schemeClr val="tx1"/>
                </a:solidFill>
                <a:latin typeface="Courier New" pitchFamily="49" charset="0"/>
                <a:cs typeface="Courier New" pitchFamily="49" charset="0"/>
              </a:rPr>
              <a:t>Residual standard error: 29.93 on 47 degrees of freedom</a:t>
            </a:r>
          </a:p>
          <a:p>
            <a:pPr>
              <a:spcBef>
                <a:spcPct val="0"/>
              </a:spcBef>
            </a:pPr>
            <a:r>
              <a:rPr lang="nl-NL" sz="2000" b="1" dirty="0">
                <a:solidFill>
                  <a:schemeClr val="tx1"/>
                </a:solidFill>
                <a:latin typeface="Courier New" pitchFamily="49" charset="0"/>
                <a:cs typeface="Courier New" pitchFamily="49" charset="0"/>
              </a:rPr>
              <a:t>Multiple R-squared: 0.8289,	Adjusted R-squared: 0.8216 </a:t>
            </a:r>
          </a:p>
          <a:p>
            <a:pPr>
              <a:spcBef>
                <a:spcPct val="0"/>
              </a:spcBef>
            </a:pPr>
            <a:r>
              <a:rPr lang="nl-NL" sz="2000" b="1" dirty="0">
                <a:solidFill>
                  <a:schemeClr val="tx1"/>
                </a:solidFill>
                <a:latin typeface="Courier New" pitchFamily="49" charset="0"/>
                <a:cs typeface="Courier New" pitchFamily="49" charset="0"/>
              </a:rPr>
              <a:t>F-statistic: 113.8 on 2 and 47 DF,  p-value: &lt; 2.2e-16  </a:t>
            </a:r>
            <a:endParaRPr lang="en-US" sz="2000" b="1" dirty="0">
              <a:solidFill>
                <a:schemeClr val="tx1"/>
              </a:solidFill>
              <a:latin typeface="Courier New" pitchFamily="49" charset="0"/>
              <a:cs typeface="Courier New" pitchFamily="49" charset="0"/>
            </a:endParaRPr>
          </a:p>
        </p:txBody>
      </p:sp>
      <mc:AlternateContent xmlns:mc="http://schemas.openxmlformats.org/markup-compatibility/2006" xmlns:a14="http://schemas.microsoft.com/office/drawing/2010/main">
        <mc:Choice Requires="a14">
          <p:sp>
            <p:nvSpPr>
              <p:cNvPr id="2" name="TextBox 1"/>
              <p:cNvSpPr txBox="1"/>
              <p:nvPr/>
            </p:nvSpPr>
            <p:spPr>
              <a:xfrm>
                <a:off x="609600" y="5546113"/>
                <a:ext cx="8153400" cy="5372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a:rPr>
                            <m:t>𝑆𝐴𝑇</m:t>
                          </m:r>
                        </m:e>
                      </m:acc>
                      <m:r>
                        <a:rPr lang="en-US" sz="2800" i="1">
                          <a:latin typeface="Cambria Math"/>
                        </a:rPr>
                        <m:t>=1053.1−7.1616</m:t>
                      </m:r>
                      <m:r>
                        <a:rPr lang="en-US" sz="2800" i="1">
                          <a:latin typeface="Cambria Math"/>
                        </a:rPr>
                        <m:t>𝑇𝑎𝑘𝑒𝑟𝑠</m:t>
                      </m:r>
                      <m:r>
                        <a:rPr lang="en-US" sz="2800" i="1">
                          <a:latin typeface="Cambria Math"/>
                        </a:rPr>
                        <m:t>+0.0710</m:t>
                      </m:r>
                      <m:sSup>
                        <m:sSupPr>
                          <m:ctrlPr>
                            <a:rPr lang="en-US" sz="2800" i="1">
                              <a:latin typeface="Cambria Math" panose="02040503050406030204" pitchFamily="18" charset="0"/>
                            </a:rPr>
                          </m:ctrlPr>
                        </m:sSupPr>
                        <m:e>
                          <m:r>
                            <a:rPr lang="en-US" sz="2800" i="1">
                              <a:latin typeface="Cambria Math"/>
                            </a:rPr>
                            <m:t>𝑇𝑎𝑘𝑒𝑟𝑠</m:t>
                          </m:r>
                        </m:e>
                        <m:sup>
                          <m:r>
                            <a:rPr lang="en-US" sz="2800" i="1">
                              <a:latin typeface="Cambria Math"/>
                            </a:rPr>
                            <m:t>2</m:t>
                          </m:r>
                        </m:sup>
                      </m:sSup>
                    </m:oMath>
                  </m:oMathPara>
                </a14:m>
                <a:endParaRPr lang="en-US"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609600" y="5546113"/>
                <a:ext cx="8153400" cy="537263"/>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1354182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400" b="0" i="0" u="none" strike="noStrike" cap="none" normalizeH="0" baseline="0" smtClean="0">
            <a:ln>
              <a:noFill/>
            </a:ln>
            <a:solidFill>
              <a:srgbClr val="FFFF66"/>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400" b="0" i="0" u="none" strike="noStrike" cap="none" normalizeH="0" baseline="0" smtClean="0">
            <a:ln>
              <a:noFill/>
            </a:ln>
            <a:solidFill>
              <a:srgbClr val="FFFF66"/>
            </a:solidFill>
            <a:effectLst/>
            <a:latin typeface="Times New Roman" pitchFamily="18" charset="0"/>
          </a:defRPr>
        </a:defPPr>
      </a:lstStyle>
    </a:lnDef>
    <a:txDef>
      <a:spPr>
        <a:noFill/>
      </a:spPr>
      <a:bodyPr wrap="square" rtlCol="0">
        <a:spAutoFit/>
      </a:bodyPr>
      <a:lstStyle>
        <a:defPPr>
          <a:defRPr sz="3200" dirty="0" smtClean="0"/>
        </a:defPPr>
      </a:lstStyle>
    </a:tx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1764</Words>
  <Application>Microsoft Office PowerPoint</Application>
  <PresentationFormat>Widescreen</PresentationFormat>
  <Paragraphs>207</Paragraphs>
  <Slides>21</Slides>
  <Notes>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9" baseType="lpstr">
      <vt:lpstr>Arial</vt:lpstr>
      <vt:lpstr>Calibri</vt:lpstr>
      <vt:lpstr>Cambria Math</vt:lpstr>
      <vt:lpstr>Courier New</vt:lpstr>
      <vt:lpstr>Times New Roman</vt:lpstr>
      <vt:lpstr>Wingdings</vt:lpstr>
      <vt:lpstr>Default Design</vt:lpstr>
      <vt:lpstr>Equation</vt:lpstr>
      <vt:lpstr>STOR 455 Polynomial Regression and Overfitting</vt:lpstr>
      <vt:lpstr>Extra Credit Project: Wrong Linear Models</vt:lpstr>
      <vt:lpstr>More Chocolate, More Nobel Prize Winners?</vt:lpstr>
      <vt:lpstr>Problems in this study</vt:lpstr>
      <vt:lpstr>Example: State SAT Scores</vt:lpstr>
      <vt:lpstr>Example:  State SAT</vt:lpstr>
      <vt:lpstr>Polynomial Regression</vt:lpstr>
      <vt:lpstr>Polynomial Regression in R</vt:lpstr>
      <vt:lpstr>Quadratic model for SAT</vt:lpstr>
      <vt:lpstr>Quadratic model for SAT</vt:lpstr>
      <vt:lpstr>Second Order Models</vt:lpstr>
      <vt:lpstr>Second Order Model for State SAT</vt:lpstr>
      <vt:lpstr>Example: State SAT Scores #2</vt:lpstr>
      <vt:lpstr>Quadratic model for SAT with an Interaction</vt:lpstr>
      <vt:lpstr>Nested F-test</vt:lpstr>
      <vt:lpstr>Would a Cubic work better? </vt:lpstr>
      <vt:lpstr>Nested F-test</vt:lpstr>
      <vt:lpstr>How High to Go?</vt:lpstr>
      <vt:lpstr>Nested F-test</vt:lpstr>
      <vt:lpstr>Overfitting</vt:lpstr>
      <vt:lpstr>Cross Validation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2020-09-09T14:30:56Z</dcterms:created>
  <dcterms:modified xsi:type="dcterms:W3CDTF">2023-03-21T16:22:06Z</dcterms:modified>
</cp:coreProperties>
</file>