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8" r:id="rId3"/>
    <p:sldId id="27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57" r:id="rId12"/>
    <p:sldId id="258" r:id="rId13"/>
    <p:sldId id="281" r:id="rId14"/>
    <p:sldId id="282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55" autoAdjust="0"/>
    <p:restoredTop sz="93512" autoAdjust="0"/>
  </p:normalViewPr>
  <p:slideViewPr>
    <p:cSldViewPr>
      <p:cViewPr varScale="1">
        <p:scale>
          <a:sx n="80" d="100"/>
          <a:sy n="80" d="100"/>
        </p:scale>
        <p:origin x="56" y="4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5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696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96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BD1A3FA-2AA3-43F6-AB30-A28D4A5B5EE3}" type="slidenum">
              <a:rPr lang="en-US" sz="1200" smtClean="0">
                <a:solidFill>
                  <a:schemeClr val="tx1"/>
                </a:solidFill>
              </a:rPr>
              <a:pPr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7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8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44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147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5599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2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3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Cross Validation and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Model Diagnostics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353185C5-011C-C18C-BCCB-4C8991101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00600"/>
            <a:ext cx="6805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4.1, 4.3, 4.4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</a:t>
            </a:r>
            <a:r>
              <a:rPr lang="en-US">
                <a:solidFill>
                  <a:schemeClr val="bg1"/>
                </a:solidFill>
              </a:rPr>
              <a:t>	 4.8, 9, 10, 12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2466674" y="78682"/>
            <a:ext cx="7038191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Shrinkage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" y="1253369"/>
            <a:ext cx="8572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/>
              <a:t>Square the correlation to get a </a:t>
            </a:r>
            <a:r>
              <a:rPr lang="en-US" sz="2400" i="1" dirty="0"/>
              <a:t>cross validation R</a:t>
            </a:r>
            <a:r>
              <a:rPr lang="en-US" sz="2400" i="1" baseline="30000" dirty="0"/>
              <a:t>2 </a:t>
            </a:r>
            <a:r>
              <a:rPr lang="en-US" sz="2400" dirty="0"/>
              <a:t>and compare it to R</a:t>
            </a:r>
            <a:r>
              <a:rPr lang="en-US" sz="2400" baseline="30000" dirty="0"/>
              <a:t>2</a:t>
            </a:r>
            <a:r>
              <a:rPr lang="en-US" sz="2400" dirty="0"/>
              <a:t> for the training sample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1000" y="2497351"/>
            <a:ext cx="85725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/>
              <a:t>Since the model was optimized for the training sample, we expect </a:t>
            </a:r>
            <a:r>
              <a:rPr lang="en-US" sz="2400" i="1" dirty="0"/>
              <a:t>less</a:t>
            </a:r>
            <a:r>
              <a:rPr lang="en-US" sz="2400" dirty="0"/>
              <a:t> R</a:t>
            </a:r>
            <a:r>
              <a:rPr lang="en-US" sz="2400" baseline="30000" dirty="0"/>
              <a:t>2</a:t>
            </a:r>
            <a:r>
              <a:rPr lang="en-US" sz="2400" dirty="0"/>
              <a:t> for the holdout. </a:t>
            </a:r>
          </a:p>
          <a:p>
            <a:r>
              <a:rPr lang="en-US" sz="2400" dirty="0"/>
              <a:t>The difference (Training R</a:t>
            </a:r>
            <a:r>
              <a:rPr lang="en-US" sz="2400" baseline="30000" dirty="0"/>
              <a:t>2</a:t>
            </a:r>
            <a:r>
              <a:rPr lang="en-US" sz="2400" dirty="0"/>
              <a:t> – Holdout R</a:t>
            </a:r>
            <a:r>
              <a:rPr lang="en-US" sz="2400" baseline="30000" dirty="0"/>
              <a:t>2</a:t>
            </a:r>
            <a:r>
              <a:rPr lang="en-US" sz="2400" dirty="0"/>
              <a:t>) is known as </a:t>
            </a:r>
            <a:r>
              <a:rPr lang="en-US" sz="2400" i="1" dirty="0">
                <a:solidFill>
                  <a:schemeClr val="bg1"/>
                </a:solidFill>
              </a:rPr>
              <a:t>shrinkage</a:t>
            </a:r>
            <a:r>
              <a:rPr lang="en-US" sz="2400" dirty="0"/>
              <a:t>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04800" y="4343400"/>
            <a:ext cx="8572500" cy="224676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crosscorr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PulseHoldout$Active,fitActive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crosscorr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0.6474953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crosscorr^2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0.4192502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0.4216-crosscorr^2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0.002325805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46899" y="4958952"/>
            <a:ext cx="5379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The shrinkage (0.0023) is great. The training model seemed to perform as well on the holdout sample as it did on the data it was optimized for. </a:t>
            </a:r>
          </a:p>
        </p:txBody>
      </p:sp>
    </p:spTree>
    <p:extLst>
      <p:ext uri="{BB962C8B-B14F-4D97-AF65-F5344CB8AC3E}">
        <p14:creationId xmlns:p14="http://schemas.microsoft.com/office/powerpoint/2010/main" val="93987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3058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Types of “Unusual” Points in SLM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22020" y="1981200"/>
            <a:ext cx="10424160" cy="25860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Outlier: </a:t>
            </a:r>
            <a:r>
              <a:rPr lang="en-US" dirty="0"/>
              <a:t>A data point that is far from the regression line.</a:t>
            </a:r>
          </a:p>
          <a:p>
            <a:r>
              <a:rPr lang="en-US" dirty="0">
                <a:solidFill>
                  <a:schemeClr val="bg1"/>
                </a:solidFill>
              </a:rPr>
              <a:t>Influential point: </a:t>
            </a:r>
            <a:r>
              <a:rPr lang="en-US" dirty="0"/>
              <a:t>A data point that has a large effect on the regression fit.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09800" y="4724401"/>
            <a:ext cx="7848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How do we measure “far”? </a:t>
            </a:r>
          </a:p>
          <a:p>
            <a:r>
              <a:rPr lang="en-US" dirty="0"/>
              <a:t>How do we measure “effect on the fit”? </a:t>
            </a:r>
          </a:p>
        </p:txBody>
      </p:sp>
    </p:spTree>
    <p:extLst>
      <p:ext uri="{BB962C8B-B14F-4D97-AF65-F5344CB8AC3E}">
        <p14:creationId xmlns:p14="http://schemas.microsoft.com/office/powerpoint/2010/main" val="387430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868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Detecting Unusual Cases - Overview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2514600" y="1600201"/>
            <a:ext cx="7391400" cy="4981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1. Compute residuals</a:t>
            </a:r>
          </a:p>
          <a:p>
            <a:pPr>
              <a:spcBef>
                <a:spcPct val="0"/>
              </a:spcBef>
            </a:pPr>
            <a:r>
              <a:rPr lang="en-US" dirty="0"/>
              <a:t>	“raw”, standardized, </a:t>
            </a:r>
            <a:r>
              <a:rPr lang="en-US" dirty="0" err="1"/>
              <a:t>studentized</a:t>
            </a:r>
            <a:endParaRPr lang="en-US" dirty="0"/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2. Plots of residuals (or std. residuals)</a:t>
            </a:r>
          </a:p>
          <a:p>
            <a:pPr>
              <a:spcBef>
                <a:spcPct val="0"/>
              </a:spcBef>
            </a:pPr>
            <a:r>
              <a:rPr lang="en-US" dirty="0"/>
              <a:t>	Boxplot, scatterplot, normal plot</a:t>
            </a:r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3. Leverage</a:t>
            </a:r>
          </a:p>
          <a:p>
            <a:pPr>
              <a:spcBef>
                <a:spcPct val="0"/>
              </a:spcBef>
            </a:pPr>
            <a:r>
              <a:rPr lang="en-US" dirty="0"/>
              <a:t>	Unusual values for the predictors</a:t>
            </a:r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4. Cook’s distance</a:t>
            </a:r>
          </a:p>
          <a:p>
            <a:pPr>
              <a:spcBef>
                <a:spcPct val="0"/>
              </a:spcBef>
            </a:pPr>
            <a:r>
              <a:rPr lang="en-US" dirty="0"/>
              <a:t>	Cases with large influence</a:t>
            </a:r>
          </a:p>
        </p:txBody>
      </p:sp>
    </p:spTree>
    <p:extLst>
      <p:ext uri="{BB962C8B-B14F-4D97-AF65-F5344CB8AC3E}">
        <p14:creationId xmlns:p14="http://schemas.microsoft.com/office/powerpoint/2010/main" val="384251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Standardized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926" name="Text Box 6"/>
              <p:cNvSpPr txBox="1">
                <a:spLocks noChangeArrowheads="1"/>
              </p:cNvSpPr>
              <p:nvPr/>
            </p:nvSpPr>
            <p:spPr bwMode="auto">
              <a:xfrm>
                <a:off x="2095500" y="1771541"/>
                <a:ext cx="8001000" cy="646331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/>
                  <a:t>For residuals:  mean=0 and std. dev.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992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500" y="1771541"/>
                <a:ext cx="8001000" cy="646331"/>
              </a:xfrm>
              <a:prstGeom prst="rect">
                <a:avLst/>
              </a:prstGeom>
              <a:blipFill>
                <a:blip r:embed="rId4"/>
                <a:stretch>
                  <a:fillRect l="-2363" t="-16038" b="-3396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1447800" y="2902743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Standardized Residual </a:t>
            </a:r>
            <a:r>
              <a:rPr lang="en-US" dirty="0">
                <a:sym typeface="Symbol" pitchFamily="18" charset="2"/>
              </a:rPr>
              <a:t></a:t>
            </a:r>
            <a:r>
              <a:rPr lang="en-US" dirty="0"/>
              <a:t> </a:t>
            </a:r>
          </a:p>
        </p:txBody>
      </p:sp>
      <p:graphicFrame>
        <p:nvGraphicFramePr>
          <p:cNvPr id="209928" name="Object 8"/>
          <p:cNvGraphicFramePr>
            <a:graphicFrameLocks noChangeAspect="1"/>
          </p:cNvGraphicFramePr>
          <p:nvPr/>
        </p:nvGraphicFramePr>
        <p:xfrm>
          <a:off x="6061076" y="2560637"/>
          <a:ext cx="14065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31640" progId="Equation.3">
                  <p:embed/>
                </p:oleObj>
              </mc:Choice>
              <mc:Fallback>
                <p:oleObj name="Equation" r:id="rId5" imgW="419040" imgH="431640" progId="Equation.3">
                  <p:embed/>
                  <p:pic>
                    <p:nvPicPr>
                      <p:cNvPr id="2099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6" y="2560637"/>
                        <a:ext cx="1406525" cy="14478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7543800" y="2438400"/>
            <a:ext cx="3048000" cy="156966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Look for values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beyond </a:t>
            </a:r>
            <a:r>
              <a:rPr lang="en-US" sz="3200" dirty="0">
                <a:solidFill>
                  <a:schemeClr val="tx1"/>
                </a:solidFill>
                <a:sym typeface="Symbol" pitchFamily="18" charset="2"/>
              </a:rPr>
              <a:t>2 (mild) or beyond 3 </a:t>
            </a: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2743200" y="3475037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(almost)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0" y="4350166"/>
            <a:ext cx="91440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</a:rPr>
              <a:t>Definition:</a:t>
            </a:r>
            <a:r>
              <a:rPr lang="en-US" altLang="en-US" dirty="0"/>
              <a:t> The </a:t>
            </a:r>
            <a:r>
              <a:rPr lang="en-US" altLang="en-US" dirty="0">
                <a:solidFill>
                  <a:srgbClr val="FFFF00"/>
                </a:solidFill>
              </a:rPr>
              <a:t>standardized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residuals are:</a:t>
            </a:r>
          </a:p>
          <a:p>
            <a:endParaRPr lang="en-US" altLang="en-US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631194" y="5253038"/>
          <a:ext cx="4534026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7300" imgH="457200" progId="Equation.DSMT4">
                  <p:embed/>
                </p:oleObj>
              </mc:Choice>
              <mc:Fallback>
                <p:oleObj name="Equation" r:id="rId7" imgW="1257300" imgH="457200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194" y="5253038"/>
                        <a:ext cx="4534026" cy="13763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763001" y="5253038"/>
            <a:ext cx="1752600" cy="58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Leverage</a:t>
            </a: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7924800" y="5562600"/>
            <a:ext cx="838199" cy="60662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altLang="en-US" sz="3600">
                <a:solidFill>
                  <a:srgbClr val="FFFF66"/>
                </a:solidFill>
                <a:ea typeface="ＭＳ Ｐゴシック" panose="020B0600070205080204" pitchFamily="34" charset="-128"/>
              </a:rPr>
              <a:t>Studentized Residuals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2362200" y="1905000"/>
            <a:ext cx="7467600" cy="2032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</a:rPr>
              <a:t>Definition:</a:t>
            </a:r>
            <a:r>
              <a:rPr lang="en-US" altLang="en-US" dirty="0"/>
              <a:t> The </a:t>
            </a:r>
            <a:r>
              <a:rPr lang="en-US" altLang="en-US" dirty="0" err="1">
                <a:solidFill>
                  <a:schemeClr val="bg1"/>
                </a:solidFill>
              </a:rPr>
              <a:t>studentized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residuals are:</a:t>
            </a:r>
          </a:p>
          <a:p>
            <a:endParaRPr lang="en-US" altLang="en-US" dirty="0"/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4191000" y="2622550"/>
          <a:ext cx="409098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900" imgH="520700" progId="Equation.DSMT4">
                  <p:embed/>
                </p:oleObj>
              </mc:Choice>
              <mc:Fallback>
                <p:oleObj name="Equation" r:id="rId3" imgW="1358900" imgH="520700" progId="Equation.DSMT4">
                  <p:embed/>
                  <p:pic>
                    <p:nvPicPr>
                      <p:cNvPr id="194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22550"/>
                        <a:ext cx="4090988" cy="15684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3962400" y="4876800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Using model fit without </a:t>
            </a:r>
            <a:r>
              <a:rPr lang="en-US" altLang="en-US" sz="3200" i="1"/>
              <a:t>i</a:t>
            </a:r>
            <a:r>
              <a:rPr lang="en-US" altLang="en-US" sz="3200" baseline="30000"/>
              <a:t>th</a:t>
            </a:r>
            <a:r>
              <a:rPr lang="en-US" altLang="en-US" sz="3200"/>
              <a:t> case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5638800" y="3962400"/>
            <a:ext cx="6858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7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533400"/>
            <a:ext cx="7772400" cy="5334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Leverage in Simple Linear Regression</a:t>
            </a: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1517374" y="1874466"/>
            <a:ext cx="5980044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For a simple linear model:</a:t>
            </a:r>
          </a:p>
          <a:p>
            <a:endParaRPr lang="en-US" altLang="en-US" dirty="0">
              <a:solidFill>
                <a:schemeClr val="bg1"/>
              </a:solidFill>
            </a:endParaRPr>
          </a:p>
          <a:p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72200" y="1606412"/>
                <a:ext cx="4195764" cy="1144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4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606412"/>
                <a:ext cx="4195764" cy="1144224"/>
              </a:xfrm>
              <a:prstGeom prst="rect">
                <a:avLst/>
              </a:prstGeom>
              <a:blipFill>
                <a:blip r:embed="rId4"/>
                <a:stretch>
                  <a:fillRect b="-8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524000" y="3062288"/>
          <a:ext cx="508000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85900" imgH="419100" progId="Equation.3">
                  <p:embed/>
                </p:oleObj>
              </mc:Choice>
              <mc:Fallback>
                <p:oleObj name="Equation" r:id="rId5" imgW="1485900" imgH="41910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62288"/>
                        <a:ext cx="5080000" cy="14335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604000" y="3057526"/>
            <a:ext cx="2667000" cy="14382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tx1"/>
                </a:solidFill>
              </a:rPr>
              <a:t>= 1+ 1 = 2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581400" y="4531498"/>
            <a:ext cx="5638800" cy="2308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/>
          </a:p>
          <a:p>
            <a:r>
              <a:rPr lang="en-US" altLang="en-US" dirty="0"/>
              <a:t>Look for:</a:t>
            </a:r>
          </a:p>
          <a:p>
            <a:endParaRPr lang="en-US" altLang="en-US" dirty="0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010400" y="5261748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24600" y="4531498"/>
                <a:ext cx="2409434" cy="878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 &gt; 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2(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531498"/>
                <a:ext cx="2409434" cy="878702"/>
              </a:xfrm>
              <a:prstGeom prst="rect">
                <a:avLst/>
              </a:prstGeom>
              <a:blipFill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14114" y="5903098"/>
                <a:ext cx="2409434" cy="878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 &gt;  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14" y="5903098"/>
                <a:ext cx="2409434" cy="87870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61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292855"/>
            <a:ext cx="91440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Leverage in Multiple Regression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590800" y="4921250"/>
            <a:ext cx="5638800" cy="64135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Look for: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4495801" y="4756150"/>
          <a:ext cx="21002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00100" imgH="393700" progId="Equation.DSMT4">
                  <p:embed/>
                </p:oleObj>
              </mc:Choice>
              <mc:Fallback>
                <p:oleObj name="Equation" r:id="rId3" imgW="800100" imgH="393700" progId="Equation.DSMT4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4756150"/>
                        <a:ext cx="2100263" cy="103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629400" y="492125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or</a:t>
            </a:r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7315200" y="4756150"/>
          <a:ext cx="203358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4" imgH="393529" progId="Equation.3">
                  <p:embed/>
                </p:oleObj>
              </mc:Choice>
              <mc:Fallback>
                <p:oleObj name="Equation" r:id="rId5" imgW="774364" imgH="393529" progId="Equation.3">
                  <p:embed/>
                  <p:pic>
                    <p:nvPicPr>
                      <p:cNvPr id="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756150"/>
                        <a:ext cx="2033588" cy="103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405063" y="1663701"/>
            <a:ext cx="83820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For a multiple regression with </a:t>
            </a:r>
            <a:r>
              <a:rPr lang="en-US" altLang="en-US" sz="3200" i="1" dirty="0">
                <a:solidFill>
                  <a:schemeClr val="bg1"/>
                </a:solidFill>
              </a:rPr>
              <a:t>k </a:t>
            </a:r>
            <a:r>
              <a:rPr lang="en-US" altLang="en-US" sz="3200" dirty="0">
                <a:solidFill>
                  <a:schemeClr val="bg1"/>
                </a:solidFill>
              </a:rPr>
              <a:t>predictors:</a:t>
            </a:r>
          </a:p>
          <a:p>
            <a:endParaRPr lang="en-US" altLang="en-US" dirty="0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286000" y="2833688"/>
          <a:ext cx="26050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1669" imgH="253890" progId="Equation.DSMT4">
                  <p:embed/>
                </p:oleObj>
              </mc:Choice>
              <mc:Fallback>
                <p:oleObj name="Equation" r:id="rId7" imgW="761669" imgH="25389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33688"/>
                        <a:ext cx="2605088" cy="8683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500689" y="2774950"/>
          <a:ext cx="42068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00200" imgH="393700" progId="Equation.3">
                  <p:embed/>
                </p:oleObj>
              </mc:Choice>
              <mc:Fallback>
                <p:oleObj name="Equation" r:id="rId9" imgW="1600200" imgH="3937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9" y="2774950"/>
                        <a:ext cx="4206875" cy="10350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36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Leverage in Multiple Regression: Perch</a:t>
            </a:r>
            <a:endParaRPr lang="en-US" sz="4000" dirty="0">
              <a:solidFill>
                <a:srgbClr val="FFFF66"/>
              </a:solidFill>
            </a:endParaRPr>
          </a:p>
        </p:txBody>
      </p:sp>
      <p:pic>
        <p:nvPicPr>
          <p:cNvPr id="11268" name="Picture 4" descr="Image result for Pe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091" l="0" r="988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79" y="2795056"/>
            <a:ext cx="2164043" cy="103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1676400" y="1457236"/>
            <a:ext cx="8686800" cy="12003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Perch_lm = lm(Weight~Length+Width+Width*Length, data=Perch)</a:t>
            </a:r>
          </a:p>
          <a:p>
            <a:pPr>
              <a:spcBef>
                <a:spcPts val="0"/>
              </a:spcBef>
            </a:pPr>
            <a:endParaRPr lang="da-DK" sz="1800" b="1" dirty="0">
              <a:solidFill>
                <a:schemeClr val="accent2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plot(Perch_lm$residuals~Perch_lm$fitted.values)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abline(0,0)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1" y="3962401"/>
            <a:ext cx="3988005" cy="24639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196" y="3962400"/>
            <a:ext cx="3988005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2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Leverage in Multiple Regression: Perch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76400" y="1981200"/>
            <a:ext cx="8686800" cy="32008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2*(3+1)/56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3*(3+1)/56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head(sort(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hatvalues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Perch_lm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), decreasing=TRUE), n=8)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 0.1428571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 0.2142857</a:t>
            </a:r>
          </a:p>
          <a:p>
            <a:pPr>
              <a:spcBef>
                <a:spcPts val="0"/>
              </a:spcBef>
            </a:pP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1        40         2        55        56        46        52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0.4313620 0.3628595 0.1529084 0.1509016 0.1434099 0.1396390 0.1205529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54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0.1124513 </a:t>
            </a:r>
          </a:p>
        </p:txBody>
      </p:sp>
      <p:pic>
        <p:nvPicPr>
          <p:cNvPr id="8" name="Picture 4" descr="Image result for Pe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091" l="0" r="988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5562601"/>
            <a:ext cx="2164043" cy="103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126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Leverage in Multiple Regression: Perch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76400" y="1027658"/>
            <a:ext cx="8686800" cy="3693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Perch[c(1,40),]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Image result for Pe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091" l="0" r="988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1671126"/>
            <a:ext cx="2164043" cy="103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1668482"/>
            <a:ext cx="6202680" cy="1004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76199" y="3030989"/>
            <a:ext cx="5638801" cy="8309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boxplot(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Perch$Length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, main="Length")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points(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Perch$Length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[1], col="red",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cex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points(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Perch$Length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[40], col="blue",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cex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553200" y="3033559"/>
            <a:ext cx="5549797" cy="8309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boxplot(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Perch$Width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, main="Width")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points(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Perch$Width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[1], col="red",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cex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points(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Perch$Width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[40], col="blue",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cex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=3))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38400" y="2785461"/>
            <a:ext cx="7531660" cy="8309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boxplot(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Perch$Length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Perch$Width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, main="Length*Width")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points(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Perch$Length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[1]*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Perch$Width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[1], col="red",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cex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points(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Perch$Length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[40]*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Perch$Width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[40], col="blue",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cex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306833"/>
            <a:ext cx="3988005" cy="24639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7795" y="4321145"/>
            <a:ext cx="3988005" cy="24639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1997" y="4114800"/>
            <a:ext cx="3988005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6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Overfitting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1600200" y="1859340"/>
            <a:ext cx="8691231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Concern</a:t>
            </a:r>
            <a:r>
              <a:rPr lang="en-US" sz="3200" dirty="0"/>
              <a:t>: A model may reflect the structure of a particular sample, but not generalize well to the population. </a:t>
            </a:r>
          </a:p>
        </p:txBody>
      </p:sp>
      <p:pic>
        <p:nvPicPr>
          <p:cNvPr id="9218" name="Picture 2" descr="Concept of Cross-Validation in 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3611940"/>
            <a:ext cx="8691231" cy="29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05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6858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</a:rPr>
              <a:t>Cook’</a:t>
            </a:r>
            <a:r>
              <a:rPr lang="en-US" altLang="ja-JP" sz="3600" dirty="0">
                <a:solidFill>
                  <a:srgbClr val="FFFF66"/>
                </a:solidFill>
              </a:rPr>
              <a:t>s Distance</a:t>
            </a:r>
            <a:endParaRPr lang="en-US" altLang="en-US" sz="3600" dirty="0">
              <a:solidFill>
                <a:srgbClr val="FFFF66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056606" y="1044556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</a:rPr>
              <a:t>How much would the fit change if one data value were omitted?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884488" y="2133600"/>
          <a:ext cx="6573837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300" imgH="495300" progId="Equation.DSMT4">
                  <p:embed/>
                </p:oleObj>
              </mc:Choice>
              <mc:Fallback>
                <p:oleObj name="Equation" r:id="rId3" imgW="1892300" imgH="495300" progId="Equation.DSMT4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2133600"/>
                        <a:ext cx="6573837" cy="17208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981200" y="4219576"/>
            <a:ext cx="8382000" cy="95410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increases with either poor fit (</a:t>
            </a:r>
            <a:r>
              <a:rPr lang="en-US" altLang="en-US" sz="2800" i="1" dirty="0" err="1">
                <a:solidFill>
                  <a:schemeClr val="bg1"/>
                </a:solidFill>
              </a:rPr>
              <a:t>std.res</a:t>
            </a:r>
            <a:r>
              <a:rPr lang="en-US" altLang="en-US" sz="2800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sz="2800" dirty="0"/>
              <a:t>) and high leverage (</a:t>
            </a:r>
            <a:r>
              <a:rPr lang="en-US" altLang="en-US" sz="2800" i="1" dirty="0">
                <a:solidFill>
                  <a:schemeClr val="bg1"/>
                </a:solidFill>
              </a:rPr>
              <a:t>h</a:t>
            </a:r>
            <a:r>
              <a:rPr lang="en-US" altLang="en-US" sz="2800" i="1" baseline="-25000" dirty="0">
                <a:solidFill>
                  <a:schemeClr val="bg1"/>
                </a:solidFill>
              </a:rPr>
              <a:t>i</a:t>
            </a:r>
            <a:r>
              <a:rPr lang="en-US" altLang="en-US" sz="2800" dirty="0"/>
              <a:t>).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81200" y="5514953"/>
            <a:ext cx="8382000" cy="112082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25"/>
              </a:spcBef>
              <a:buFontTx/>
              <a:buAutoNum type="arabicPeriod"/>
            </a:pPr>
            <a:r>
              <a:rPr lang="en-US" altLang="en-US" sz="2800" dirty="0"/>
              <a:t>Compare to other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’</a:t>
            </a:r>
            <a:r>
              <a:rPr lang="en-US" altLang="ja-JP" sz="2800" dirty="0"/>
              <a:t>s.</a:t>
            </a:r>
          </a:p>
          <a:p>
            <a:pPr>
              <a:spcBef>
                <a:spcPts val="1325"/>
              </a:spcBef>
              <a:buFontTx/>
              <a:buAutoNum type="arabicPeriod"/>
            </a:pPr>
            <a:r>
              <a:rPr lang="en-US" altLang="en-US" sz="2800" dirty="0"/>
              <a:t>Study any case with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&gt; 0.5; worry if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&gt; 1.0.</a:t>
            </a:r>
          </a:p>
        </p:txBody>
      </p:sp>
    </p:spTree>
    <p:extLst>
      <p:ext uri="{BB962C8B-B14F-4D97-AF65-F5344CB8AC3E}">
        <p14:creationId xmlns:p14="http://schemas.microsoft.com/office/powerpoint/2010/main" val="2809382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0" y="152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>
                <a:solidFill>
                  <a:srgbClr val="FFFF66"/>
                </a:solidFill>
              </a:rPr>
              <a:t>Cook’</a:t>
            </a:r>
            <a:r>
              <a:rPr lang="en-US" altLang="ja-JP" sz="3600" kern="0">
                <a:solidFill>
                  <a:srgbClr val="FFFF66"/>
                </a:solidFill>
              </a:rPr>
              <a:t>s Distance</a:t>
            </a:r>
            <a:endParaRPr lang="en-US" altLang="en-US" sz="3600" kern="0" dirty="0">
              <a:solidFill>
                <a:srgbClr val="FFFF66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95550" y="1015484"/>
            <a:ext cx="7353300" cy="9233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plot(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Perch_lm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(v = 2*(3+1)/56, col="blue",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lty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(v = 3*(3+1)/56, col="blue",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lty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=3)</a:t>
            </a:r>
            <a:endParaRPr lang="da-DK" sz="16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116098"/>
            <a:ext cx="7353300" cy="45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6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Cross Validation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76400" y="3810000"/>
            <a:ext cx="8691231" cy="263149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To see if this is a problem</a:t>
            </a:r>
            <a:r>
              <a:rPr lang="en-US" sz="3200" dirty="0"/>
              <a:t>: </a:t>
            </a:r>
          </a:p>
          <a:p>
            <a:r>
              <a:rPr lang="en-US" sz="3200" dirty="0"/>
              <a:t>Split the original sample into two parts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	(a) A “training” sample to build a model</a:t>
            </a:r>
          </a:p>
          <a:p>
            <a:r>
              <a:rPr lang="en-US" sz="3200" dirty="0"/>
              <a:t>	(b) A “holdout” sample to test the model 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C9D00A9A-16E3-4809-9BBC-0B8D088F6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81200"/>
            <a:ext cx="8691231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Concern</a:t>
            </a:r>
            <a:r>
              <a:rPr lang="en-US" sz="3200" dirty="0"/>
              <a:t>: A model may reflect the structure of a particular sample, but not generalize well to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203166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Pulse Rates</a:t>
            </a:r>
            <a:endParaRPr lang="en-US" dirty="0"/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2095500" y="2057400"/>
            <a:ext cx="8001000" cy="39149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sz="2400" dirty="0"/>
              <a:t>Response Variable:     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sz="2400" i="1" dirty="0"/>
              <a:t>		</a:t>
            </a:r>
            <a:r>
              <a:rPr lang="en-US" sz="2400" dirty="0"/>
              <a:t>Active pulse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2400" dirty="0"/>
              <a:t>Predictors:  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2400" i="1" dirty="0"/>
              <a:t>		</a:t>
            </a:r>
            <a:r>
              <a:rPr lang="en-US" sz="2400" dirty="0"/>
              <a:t>Resting pulse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2400" dirty="0"/>
              <a:t> 	         	</a:t>
            </a:r>
            <a:r>
              <a:rPr lang="en-US" sz="2400" dirty="0" err="1"/>
              <a:t>Hgt</a:t>
            </a:r>
            <a:endParaRPr lang="en-US" sz="2400" dirty="0"/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2400" dirty="0"/>
              <a:t>		</a:t>
            </a:r>
            <a:r>
              <a:rPr lang="en-US" sz="2400" dirty="0" err="1"/>
              <a:t>Wgt</a:t>
            </a:r>
            <a:endParaRPr lang="en-US" sz="2400" dirty="0"/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2400" dirty="0"/>
              <a:t>		Sex 		 (0=M, 1=F)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2400" dirty="0"/>
              <a:t>		Smoke 	 (0=No, 1=Yes)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2400" dirty="0"/>
              <a:t>		Exercise	 (1=Slight, 2=Moderate, 3=Lots)</a:t>
            </a:r>
          </a:p>
        </p:txBody>
      </p:sp>
    </p:spTree>
    <p:extLst>
      <p:ext uri="{BB962C8B-B14F-4D97-AF65-F5344CB8AC3E}">
        <p14:creationId xmlns:p14="http://schemas.microsoft.com/office/powerpoint/2010/main" val="59367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Active Pulse Rates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095500" y="2145388"/>
            <a:ext cx="7696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Training sample – first 300 cases (</a:t>
            </a:r>
            <a:r>
              <a:rPr lang="en-US" sz="3200" dirty="0" err="1"/>
              <a:t>PulseTrain</a:t>
            </a:r>
            <a:r>
              <a:rPr lang="en-US" sz="3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Holdout sample – #301-375  (</a:t>
            </a:r>
            <a:r>
              <a:rPr lang="en-US" sz="3200" dirty="0" err="1"/>
              <a:t>PulseHoldout</a:t>
            </a:r>
            <a:r>
              <a:rPr lang="en-US" sz="3200" dirty="0"/>
              <a:t>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76400" y="3733800"/>
            <a:ext cx="8534400" cy="175432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set.seed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(12345)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rows &lt;- sample(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(Pulse))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Pulse_shuffled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Pulse [rows,]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Pulse_shuffled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[1:300,] 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PulseHoldout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Pulse_shuffled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[301:375,]</a:t>
            </a:r>
            <a:endParaRPr lang="pt-BR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943100" y="5867400"/>
            <a:ext cx="800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dirty="0"/>
              <a:t>What is the best model to predict Active pulse?</a:t>
            </a:r>
          </a:p>
        </p:txBody>
      </p:sp>
    </p:spTree>
    <p:extLst>
      <p:ext uri="{BB962C8B-B14F-4D97-AF65-F5344CB8AC3E}">
        <p14:creationId xmlns:p14="http://schemas.microsoft.com/office/powerpoint/2010/main" val="161941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12449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Fit for Training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24800" y="1892065"/>
                <a:ext cx="3733800" cy="139486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Another way to think of R</a:t>
                </a:r>
                <a:r>
                  <a:rPr lang="en-US" baseline="30000" dirty="0">
                    <a:latin typeface="+mn-lt"/>
                  </a:rPr>
                  <a:t>2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𝑅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square of correlation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892065"/>
                <a:ext cx="3733800" cy="1394869"/>
              </a:xfrm>
              <a:prstGeom prst="rect">
                <a:avLst/>
              </a:prstGeom>
              <a:blipFill>
                <a:blip r:embed="rId2"/>
                <a:stretch>
                  <a:fillRect l="-2447" t="-3493" b="-9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2400" y="1892065"/>
            <a:ext cx="719272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PulseTrainMod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=lm(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Active~Rest+Sex+Hgt+Wgt,data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PulseTrain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1AA57-E1EE-4706-BEC2-C961CE657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344346"/>
            <a:ext cx="7192727" cy="44012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ct val="0"/>
              </a:spcBef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(formula = Active ~ Rest + Sex +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Hgt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Wgt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 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PulseTrain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Min      1Q  Median      3Q     Max 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-34.869  -8.916  -2.794   6.515  68.782 </a:t>
            </a:r>
          </a:p>
          <a:p>
            <a:pPr>
              <a:spcBef>
                <a:spcPct val="0"/>
              </a:spcBef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(Intercept) 33.70967   23.49083   1.435  0.15234    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Rest         1.19626    0.08650  13.830  &lt; 2e-16 ***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Sex          4.30152    2.51881   1.708  0.08873 .  </a:t>
            </a:r>
          </a:p>
          <a:p>
            <a:pPr>
              <a:spcBef>
                <a:spcPct val="0"/>
              </a:spcBef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Hgt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-0.69392    0.35542  -1.952  0.05184 .  </a:t>
            </a:r>
          </a:p>
          <a:p>
            <a:pPr>
              <a:spcBef>
                <a:spcPct val="0"/>
              </a:spcBef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Wgt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0.11892    0.04128   2.881  0.00426 ** 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>
              <a:spcBef>
                <a:spcPct val="0"/>
              </a:spcBef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Residual standard error: 14.44 on 295 degrees of freedom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Multiple R-squared:  0.4216,	Adjusted R-squared:  0.4137 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F-statistic: 53.75 on 4 and 295 DF,  p-value: &lt; 2.2e-16</a:t>
            </a:r>
            <a:endParaRPr lang="pt-BR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362200" y="6172200"/>
            <a:ext cx="914399" cy="2878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90592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How does the training model work for the holdout sample? </a:t>
            </a:r>
          </a:p>
        </p:txBody>
      </p:sp>
      <p:sp>
        <p:nvSpPr>
          <p:cNvPr id="3077" name="TextBox 2"/>
          <p:cNvSpPr txBox="1">
            <a:spLocks noChangeArrowheads="1"/>
          </p:cNvSpPr>
          <p:nvPr/>
        </p:nvSpPr>
        <p:spPr bwMode="auto">
          <a:xfrm>
            <a:off x="533400" y="2351087"/>
            <a:ext cx="9296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Compute predicted values for the holdout sample using the fitted prediction equation from the training.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6984" y="4476543"/>
            <a:ext cx="891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 Compute the residuals for the holdout sample.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18619" y="3627377"/>
            <a:ext cx="717856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fitActive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mod,newdata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PulseHoldout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8619" y="5309744"/>
            <a:ext cx="717856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holdoutresid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PulseHoldout$Active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fitActive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8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Check the Holdout Residuals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05000" y="1752600"/>
            <a:ext cx="891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Compute mean and std. deviation of residuals.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5000" y="2418700"/>
                <a:ext cx="7772400" cy="5847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solidFill>
                      <a:schemeClr val="bg1"/>
                    </a:solidFill>
                  </a:rPr>
                  <a:t>Is the mean near zero?  Is std. dev.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32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l-GR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n-lt"/>
                    <a:cs typeface="Courier New"/>
                  </a:rPr>
                  <a:t>?</a:t>
                </a:r>
                <a:endParaRPr lang="en-US" sz="3200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418700"/>
                <a:ext cx="7772400" cy="584775"/>
              </a:xfrm>
              <a:prstGeom prst="rect">
                <a:avLst/>
              </a:prstGeom>
              <a:blipFill>
                <a:blip r:embed="rId2"/>
                <a:stretch>
                  <a:fillRect l="-2039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88382" y="3414457"/>
            <a:ext cx="31242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holdoutresid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-0.826801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holdoutresid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12.21473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4982" y="4975097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bit biased (predictions too low), slightly less variability in errors. </a:t>
            </a:r>
          </a:p>
          <a:p>
            <a:r>
              <a:rPr lang="en-US" sz="2000" dirty="0"/>
              <a:t>Are the differences from expected close to 0 in terms of the scale of the data?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86632B-F001-41B9-B08A-173E01E85CF9}"/>
              </a:ext>
            </a:extLst>
          </p:cNvPr>
          <p:cNvSpPr txBox="1"/>
          <p:nvPr/>
        </p:nvSpPr>
        <p:spPr>
          <a:xfrm>
            <a:off x="1295400" y="600694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this skew also present in the residual diagnostics of the training data?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CC705A-BA5B-43FC-B495-F9D0E73B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76600"/>
            <a:ext cx="4082566" cy="25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6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0" y="426720"/>
            <a:ext cx="12191999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Cross Validation Correlation and Shrinkage</a:t>
            </a:r>
          </a:p>
        </p:txBody>
      </p:sp>
      <p:sp>
        <p:nvSpPr>
          <p:cNvPr id="4100" name="TextBox 2"/>
          <p:cNvSpPr txBox="1">
            <a:spLocks noChangeArrowheads="1"/>
          </p:cNvSpPr>
          <p:nvPr/>
        </p:nvSpPr>
        <p:spPr bwMode="auto">
          <a:xfrm>
            <a:off x="1142999" y="1905000"/>
            <a:ext cx="9906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Compute the correlation between predicted and actual response values for the holdout sample. This is known as the </a:t>
            </a:r>
            <a:r>
              <a:rPr lang="en-US" sz="3200" i="1" dirty="0">
                <a:solidFill>
                  <a:schemeClr val="bg1"/>
                </a:solidFill>
              </a:rPr>
              <a:t>cross validation correlation</a:t>
            </a:r>
            <a:r>
              <a:rPr lang="en-US" sz="3200" i="1" dirty="0"/>
              <a:t>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4508" y="4114800"/>
            <a:ext cx="6324879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PulseHoldout$Active,fitActive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0.6474953</a:t>
            </a:r>
          </a:p>
        </p:txBody>
      </p:sp>
    </p:spTree>
    <p:extLst>
      <p:ext uri="{BB962C8B-B14F-4D97-AF65-F5344CB8AC3E}">
        <p14:creationId xmlns:p14="http://schemas.microsoft.com/office/powerpoint/2010/main" val="29850456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</Words>
  <Application>Microsoft Office PowerPoint</Application>
  <PresentationFormat>Widescreen</PresentationFormat>
  <Paragraphs>165</Paragraphs>
  <Slides>21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Courier New</vt:lpstr>
      <vt:lpstr>Times New Roman</vt:lpstr>
      <vt:lpstr>Default Design</vt:lpstr>
      <vt:lpstr>Equation</vt:lpstr>
      <vt:lpstr>STOR 455 Cross Validation and Model Diagnostics</vt:lpstr>
      <vt:lpstr>Overfitting</vt:lpstr>
      <vt:lpstr>Cross Validation</vt:lpstr>
      <vt:lpstr>Example: Pulse Rates</vt:lpstr>
      <vt:lpstr>Example: Active Pulse Rates</vt:lpstr>
      <vt:lpstr>Fit for Training Model</vt:lpstr>
      <vt:lpstr>How does the training model work for the holdout sample? </vt:lpstr>
      <vt:lpstr>Check the Holdout Residuals</vt:lpstr>
      <vt:lpstr>Cross Validation Correlation and Shrinkage</vt:lpstr>
      <vt:lpstr>Shrinkage</vt:lpstr>
      <vt:lpstr>Types of “Unusual” Points in SLM</vt:lpstr>
      <vt:lpstr>Detecting Unusual Cases - Overview</vt:lpstr>
      <vt:lpstr>Standardized Residuals</vt:lpstr>
      <vt:lpstr>Studentized Residuals</vt:lpstr>
      <vt:lpstr>Leverage in Simple Linear Regression</vt:lpstr>
      <vt:lpstr>Leverage in Multiple Regression</vt:lpstr>
      <vt:lpstr>Leverage in Multiple Regression: Perch</vt:lpstr>
      <vt:lpstr>Leverage in Multiple Regression: Perch</vt:lpstr>
      <vt:lpstr>Leverage in Multiple Regression: Perch</vt:lpstr>
      <vt:lpstr>Cook’s Distance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2020-09-09T14:30:56Z</dcterms:created>
  <dcterms:modified xsi:type="dcterms:W3CDTF">2023-03-24T00:29:42Z</dcterms:modified>
</cp:coreProperties>
</file>