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366" r:id="rId3"/>
    <p:sldId id="295" r:id="rId4"/>
    <p:sldId id="296" r:id="rId5"/>
    <p:sldId id="297" r:id="rId6"/>
    <p:sldId id="298" r:id="rId7"/>
    <p:sldId id="282" r:id="rId8"/>
    <p:sldId id="283" r:id="rId9"/>
    <p:sldId id="287" r:id="rId10"/>
    <p:sldId id="286" r:id="rId11"/>
    <p:sldId id="309" r:id="rId12"/>
    <p:sldId id="311" r:id="rId13"/>
    <p:sldId id="310" r:id="rId14"/>
    <p:sldId id="285" r:id="rId15"/>
    <p:sldId id="289" r:id="rId16"/>
    <p:sldId id="30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57" r:id="rId27"/>
    <p:sldId id="358" r:id="rId28"/>
    <p:sldId id="359" r:id="rId29"/>
    <p:sldId id="363" r:id="rId30"/>
    <p:sldId id="360" r:id="rId31"/>
    <p:sldId id="361" r:id="rId32"/>
    <p:sldId id="362" r:id="rId33"/>
    <p:sldId id="365" r:id="rId34"/>
    <p:sldId id="316" r:id="rId35"/>
    <p:sldId id="353" r:id="rId36"/>
    <p:sldId id="319" r:id="rId37"/>
    <p:sldId id="354" r:id="rId38"/>
    <p:sldId id="356" r:id="rId39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0000"/>
    <a:srgbClr val="A50021"/>
    <a:srgbClr val="006600"/>
    <a:srgbClr val="000000"/>
    <a:srgbClr val="660066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95" autoAdjust="0"/>
    <p:restoredTop sz="93512" autoAdjust="0"/>
  </p:normalViewPr>
  <p:slideViewPr>
    <p:cSldViewPr>
      <p:cViewPr varScale="1">
        <p:scale>
          <a:sx n="118" d="100"/>
          <a:sy n="118" d="100"/>
        </p:scale>
        <p:origin x="108" y="2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>
                <a:solidFill>
                  <a:srgbClr val="FFFF66"/>
                </a:solidFill>
                <a:latin typeface="Times New Roman" pitchFamily="18" charset="0"/>
              </a:defRPr>
            </a:lvl1pPr>
            <a:lvl2pPr marL="830217" indent="-319314">
              <a:defRPr sz="4000">
                <a:solidFill>
                  <a:srgbClr val="FFFF66"/>
                </a:solidFill>
                <a:latin typeface="Times New Roman" pitchFamily="18" charset="0"/>
              </a:defRPr>
            </a:lvl2pPr>
            <a:lvl3pPr marL="1277257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3pPr>
            <a:lvl4pPr marL="1788160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4pPr>
            <a:lvl5pPr marL="2299064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5pPr>
            <a:lvl6pPr marL="2809966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6pPr>
            <a:lvl7pPr marL="3320869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7pPr>
            <a:lvl8pPr marL="3831772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8pPr>
            <a:lvl9pPr marL="4342675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A3607EE0-BA64-44C3-A25A-0F4FD1B23A25}" type="slidenum">
              <a:rPr lang="en-US" sz="1400">
                <a:solidFill>
                  <a:schemeClr val="tx1"/>
                </a:solidFill>
              </a:rPr>
              <a:pPr/>
              <a:t>28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35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>
                <a:solidFill>
                  <a:srgbClr val="FFFF66"/>
                </a:solidFill>
                <a:latin typeface="Times New Roman" pitchFamily="18" charset="0"/>
              </a:defRPr>
            </a:lvl1pPr>
            <a:lvl2pPr marL="830217" indent="-319314">
              <a:defRPr sz="4000">
                <a:solidFill>
                  <a:srgbClr val="FFFF66"/>
                </a:solidFill>
                <a:latin typeface="Times New Roman" pitchFamily="18" charset="0"/>
              </a:defRPr>
            </a:lvl2pPr>
            <a:lvl3pPr marL="1277257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3pPr>
            <a:lvl4pPr marL="1788160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4pPr>
            <a:lvl5pPr marL="2299064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5pPr>
            <a:lvl6pPr marL="2809966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6pPr>
            <a:lvl7pPr marL="3320869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7pPr>
            <a:lvl8pPr marL="3831772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8pPr>
            <a:lvl9pPr marL="4342675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992980D1-634F-4DF7-BF93-62F84A88E9D5}" type="slidenum">
              <a:rPr lang="en-US" sz="1400">
                <a:solidFill>
                  <a:schemeClr val="tx1"/>
                </a:solidFill>
              </a:rPr>
              <a:pPr/>
              <a:t>29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36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>
                <a:solidFill>
                  <a:srgbClr val="FFFF66"/>
                </a:solidFill>
                <a:latin typeface="Times New Roman" pitchFamily="18" charset="0"/>
              </a:defRPr>
            </a:lvl1pPr>
            <a:lvl2pPr marL="830166" indent="-319295">
              <a:defRPr sz="4000">
                <a:solidFill>
                  <a:srgbClr val="FFFF66"/>
                </a:solidFill>
                <a:latin typeface="Times New Roman" pitchFamily="18" charset="0"/>
              </a:defRPr>
            </a:lvl2pPr>
            <a:lvl3pPr marL="1277179" indent="-255436">
              <a:defRPr sz="4000">
                <a:solidFill>
                  <a:srgbClr val="FFFF66"/>
                </a:solidFill>
                <a:latin typeface="Times New Roman" pitchFamily="18" charset="0"/>
              </a:defRPr>
            </a:lvl3pPr>
            <a:lvl4pPr marL="1788050" indent="-255436">
              <a:defRPr sz="4000">
                <a:solidFill>
                  <a:srgbClr val="FFFF66"/>
                </a:solidFill>
                <a:latin typeface="Times New Roman" pitchFamily="18" charset="0"/>
              </a:defRPr>
            </a:lvl4pPr>
            <a:lvl5pPr marL="2298923" indent="-255436">
              <a:defRPr sz="4000">
                <a:solidFill>
                  <a:srgbClr val="FFFF66"/>
                </a:solidFill>
                <a:latin typeface="Times New Roman" pitchFamily="18" charset="0"/>
              </a:defRPr>
            </a:lvl5pPr>
            <a:lvl6pPr marL="2809795" indent="-255436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6pPr>
            <a:lvl7pPr marL="3320667" indent="-255436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7pPr>
            <a:lvl8pPr marL="3831538" indent="-255436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8pPr>
            <a:lvl9pPr marL="4342409" indent="-255436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21131FC2-C7F6-4A1B-9657-E5CCF1A6622B}" type="slidenum">
              <a:rPr lang="en-US" sz="1300">
                <a:solidFill>
                  <a:schemeClr val="tx1"/>
                </a:solidFill>
              </a:rPr>
              <a:pPr/>
              <a:t>31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676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>
                <a:solidFill>
                  <a:srgbClr val="FFFF66"/>
                </a:solidFill>
                <a:latin typeface="Times New Roman" pitchFamily="18" charset="0"/>
              </a:defRPr>
            </a:lvl1pPr>
            <a:lvl2pPr marL="830217" indent="-319314">
              <a:defRPr sz="4000">
                <a:solidFill>
                  <a:srgbClr val="FFFF66"/>
                </a:solidFill>
                <a:latin typeface="Times New Roman" pitchFamily="18" charset="0"/>
              </a:defRPr>
            </a:lvl2pPr>
            <a:lvl3pPr marL="1277257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3pPr>
            <a:lvl4pPr marL="1788160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4pPr>
            <a:lvl5pPr marL="2299064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5pPr>
            <a:lvl6pPr marL="2809966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6pPr>
            <a:lvl7pPr marL="3320869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7pPr>
            <a:lvl8pPr marL="3831772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8pPr>
            <a:lvl9pPr marL="4342675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992980D1-634F-4DF7-BF93-62F84A88E9D5}" type="slidenum">
              <a:rPr lang="en-US" sz="1400">
                <a:solidFill>
                  <a:schemeClr val="tx1"/>
                </a:solidFill>
              </a:rPr>
              <a:pPr/>
              <a:t>33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36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>
                <a:solidFill>
                  <a:srgbClr val="FFFF66"/>
                </a:solidFill>
                <a:latin typeface="Times New Roman" pitchFamily="18" charset="0"/>
              </a:defRPr>
            </a:lvl1pPr>
            <a:lvl2pPr marL="830166" indent="-319295">
              <a:defRPr sz="4000">
                <a:solidFill>
                  <a:srgbClr val="FFFF66"/>
                </a:solidFill>
                <a:latin typeface="Times New Roman" pitchFamily="18" charset="0"/>
              </a:defRPr>
            </a:lvl2pPr>
            <a:lvl3pPr marL="1277179" indent="-255436">
              <a:defRPr sz="4000">
                <a:solidFill>
                  <a:srgbClr val="FFFF66"/>
                </a:solidFill>
                <a:latin typeface="Times New Roman" pitchFamily="18" charset="0"/>
              </a:defRPr>
            </a:lvl3pPr>
            <a:lvl4pPr marL="1788050" indent="-255436">
              <a:defRPr sz="4000">
                <a:solidFill>
                  <a:srgbClr val="FFFF66"/>
                </a:solidFill>
                <a:latin typeface="Times New Roman" pitchFamily="18" charset="0"/>
              </a:defRPr>
            </a:lvl4pPr>
            <a:lvl5pPr marL="2298923" indent="-255436">
              <a:defRPr sz="4000">
                <a:solidFill>
                  <a:srgbClr val="FFFF66"/>
                </a:solidFill>
                <a:latin typeface="Times New Roman" pitchFamily="18" charset="0"/>
              </a:defRPr>
            </a:lvl5pPr>
            <a:lvl6pPr marL="2809795" indent="-255436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6pPr>
            <a:lvl7pPr marL="3320667" indent="-255436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7pPr>
            <a:lvl8pPr marL="3831538" indent="-255436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8pPr>
            <a:lvl9pPr marL="4342409" indent="-255436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A88FF3CF-AA14-4B05-97AF-11AC9FC77EA0}" type="slidenum">
              <a:rPr lang="en-US" sz="1300">
                <a:solidFill>
                  <a:schemeClr val="tx1"/>
                </a:solidFill>
              </a:rPr>
              <a:pPr/>
              <a:t>34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668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>
                <a:solidFill>
                  <a:srgbClr val="FFFF66"/>
                </a:solidFill>
                <a:latin typeface="Times New Roman" pitchFamily="18" charset="0"/>
              </a:defRPr>
            </a:lvl1pPr>
            <a:lvl2pPr marL="830166" indent="-319295">
              <a:defRPr sz="4000">
                <a:solidFill>
                  <a:srgbClr val="FFFF66"/>
                </a:solidFill>
                <a:latin typeface="Times New Roman" pitchFamily="18" charset="0"/>
              </a:defRPr>
            </a:lvl2pPr>
            <a:lvl3pPr marL="1277179" indent="-255436">
              <a:defRPr sz="4000">
                <a:solidFill>
                  <a:srgbClr val="FFFF66"/>
                </a:solidFill>
                <a:latin typeface="Times New Roman" pitchFamily="18" charset="0"/>
              </a:defRPr>
            </a:lvl3pPr>
            <a:lvl4pPr marL="1788050" indent="-255436">
              <a:defRPr sz="4000">
                <a:solidFill>
                  <a:srgbClr val="FFFF66"/>
                </a:solidFill>
                <a:latin typeface="Times New Roman" pitchFamily="18" charset="0"/>
              </a:defRPr>
            </a:lvl4pPr>
            <a:lvl5pPr marL="2298923" indent="-255436">
              <a:defRPr sz="4000">
                <a:solidFill>
                  <a:srgbClr val="FFFF66"/>
                </a:solidFill>
                <a:latin typeface="Times New Roman" pitchFamily="18" charset="0"/>
              </a:defRPr>
            </a:lvl5pPr>
            <a:lvl6pPr marL="2809795" indent="-255436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6pPr>
            <a:lvl7pPr marL="3320667" indent="-255436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7pPr>
            <a:lvl8pPr marL="3831538" indent="-255436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8pPr>
            <a:lvl9pPr marL="4342409" indent="-255436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54ABBEC7-5B65-4432-A8A0-9C85CC812234}" type="slidenum">
              <a:rPr lang="en-US" sz="1300">
                <a:solidFill>
                  <a:schemeClr val="tx1"/>
                </a:solidFill>
              </a:rPr>
              <a:pPr/>
              <a:t>35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499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>
                <a:solidFill>
                  <a:srgbClr val="FFFF66"/>
                </a:solidFill>
                <a:latin typeface="Times New Roman" pitchFamily="18" charset="0"/>
              </a:defRPr>
            </a:lvl1pPr>
            <a:lvl2pPr marL="830166" indent="-319295">
              <a:defRPr sz="4000">
                <a:solidFill>
                  <a:srgbClr val="FFFF66"/>
                </a:solidFill>
                <a:latin typeface="Times New Roman" pitchFamily="18" charset="0"/>
              </a:defRPr>
            </a:lvl2pPr>
            <a:lvl3pPr marL="1277179" indent="-255436">
              <a:defRPr sz="4000">
                <a:solidFill>
                  <a:srgbClr val="FFFF66"/>
                </a:solidFill>
                <a:latin typeface="Times New Roman" pitchFamily="18" charset="0"/>
              </a:defRPr>
            </a:lvl3pPr>
            <a:lvl4pPr marL="1788050" indent="-255436">
              <a:defRPr sz="4000">
                <a:solidFill>
                  <a:srgbClr val="FFFF66"/>
                </a:solidFill>
                <a:latin typeface="Times New Roman" pitchFamily="18" charset="0"/>
              </a:defRPr>
            </a:lvl4pPr>
            <a:lvl5pPr marL="2298923" indent="-255436">
              <a:defRPr sz="4000">
                <a:solidFill>
                  <a:srgbClr val="FFFF66"/>
                </a:solidFill>
                <a:latin typeface="Times New Roman" pitchFamily="18" charset="0"/>
              </a:defRPr>
            </a:lvl5pPr>
            <a:lvl6pPr marL="2809795" indent="-255436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6pPr>
            <a:lvl7pPr marL="3320667" indent="-255436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7pPr>
            <a:lvl8pPr marL="3831538" indent="-255436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8pPr>
            <a:lvl9pPr marL="4342409" indent="-255436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4C29F737-9BDD-4315-9CA3-DC536C1BA0CD}" type="slidenum">
              <a:rPr lang="en-US" sz="1300">
                <a:solidFill>
                  <a:schemeClr val="tx1"/>
                </a:solidFill>
              </a:rPr>
              <a:pPr/>
              <a:t>36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144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>
                <a:solidFill>
                  <a:srgbClr val="FFFF66"/>
                </a:solidFill>
                <a:latin typeface="Times New Roman" pitchFamily="18" charset="0"/>
              </a:defRPr>
            </a:lvl1pPr>
            <a:lvl2pPr marL="830166" indent="-319295">
              <a:defRPr sz="4000">
                <a:solidFill>
                  <a:srgbClr val="FFFF66"/>
                </a:solidFill>
                <a:latin typeface="Times New Roman" pitchFamily="18" charset="0"/>
              </a:defRPr>
            </a:lvl2pPr>
            <a:lvl3pPr marL="1277179" indent="-255436">
              <a:defRPr sz="4000">
                <a:solidFill>
                  <a:srgbClr val="FFFF66"/>
                </a:solidFill>
                <a:latin typeface="Times New Roman" pitchFamily="18" charset="0"/>
              </a:defRPr>
            </a:lvl3pPr>
            <a:lvl4pPr marL="1788050" indent="-255436">
              <a:defRPr sz="4000">
                <a:solidFill>
                  <a:srgbClr val="FFFF66"/>
                </a:solidFill>
                <a:latin typeface="Times New Roman" pitchFamily="18" charset="0"/>
              </a:defRPr>
            </a:lvl4pPr>
            <a:lvl5pPr marL="2298923" indent="-255436">
              <a:defRPr sz="4000">
                <a:solidFill>
                  <a:srgbClr val="FFFF66"/>
                </a:solidFill>
                <a:latin typeface="Times New Roman" pitchFamily="18" charset="0"/>
              </a:defRPr>
            </a:lvl5pPr>
            <a:lvl6pPr marL="2809795" indent="-255436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6pPr>
            <a:lvl7pPr marL="3320667" indent="-255436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7pPr>
            <a:lvl8pPr marL="3831538" indent="-255436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8pPr>
            <a:lvl9pPr marL="4342409" indent="-255436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4C29F737-9BDD-4315-9CA3-DC536C1BA0CD}" type="slidenum">
              <a:rPr lang="en-US" sz="1300">
                <a:solidFill>
                  <a:schemeClr val="tx1"/>
                </a:solidFill>
              </a:rPr>
              <a:pPr/>
              <a:t>37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481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>
                <a:solidFill>
                  <a:srgbClr val="FFFF66"/>
                </a:solidFill>
                <a:latin typeface="Times New Roman" pitchFamily="18" charset="0"/>
              </a:defRPr>
            </a:lvl1pPr>
            <a:lvl2pPr marL="830166" indent="-319295">
              <a:defRPr sz="4000">
                <a:solidFill>
                  <a:srgbClr val="FFFF66"/>
                </a:solidFill>
                <a:latin typeface="Times New Roman" pitchFamily="18" charset="0"/>
              </a:defRPr>
            </a:lvl2pPr>
            <a:lvl3pPr marL="1277179" indent="-255436">
              <a:defRPr sz="4000">
                <a:solidFill>
                  <a:srgbClr val="FFFF66"/>
                </a:solidFill>
                <a:latin typeface="Times New Roman" pitchFamily="18" charset="0"/>
              </a:defRPr>
            </a:lvl3pPr>
            <a:lvl4pPr marL="1788050" indent="-255436">
              <a:defRPr sz="4000">
                <a:solidFill>
                  <a:srgbClr val="FFFF66"/>
                </a:solidFill>
                <a:latin typeface="Times New Roman" pitchFamily="18" charset="0"/>
              </a:defRPr>
            </a:lvl4pPr>
            <a:lvl5pPr marL="2298923" indent="-255436">
              <a:defRPr sz="4000">
                <a:solidFill>
                  <a:srgbClr val="FFFF66"/>
                </a:solidFill>
                <a:latin typeface="Times New Roman" pitchFamily="18" charset="0"/>
              </a:defRPr>
            </a:lvl5pPr>
            <a:lvl6pPr marL="2809795" indent="-255436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6pPr>
            <a:lvl7pPr marL="3320667" indent="-255436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7pPr>
            <a:lvl8pPr marL="3831538" indent="-255436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8pPr>
            <a:lvl9pPr marL="4342409" indent="-255436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32840DED-1844-4FDF-BF60-75C46CE39C71}" type="slidenum">
              <a:rPr lang="en-US" sz="1300">
                <a:solidFill>
                  <a:schemeClr val="tx1"/>
                </a:solidFill>
              </a:rPr>
              <a:pPr/>
              <a:t>38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10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>
                <a:solidFill>
                  <a:srgbClr val="FFFF66"/>
                </a:solidFill>
                <a:latin typeface="Times New Roman" pitchFamily="18" charset="0"/>
              </a:defRPr>
            </a:lvl1pPr>
            <a:lvl2pPr marL="830217" indent="-319314">
              <a:defRPr sz="4000">
                <a:solidFill>
                  <a:srgbClr val="FFFF66"/>
                </a:solidFill>
                <a:latin typeface="Times New Roman" pitchFamily="18" charset="0"/>
              </a:defRPr>
            </a:lvl2pPr>
            <a:lvl3pPr marL="1277257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3pPr>
            <a:lvl4pPr marL="1788160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4pPr>
            <a:lvl5pPr marL="2299064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5pPr>
            <a:lvl6pPr marL="2809966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6pPr>
            <a:lvl7pPr marL="3320869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7pPr>
            <a:lvl8pPr marL="3831772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8pPr>
            <a:lvl9pPr marL="4342675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21131FC2-C7F6-4A1B-9657-E5CCF1A6622B}" type="slidenum">
              <a:rPr lang="en-US" sz="1400">
                <a:solidFill>
                  <a:schemeClr val="tx1"/>
                </a:solidFill>
              </a:rPr>
              <a:pPr/>
              <a:t>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1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>
                <a:solidFill>
                  <a:srgbClr val="FFFF66"/>
                </a:solidFill>
                <a:latin typeface="Times New Roman" pitchFamily="18" charset="0"/>
              </a:defRPr>
            </a:lvl1pPr>
            <a:lvl2pPr marL="830217" indent="-319314">
              <a:defRPr sz="4000">
                <a:solidFill>
                  <a:srgbClr val="FFFF66"/>
                </a:solidFill>
                <a:latin typeface="Times New Roman" pitchFamily="18" charset="0"/>
              </a:defRPr>
            </a:lvl2pPr>
            <a:lvl3pPr marL="1277257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3pPr>
            <a:lvl4pPr marL="1788160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4pPr>
            <a:lvl5pPr marL="2299064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5pPr>
            <a:lvl6pPr marL="2809966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6pPr>
            <a:lvl7pPr marL="3320869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7pPr>
            <a:lvl8pPr marL="3831772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8pPr>
            <a:lvl9pPr marL="4342675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84C2C59C-52C4-4DF4-BFC7-ADA90E26B85C}" type="slidenum">
              <a:rPr lang="en-US" sz="1400">
                <a:solidFill>
                  <a:schemeClr val="tx1"/>
                </a:solidFill>
              </a:rPr>
              <a:pPr/>
              <a:t>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15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>
                <a:solidFill>
                  <a:srgbClr val="FFFF66"/>
                </a:solidFill>
                <a:latin typeface="Times New Roman" pitchFamily="18" charset="0"/>
              </a:defRPr>
            </a:lvl1pPr>
            <a:lvl2pPr marL="830217" indent="-319314">
              <a:defRPr sz="4000">
                <a:solidFill>
                  <a:srgbClr val="FFFF66"/>
                </a:solidFill>
                <a:latin typeface="Times New Roman" pitchFamily="18" charset="0"/>
              </a:defRPr>
            </a:lvl2pPr>
            <a:lvl3pPr marL="1277257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3pPr>
            <a:lvl4pPr marL="1788160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4pPr>
            <a:lvl5pPr marL="2299064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5pPr>
            <a:lvl6pPr marL="2809966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6pPr>
            <a:lvl7pPr marL="3320869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7pPr>
            <a:lvl8pPr marL="3831772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8pPr>
            <a:lvl9pPr marL="4342675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21131FC2-C7F6-4A1B-9657-E5CCF1A6622B}" type="slidenum">
              <a:rPr lang="en-US" sz="1400">
                <a:solidFill>
                  <a:schemeClr val="tx1"/>
                </a:solidFill>
              </a:rPr>
              <a:pPr/>
              <a:t>21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11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>
                <a:solidFill>
                  <a:srgbClr val="FFFF66"/>
                </a:solidFill>
                <a:latin typeface="Times New Roman" pitchFamily="18" charset="0"/>
              </a:defRPr>
            </a:lvl1pPr>
            <a:lvl2pPr marL="830217" indent="-319314">
              <a:defRPr sz="4000">
                <a:solidFill>
                  <a:srgbClr val="FFFF66"/>
                </a:solidFill>
                <a:latin typeface="Times New Roman" pitchFamily="18" charset="0"/>
              </a:defRPr>
            </a:lvl2pPr>
            <a:lvl3pPr marL="1277257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3pPr>
            <a:lvl4pPr marL="1788160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4pPr>
            <a:lvl5pPr marL="2299064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5pPr>
            <a:lvl6pPr marL="2809966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6pPr>
            <a:lvl7pPr marL="3320869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7pPr>
            <a:lvl8pPr marL="3831772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8pPr>
            <a:lvl9pPr marL="4342675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21131FC2-C7F6-4A1B-9657-E5CCF1A6622B}" type="slidenum">
              <a:rPr lang="en-US" sz="1400">
                <a:solidFill>
                  <a:schemeClr val="tx1"/>
                </a:solidFill>
              </a:rPr>
              <a:pPr/>
              <a:t>22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86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>
                <a:solidFill>
                  <a:srgbClr val="FFFF66"/>
                </a:solidFill>
                <a:latin typeface="Times New Roman" pitchFamily="18" charset="0"/>
              </a:defRPr>
            </a:lvl1pPr>
            <a:lvl2pPr marL="830217" indent="-319314">
              <a:defRPr sz="4000">
                <a:solidFill>
                  <a:srgbClr val="FFFF66"/>
                </a:solidFill>
                <a:latin typeface="Times New Roman" pitchFamily="18" charset="0"/>
              </a:defRPr>
            </a:lvl2pPr>
            <a:lvl3pPr marL="1277257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3pPr>
            <a:lvl4pPr marL="1788160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4pPr>
            <a:lvl5pPr marL="2299064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5pPr>
            <a:lvl6pPr marL="2809966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6pPr>
            <a:lvl7pPr marL="3320869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7pPr>
            <a:lvl8pPr marL="3831772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8pPr>
            <a:lvl9pPr marL="4342675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21131FC2-C7F6-4A1B-9657-E5CCF1A6622B}" type="slidenum">
              <a:rPr lang="en-US" sz="1400">
                <a:solidFill>
                  <a:schemeClr val="tx1"/>
                </a:solidFill>
              </a:rPr>
              <a:pPr/>
              <a:t>23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70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>
                <a:solidFill>
                  <a:srgbClr val="FFFF66"/>
                </a:solidFill>
                <a:latin typeface="Times New Roman" pitchFamily="18" charset="0"/>
              </a:defRPr>
            </a:lvl1pPr>
            <a:lvl2pPr marL="830217" indent="-319314">
              <a:defRPr sz="4000">
                <a:solidFill>
                  <a:srgbClr val="FFFF66"/>
                </a:solidFill>
                <a:latin typeface="Times New Roman" pitchFamily="18" charset="0"/>
              </a:defRPr>
            </a:lvl2pPr>
            <a:lvl3pPr marL="1277257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3pPr>
            <a:lvl4pPr marL="1788160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4pPr>
            <a:lvl5pPr marL="2299064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5pPr>
            <a:lvl6pPr marL="2809966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6pPr>
            <a:lvl7pPr marL="3320869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7pPr>
            <a:lvl8pPr marL="3831772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8pPr>
            <a:lvl9pPr marL="4342675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21131FC2-C7F6-4A1B-9657-E5CCF1A6622B}" type="slidenum">
              <a:rPr lang="en-US" sz="1400">
                <a:solidFill>
                  <a:schemeClr val="tx1"/>
                </a:solidFill>
              </a:rPr>
              <a:pPr/>
              <a:t>24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11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>
                <a:solidFill>
                  <a:srgbClr val="FFFF66"/>
                </a:solidFill>
                <a:latin typeface="Times New Roman" pitchFamily="18" charset="0"/>
              </a:defRPr>
            </a:lvl1pPr>
            <a:lvl2pPr marL="830217" indent="-319314">
              <a:defRPr sz="4000">
                <a:solidFill>
                  <a:srgbClr val="FFFF66"/>
                </a:solidFill>
                <a:latin typeface="Times New Roman" pitchFamily="18" charset="0"/>
              </a:defRPr>
            </a:lvl2pPr>
            <a:lvl3pPr marL="1277257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3pPr>
            <a:lvl4pPr marL="1788160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4pPr>
            <a:lvl5pPr marL="2299064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5pPr>
            <a:lvl6pPr marL="2809966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6pPr>
            <a:lvl7pPr marL="3320869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7pPr>
            <a:lvl8pPr marL="3831772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8pPr>
            <a:lvl9pPr marL="4342675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2FA09238-E177-44F9-8F72-4766A24B2AC0}" type="slidenum">
              <a:rPr lang="en-US" sz="1400">
                <a:solidFill>
                  <a:schemeClr val="tx1"/>
                </a:solidFill>
              </a:rPr>
              <a:pPr/>
              <a:t>25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75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>
                <a:solidFill>
                  <a:srgbClr val="FFFF66"/>
                </a:solidFill>
                <a:latin typeface="Times New Roman" pitchFamily="18" charset="0"/>
              </a:defRPr>
            </a:lvl1pPr>
            <a:lvl2pPr marL="830217" indent="-319314">
              <a:defRPr sz="4000">
                <a:solidFill>
                  <a:srgbClr val="FFFF66"/>
                </a:solidFill>
                <a:latin typeface="Times New Roman" pitchFamily="18" charset="0"/>
              </a:defRPr>
            </a:lvl2pPr>
            <a:lvl3pPr marL="1277257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3pPr>
            <a:lvl4pPr marL="1788160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4pPr>
            <a:lvl5pPr marL="2299064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5pPr>
            <a:lvl6pPr marL="2809966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6pPr>
            <a:lvl7pPr marL="3320869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7pPr>
            <a:lvl8pPr marL="3831772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8pPr>
            <a:lvl9pPr marL="4342675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1CBEC88C-549D-45A6-A940-9112F26E6EFF}" type="slidenum">
              <a:rPr lang="en-US" sz="1400">
                <a:solidFill>
                  <a:schemeClr val="tx1"/>
                </a:solidFill>
              </a:rPr>
              <a:pPr/>
              <a:t>27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50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06C8F-BBD6-478F-8680-60DABE6BAE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5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14FCE-6A64-4D30-B3B4-05F7AEF481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0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A81F1-DDA4-4CEE-93E7-30FCF85FAE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53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ED430C-C1AD-49ED-B7BF-ED0DD7E68E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65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914400" y="609600"/>
            <a:ext cx="103632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EAB27-B2FD-4E1C-BFB4-57C9B0BBCD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86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93D9E-AB53-4751-8955-16C0539C65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4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564CFD-47D5-4D58-B1C8-53476D7E0D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4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455C76-C9DD-4FB5-9102-E4750A9800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2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106D0-6B10-4639-A094-69DA07BD3A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36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DB222-110D-433A-9454-118EB947B2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82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2CE26F-A5D0-4B47-A8F3-E4B6E6D64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1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8B8EC-85E2-4FC2-BAE2-3752E45EB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4346F-BD07-4B2F-A814-E57F5BFB1A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1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00B0F0">
                <a:alpha val="50000"/>
              </a:srgbClr>
            </a:gs>
            <a:gs pos="90000">
              <a:srgbClr val="0070C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4" Type="http://schemas.openxmlformats.org/officeDocument/2006/relationships/image" Target="../media/image23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4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0.png"/><Relationship Id="rId4" Type="http://schemas.openxmlformats.org/officeDocument/2006/relationships/image" Target="../media/image16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33.png"/><Relationship Id="rId4" Type="http://schemas.openxmlformats.org/officeDocument/2006/relationships/image" Target="../media/image30.wmf"/><Relationship Id="rId9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00B0F0">
                <a:alpha val="50000"/>
              </a:srgbClr>
            </a:gs>
            <a:gs pos="100000">
              <a:srgbClr val="0070C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533400"/>
            <a:ext cx="9144000" cy="3581400"/>
          </a:xfrm>
          <a:effectLst>
            <a:outerShdw dist="45791" dir="2021404" algn="ctr" rotWithShape="0">
              <a:srgbClr val="000000"/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4800" b="1" dirty="0">
                <a:solidFill>
                  <a:schemeClr val="bg1"/>
                </a:solidFill>
              </a:rPr>
              <a:t>STOR 455</a:t>
            </a:r>
            <a:br>
              <a:rPr lang="en-US" sz="4800" b="1" dirty="0">
                <a:solidFill>
                  <a:schemeClr val="bg1"/>
                </a:solidFill>
              </a:rPr>
            </a:br>
            <a:r>
              <a:rPr lang="en-US" sz="4800" b="1" dirty="0">
                <a:solidFill>
                  <a:schemeClr val="bg1"/>
                </a:solidFill>
              </a:rPr>
              <a:t>Logistic Regression for </a:t>
            </a:r>
            <a:br>
              <a:rPr lang="en-US" sz="4800" b="1" dirty="0">
                <a:solidFill>
                  <a:schemeClr val="bg1"/>
                </a:solidFill>
              </a:rPr>
            </a:br>
            <a:r>
              <a:rPr lang="en-US" sz="4800" b="1">
                <a:solidFill>
                  <a:schemeClr val="bg1"/>
                </a:solidFill>
              </a:rPr>
              <a:t>Binary Response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733800" y="4800600"/>
            <a:ext cx="528991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</a:rPr>
              <a:t>Read:			9.1, 9.2</a:t>
            </a:r>
          </a:p>
          <a:p>
            <a:pPr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</a:rPr>
              <a:t>Exercises:		9.21, 33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57600" y="457200"/>
            <a:ext cx="44490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plot(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Titanic_mod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, c(1, 2, 5))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344" y="1066800"/>
            <a:ext cx="4449056" cy="27432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66800"/>
            <a:ext cx="4449056" cy="2743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7959A7-F338-4965-97C3-94B4E8B0D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1657" y="3962400"/>
            <a:ext cx="4444998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29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81534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Binary Logistic Regression Model</a:t>
            </a:r>
          </a:p>
        </p:txBody>
      </p:sp>
      <p:sp>
        <p:nvSpPr>
          <p:cNvPr id="234499" name="Text Box 3"/>
          <p:cNvSpPr txBox="1">
            <a:spLocks noChangeArrowheads="1"/>
          </p:cNvSpPr>
          <p:nvPr/>
        </p:nvSpPr>
        <p:spPr bwMode="auto">
          <a:xfrm>
            <a:off x="1752600" y="1371600"/>
            <a:ext cx="3962400" cy="584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i="1" dirty="0"/>
              <a:t>Y</a:t>
            </a:r>
            <a:r>
              <a:rPr lang="en-US" dirty="0"/>
              <a:t> = Binary response</a:t>
            </a:r>
          </a:p>
        </p:txBody>
      </p:sp>
      <p:sp>
        <p:nvSpPr>
          <p:cNvPr id="234500" name="Text Box 4"/>
          <p:cNvSpPr txBox="1">
            <a:spLocks noChangeArrowheads="1"/>
          </p:cNvSpPr>
          <p:nvPr/>
        </p:nvSpPr>
        <p:spPr bwMode="auto">
          <a:xfrm>
            <a:off x="5981700" y="1371600"/>
            <a:ext cx="4495800" cy="584200"/>
          </a:xfrm>
          <a:prstGeom prst="rect">
            <a:avLst/>
          </a:prstGeom>
          <a:solidFill>
            <a:srgbClr val="66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i="1" dirty="0"/>
              <a:t>X</a:t>
            </a:r>
            <a:r>
              <a:rPr lang="en-US" dirty="0"/>
              <a:t> = Quantitative predictor</a:t>
            </a:r>
          </a:p>
        </p:txBody>
      </p:sp>
      <p:sp>
        <p:nvSpPr>
          <p:cNvPr id="234501" name="Text Box 5"/>
          <p:cNvSpPr txBox="1">
            <a:spLocks noChangeArrowheads="1"/>
          </p:cNvSpPr>
          <p:nvPr/>
        </p:nvSpPr>
        <p:spPr bwMode="auto">
          <a:xfrm>
            <a:off x="1752601" y="2133601"/>
            <a:ext cx="8723243" cy="584775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l-GR" i="1" dirty="0"/>
              <a:t>π</a:t>
            </a:r>
            <a:r>
              <a:rPr lang="en-US" dirty="0"/>
              <a:t> = proportion of 1’s (yes, success,…) at any </a:t>
            </a:r>
            <a:r>
              <a:rPr lang="en-US" i="1" dirty="0"/>
              <a:t>x</a:t>
            </a:r>
          </a:p>
        </p:txBody>
      </p:sp>
      <p:graphicFrame>
        <p:nvGraphicFramePr>
          <p:cNvPr id="234502" name="Object 2"/>
          <p:cNvGraphicFramePr>
            <a:graphicFrameLocks noChangeAspect="1"/>
          </p:cNvGraphicFramePr>
          <p:nvPr/>
        </p:nvGraphicFramePr>
        <p:xfrm>
          <a:off x="4199732" y="4191000"/>
          <a:ext cx="3563937" cy="170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76240" imgH="419040" progId="Equation.3">
                  <p:embed/>
                </p:oleObj>
              </mc:Choice>
              <mc:Fallback>
                <p:oleObj name="Equation" r:id="rId2" imgW="876240" imgH="419040" progId="Equation.3">
                  <p:embed/>
                  <p:pic>
                    <p:nvPicPr>
                      <p:cNvPr id="23450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9732" y="4191000"/>
                        <a:ext cx="3563937" cy="17065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905000" y="3428425"/>
            <a:ext cx="8229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Modeling the probability of success instead! </a:t>
            </a:r>
          </a:p>
        </p:txBody>
      </p:sp>
    </p:spTree>
    <p:extLst>
      <p:ext uri="{BB962C8B-B14F-4D97-AF65-F5344CB8AC3E}">
        <p14:creationId xmlns:p14="http://schemas.microsoft.com/office/powerpoint/2010/main" val="2164084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E1ACE-BBB2-E93B-D029-CB4946056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363200" cy="9144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Properties of Logistic Modeling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2357786-4510-C4F6-832B-A57745217F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420555"/>
              </p:ext>
            </p:extLst>
          </p:nvPr>
        </p:nvGraphicFramePr>
        <p:xfrm>
          <a:off x="3657601" y="1295401"/>
          <a:ext cx="2895599" cy="1386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76240" imgH="419040" progId="Equation.3">
                  <p:embed/>
                </p:oleObj>
              </mc:Choice>
              <mc:Fallback>
                <p:oleObj name="Equation" r:id="rId2" imgW="876240" imgH="419040" progId="Equation.3">
                  <p:embed/>
                  <p:pic>
                    <p:nvPicPr>
                      <p:cNvPr id="23450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1" y="1295401"/>
                        <a:ext cx="2895599" cy="138653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6B4550-2838-6FA0-93C8-B8347E4749DB}"/>
                  </a:ext>
                </a:extLst>
              </p:cNvPr>
              <p:cNvSpPr txBox="1"/>
              <p:nvPr/>
            </p:nvSpPr>
            <p:spPr>
              <a:xfrm>
                <a:off x="609600" y="2681935"/>
                <a:ext cx="10591800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π  is between 0 and 1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Allowing representation of a probability.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π is monotone increasing in the exponent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32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Allowing predicting the exponent through a linear model.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Instead of predicting a response of 0 or 1, the logistic regression predicts π, the chance of observing a response of 1.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6B4550-2838-6FA0-93C8-B8347E474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681935"/>
                <a:ext cx="10591800" cy="3970318"/>
              </a:xfrm>
              <a:prstGeom prst="rect">
                <a:avLst/>
              </a:prstGeom>
              <a:blipFill>
                <a:blip r:embed="rId4"/>
                <a:stretch>
                  <a:fillRect l="-1323" t="-2151" b="-39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6849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81534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Binary Logistic Regression Model</a:t>
            </a:r>
          </a:p>
        </p:txBody>
      </p:sp>
      <p:sp>
        <p:nvSpPr>
          <p:cNvPr id="234499" name="Text Box 3"/>
          <p:cNvSpPr txBox="1">
            <a:spLocks noChangeArrowheads="1"/>
          </p:cNvSpPr>
          <p:nvPr/>
        </p:nvSpPr>
        <p:spPr bwMode="auto">
          <a:xfrm>
            <a:off x="1752600" y="1371600"/>
            <a:ext cx="3962400" cy="584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i="1" dirty="0"/>
              <a:t>Y</a:t>
            </a:r>
            <a:r>
              <a:rPr lang="en-US" dirty="0"/>
              <a:t> = Binary response</a:t>
            </a:r>
          </a:p>
        </p:txBody>
      </p:sp>
      <p:sp>
        <p:nvSpPr>
          <p:cNvPr id="234500" name="Text Box 4"/>
          <p:cNvSpPr txBox="1">
            <a:spLocks noChangeArrowheads="1"/>
          </p:cNvSpPr>
          <p:nvPr/>
        </p:nvSpPr>
        <p:spPr bwMode="auto">
          <a:xfrm>
            <a:off x="5981700" y="1371600"/>
            <a:ext cx="4495800" cy="584200"/>
          </a:xfrm>
          <a:prstGeom prst="rect">
            <a:avLst/>
          </a:prstGeom>
          <a:solidFill>
            <a:srgbClr val="66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i="1" dirty="0"/>
              <a:t>X</a:t>
            </a:r>
            <a:r>
              <a:rPr lang="en-US" dirty="0"/>
              <a:t> = Quantitative predictor</a:t>
            </a:r>
          </a:p>
        </p:txBody>
      </p:sp>
      <p:sp>
        <p:nvSpPr>
          <p:cNvPr id="234501" name="Text Box 5"/>
          <p:cNvSpPr txBox="1">
            <a:spLocks noChangeArrowheads="1"/>
          </p:cNvSpPr>
          <p:nvPr/>
        </p:nvSpPr>
        <p:spPr bwMode="auto">
          <a:xfrm>
            <a:off x="1752601" y="2133601"/>
            <a:ext cx="8723243" cy="584775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l-GR" i="1" dirty="0"/>
              <a:t>π</a:t>
            </a:r>
            <a:r>
              <a:rPr lang="en-US" dirty="0"/>
              <a:t> = proportion of 1’s (yes, success,…) at any </a:t>
            </a:r>
            <a:r>
              <a:rPr lang="en-US" i="1" dirty="0"/>
              <a:t>x</a:t>
            </a:r>
          </a:p>
        </p:txBody>
      </p:sp>
      <p:graphicFrame>
        <p:nvGraphicFramePr>
          <p:cNvPr id="234502" name="Object 2"/>
          <p:cNvGraphicFramePr>
            <a:graphicFrameLocks noChangeAspect="1"/>
          </p:cNvGraphicFramePr>
          <p:nvPr/>
        </p:nvGraphicFramePr>
        <p:xfrm>
          <a:off x="1982789" y="3817431"/>
          <a:ext cx="3563937" cy="170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76240" imgH="419040" progId="Equation.3">
                  <p:embed/>
                </p:oleObj>
              </mc:Choice>
              <mc:Fallback>
                <p:oleObj name="Equation" r:id="rId2" imgW="876240" imgH="419040" progId="Equation.3">
                  <p:embed/>
                  <p:pic>
                    <p:nvPicPr>
                      <p:cNvPr id="23450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2789" y="3817431"/>
                        <a:ext cx="3563937" cy="17065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133600" y="3214181"/>
            <a:ext cx="2895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Probability form</a:t>
            </a:r>
          </a:p>
        </p:txBody>
      </p:sp>
      <p:graphicFrame>
        <p:nvGraphicFramePr>
          <p:cNvPr id="12" name="Object 3"/>
          <p:cNvGraphicFramePr>
            <a:graphicFrameLocks noChangeAspect="1"/>
          </p:cNvGraphicFramePr>
          <p:nvPr/>
        </p:nvGraphicFramePr>
        <p:xfrm>
          <a:off x="5981700" y="3968628"/>
          <a:ext cx="4459288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46040" imgH="431640" progId="Equation.3">
                  <p:embed/>
                </p:oleObj>
              </mc:Choice>
              <mc:Fallback>
                <p:oleObj name="Equation" r:id="rId4" imgW="1346040" imgH="431640" progId="Equation.3">
                  <p:embed/>
                  <p:pic>
                    <p:nvPicPr>
                      <p:cNvPr id="1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1700" y="3968628"/>
                        <a:ext cx="4459288" cy="14319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144544" y="3214181"/>
            <a:ext cx="2133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Logit form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8625442" y="4189290"/>
            <a:ext cx="1815545" cy="91611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508945" y="5943601"/>
            <a:ext cx="2514600" cy="58477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Linear Model</a:t>
            </a:r>
          </a:p>
        </p:txBody>
      </p:sp>
      <p:cxnSp>
        <p:nvCxnSpPr>
          <p:cNvPr id="5" name="Straight Arrow Connector 4"/>
          <p:cNvCxnSpPr>
            <a:cxnSpLocks/>
            <a:stCxn id="3" idx="0"/>
          </p:cNvCxnSpPr>
          <p:nvPr/>
        </p:nvCxnSpPr>
        <p:spPr bwMode="auto">
          <a:xfrm flipV="1">
            <a:off x="8766245" y="5181600"/>
            <a:ext cx="606355" cy="762001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62144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500" y="533400"/>
            <a:ext cx="11049000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Titanic_logitmod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(Survived ~ Fare, family = binomial, data=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titanic_train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plot(Survived ~ Fare, data=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titanic_train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0"/>
              </a:spcBef>
            </a:pPr>
            <a:endParaRPr lang="en-US" sz="18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B0 = summary(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Titanic_logitmod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)$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coef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B1 = summary(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Titanic_logitmod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)$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coef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[2]</a:t>
            </a:r>
          </a:p>
          <a:p>
            <a:pPr>
              <a:spcBef>
                <a:spcPts val="0"/>
              </a:spcBef>
            </a:pPr>
            <a:endParaRPr lang="en-US" sz="18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curve(exp(B0+B1*x)/(1+exp(B0+B1*x)),add=TRUE, col="red")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069" y="2971800"/>
            <a:ext cx="6109166" cy="376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786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86106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Predicting Proportion of “Success”</a:t>
            </a:r>
          </a:p>
        </p:txBody>
      </p:sp>
      <p:sp>
        <p:nvSpPr>
          <p:cNvPr id="3076" name="TextBox 2"/>
          <p:cNvSpPr txBox="1">
            <a:spLocks noChangeArrowheads="1"/>
          </p:cNvSpPr>
          <p:nvPr/>
        </p:nvSpPr>
        <p:spPr bwMode="auto">
          <a:xfrm>
            <a:off x="1905000" y="1547503"/>
            <a:ext cx="83058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In regression the model predicts the </a:t>
            </a:r>
            <a:r>
              <a:rPr lang="en-US" i="1" dirty="0"/>
              <a:t>mean</a:t>
            </a:r>
            <a:r>
              <a:rPr lang="en-US" dirty="0"/>
              <a:t> Y for any combination of predictors.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057400" y="2860951"/>
            <a:ext cx="8153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What’s the “mean” of a 0/1 indicator variable?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1641920"/>
              </p:ext>
            </p:extLst>
          </p:nvPr>
        </p:nvGraphicFramePr>
        <p:xfrm>
          <a:off x="1828801" y="3810001"/>
          <a:ext cx="855662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20680" imgH="393480" progId="Equation.3">
                  <p:embed/>
                </p:oleObj>
              </mc:Choice>
              <mc:Fallback>
                <p:oleObj name="Equation" r:id="rId2" imgW="2920680" imgH="393480" progId="Equation.3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1" y="3810001"/>
                        <a:ext cx="8556625" cy="11525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611312" y="5334000"/>
            <a:ext cx="8991600" cy="10772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Goal for this model:</a:t>
            </a:r>
            <a:r>
              <a:rPr lang="en-US" dirty="0"/>
              <a:t> Predict the “true” proportion of success, </a:t>
            </a:r>
            <a:r>
              <a:rPr lang="el-GR" dirty="0"/>
              <a:t>π</a:t>
            </a:r>
            <a:r>
              <a:rPr lang="en-US" dirty="0"/>
              <a:t>, at </a:t>
            </a:r>
            <a:r>
              <a:rPr lang="en-US" i="1" dirty="0"/>
              <a:t>any</a:t>
            </a:r>
            <a:r>
              <a:rPr lang="en-US" dirty="0"/>
              <a:t> value of the predictor. </a:t>
            </a:r>
          </a:p>
        </p:txBody>
      </p:sp>
    </p:spTree>
    <p:extLst>
      <p:ext uri="{BB962C8B-B14F-4D97-AF65-F5344CB8AC3E}">
        <p14:creationId xmlns:p14="http://schemas.microsoft.com/office/powerpoint/2010/main" val="3626465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170" y="117957"/>
            <a:ext cx="8032230" cy="28623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set.seed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(10172022)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passenger =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titanic_train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[sample(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nrow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titanic_train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),1),]</a:t>
            </a:r>
          </a:p>
          <a:p>
            <a:pPr>
              <a:spcBef>
                <a:spcPts val="0"/>
              </a:spcBef>
            </a:pP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passenger$Fare</a:t>
            </a:r>
            <a:endParaRPr lang="en-US" sz="18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8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15.2458</a:t>
            </a:r>
          </a:p>
          <a:p>
            <a:pPr>
              <a:spcBef>
                <a:spcPts val="0"/>
              </a:spcBef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predict(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logitmodT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, passenger, type="response")</a:t>
            </a:r>
          </a:p>
          <a:p>
            <a:pPr>
              <a:spcBef>
                <a:spcPts val="0"/>
              </a:spcBef>
            </a:pPr>
            <a:endParaRPr lang="en-US" sz="18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141 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0.3296781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862" y="2359370"/>
            <a:ext cx="7097844" cy="4376392"/>
          </a:xfrm>
          <a:prstGeom prst="rect">
            <a:avLst/>
          </a:prstGeom>
        </p:spPr>
      </p:pic>
      <p:cxnSp>
        <p:nvCxnSpPr>
          <p:cNvPr id="8" name="Straight Arrow Connector 7"/>
          <p:cNvCxnSpPr>
            <a:cxnSpLocks/>
          </p:cNvCxnSpPr>
          <p:nvPr/>
        </p:nvCxnSpPr>
        <p:spPr bwMode="auto">
          <a:xfrm flipV="1">
            <a:off x="6248400" y="4572000"/>
            <a:ext cx="0" cy="944880"/>
          </a:xfrm>
          <a:prstGeom prst="straightConnector1">
            <a:avLst/>
          </a:prstGeom>
          <a:noFill/>
          <a:ln w="5715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>
            <a:cxnSpLocks/>
          </p:cNvCxnSpPr>
          <p:nvPr/>
        </p:nvCxnSpPr>
        <p:spPr bwMode="auto">
          <a:xfrm flipH="1">
            <a:off x="5867400" y="4648200"/>
            <a:ext cx="381000" cy="0"/>
          </a:xfrm>
          <a:prstGeom prst="straightConnector1">
            <a:avLst/>
          </a:prstGeom>
          <a:noFill/>
          <a:ln w="5715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0082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1331" y="3810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Golf Putts</a:t>
            </a:r>
          </a:p>
        </p:txBody>
      </p:sp>
      <p:pic>
        <p:nvPicPr>
          <p:cNvPr id="24578" name="Picture 2" descr="http://www.andymcgeady.com/wp-content/uploads/2014/04/Putting-Probability-McDowell-Heritage-higher-r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4000"/>
            <a:ext cx="9144000" cy="5143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 bwMode="auto">
          <a:xfrm>
            <a:off x="2895600" y="5638801"/>
            <a:ext cx="2057400" cy="822305"/>
          </a:xfrm>
          <a:prstGeom prst="ellipse">
            <a:avLst/>
          </a:prstGeom>
          <a:noFill/>
          <a:ln w="28575" cap="flat" cmpd="sng" algn="ctr">
            <a:solidFill>
              <a:srgbClr val="FFFF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105815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Example: Golf Putts</a:t>
            </a:r>
          </a:p>
        </p:txBody>
      </p:sp>
      <p:graphicFrame>
        <p:nvGraphicFramePr>
          <p:cNvPr id="268334" name="Group 46"/>
          <p:cNvGraphicFramePr>
            <a:graphicFrameLocks noGrp="1"/>
          </p:cNvGraphicFramePr>
          <p:nvPr>
            <p:ph idx="1"/>
          </p:nvPr>
        </p:nvGraphicFramePr>
        <p:xfrm>
          <a:off x="2286000" y="1752600"/>
          <a:ext cx="7772400" cy="2073276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Length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Made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Missed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Total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119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400" name="Text Box 48"/>
          <p:cNvSpPr txBox="1">
            <a:spLocks noChangeArrowheads="1"/>
          </p:cNvSpPr>
          <p:nvPr/>
        </p:nvSpPr>
        <p:spPr bwMode="auto">
          <a:xfrm>
            <a:off x="1143000" y="4495800"/>
            <a:ext cx="1005840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Build a model to predict the proportion of putts made (success) based on length (in feet).</a:t>
            </a:r>
          </a:p>
          <a:p>
            <a:r>
              <a:rPr lang="en-US" dirty="0"/>
              <a:t>Data are in </a:t>
            </a:r>
            <a:r>
              <a:rPr lang="en-US" dirty="0">
                <a:solidFill>
                  <a:schemeClr val="bg1"/>
                </a:solidFill>
              </a:rPr>
              <a:t>Putts1 </a:t>
            </a:r>
            <a:r>
              <a:rPr lang="en-US" dirty="0"/>
              <a:t>of Stat2Data.    </a:t>
            </a:r>
          </a:p>
        </p:txBody>
      </p:sp>
      <p:sp>
        <p:nvSpPr>
          <p:cNvPr id="2" name="AutoShape 2" descr="data:image/jpeg;base64,/9j/4AAQSkZJRgABAQAAAQABAAD/2wCEAAkGBhQSERUUExMVFBQWFxwaGRgYFxkeHhwYIB8ZGBgbFxsaHSYfHBokHCAcIC8gJCcpLCwsFx4xNTAqNSYrLCkBCQoKBQUFDQUFDSkYEhgpKSkpKSkpKSkpKSkpKSkpKSkpKSkpKSkpKSkpKSkpKSkpKSkpKSkpKSkpKSkpKSkpKf/AABEIALUA3AMBIgACEQEDEQH/xAAcAAACAgMBAQAAAAAAAAAAAAAFBgQHAAIDAQj/xABPEAABAwIDBAcEBggDBQUJAAABAgMRACEEEjEFBkFRBxMiYXGBkTJCobEUI1KCssEkM2JykqLR8BVDcyVjo7PCFzRT0vEIFjVEg5PT4eL/xAAUAQEAAAAAAAAAAAAAAAAAAAAA/8QAFBEBAAAAAAAAAAAAAAAAAAAAAP/aAAwDAQACEQMRAD8AQF4zMBmOYwNb8BUVzGJ5D0H9KBfTDW+GZcdVkbSpajolIJPoKAirFg2AEngAP6VrjsK82kKWytCVaKUggHwkUw7q7p4vD43COOtFALwAkgmdJKQZAuKcukfEdSw0t0zK1gRB4Jt2bUFMKxNclOUyYZ5DzktobzDXO3NrCY0J8aD4p9eIeSlZTmJCAQhKeMCyABQNG1cAkuZSgaI0A4pTxii2E3Nabcb+rTJVxv8AA2ps2hu5LT6gB2VN37kpbFctlYcqdbJJPa4meB0sKCQNgtJykNJ1iClPfHChOL2K05tDDoLLagUqJTlEWBPcPI0+bRYCQmwF+HgaDbHazbTbJBIyL4W9ldp50CLjdiNnarjfVpSkACEJSAICdBEa0H2qykYFBgT1xvlE64jjx4elNO2U5dqOqANlGydT2gKT8ZiFKwmTgMQQmNfZUdNSZUaBUcKTzBq1P/Z8wTbmJxQcQhYDSSApIUPb/aFJmz+jbaOIu3g3spOqk5B/PFWd0O7o4zZ2JeOJZyhxtKUkLSQTnE3STECT5UErpZ2W2nC4jI2hJC0XShIgT3C1UcxgiWnFxZMRY841r6e6RDn2W+qIkJMWPvDiDFfOjP8A3V4f3+soGboq2ahaiVJSqQoGQDopMWOmvwpr3v2a2jCYopbQIS3EJTbtt6W1oB0PpHaP73C8Ao/rTXvs3+hYr91r/mIoFXeHBthWywEjtNFR7CQLoRZJ1IkE3kyTfgGLdVlKsY0C22QAq2RMeyqCRGtCNuwt3ZXZCE5CkuFIEw23JIgK7PfTdu/sJbWLaWClxqVfWNnMn2Ve1xSfGgUt78KgYx0BCRp7o+yOEUpKw/6U2AAJB90H+XjTxvgB9Odnu/CDSXjFH6U2UgEgGATAPjY/KgWNvIh9YHMcAOA4CiScODiMCmPaSzwAmVnWNfE0N29/3hfj+Qoy23OMwKRrlw4ieMz5a0BXpZw6UvNZUpT2DIAA95fACrV3B2Y0dmYMltsktruW0mddZF6qzpYUrrGs4APVjQzxV3Crf3D/APhuCto0r8zQM25zYSwoAAAOrsBA14AUdoNuqPql/wCqv50ZoPkTaG5ymchzdYFJBsCIJAURxsARemDoybbRtFsJzZlIcCiSAmMpMCL8Bc+lMm9Gzc+CYUT7yB3wW4gjlb4VH3A3LdDzeLKm0oyrKUEkrUm7aiABYAkXPMaUFgbSwIU5hVW7OITp5H8qCdK2zULw7IyQkOrMGTeEpHL0pkKbN9zzZ+AoR0lJH0RBgiMVz1m3OPWgobdjZ7rqylhCnHFQEpTrYhRJHK1dN12mzjUh0CCqBM2XmGXTjNHOiRA+ngExE878hYiRMWkUD3ZbKtosACZfRNpgZxJHhzoPoXagypeRbKpaZtfRJP4aGYZJOITIOUvLUmwFiNLDuontuesc5dYn17IFvOo2Eb+van9o6304jhQENqtAwLASdLjSoG67zf0kiRnGZSUzfKGyJ7xeKJbWEFOh9rSeXCL0nbNWUY4OJCVKUgtC3BWt9YHKgl7A2A7iNo4h6MrObKF3uoFKoQPeNj3Xp33b3DwmCuy0OsNy4rtLJ/eOnlFSsMtIJAIGUCw0r1/biQIGvCgnYjEACh8BwHuoQ9tM6m/nUjAY2OI9aCFtvCl7DuYcqypWI0mIII8q+etubHcwpWy6IUM57lJmUqHMfnX0i68lRvSRv7u0nFMqAjrUg5DHcZSe4/A0Cf0PEgLUSMomBxmUSeUaU4b7D9BxXgz+NNKnRhgVtJcC0wQFW80X+Y8qZ97T/s/Ed/U/8ygX3tnJGK2S3YocEwlCE+0EZ+0kgq5ZlJB7zAq2cLucyw4HGy4lQm2axsRBtJqq94EuB7ZZWqR1KimEkR2EDUrJ0AsAI86JIxTzKVYltBV1QKpUFFIsR2jMcedBF3zVGOe+7+EUmPj9LRABsbH0vU/au86nHXFuiXCoyQABYACBNCMLi1O4jsdhQTAMjUnhY3oBOMkY0ZBmUHEQOZBEDzPzoti3ur2jhVqA7IYWcsdoxmJ4XPf3UHdSHMXclMr1TrYmI0vajDOAzPMpzLusCSJVlAOpzSYHCwoJPSbikurZUlWaW0z3KMkpPeNKujcUf7OwPe0r5Kqjd+sF1Sm0zNtSB3jSTar13JH+z9nj/cr7uCqBl3WENL/1V6eNGaE7tJIbWCIPWrt50WoKn2zhgrZ4gQpKWjGuiRpHcqpnR+wE4awupRMjkbRYyZPiBRTaqB9AQmJJw6YH3UHl/cUI3GeH0ZJJJKHFCIUbyVXym0A6kHyoDbphvX2VIPwoV0oKBbZQQROJ4aGEqJnyHwo1tFjKlwcJTHxFCOlJiG2VTP6Qowf9J2w5aUFVdHKY2o9mTmhSwZBMHORmOVB05gDxTQbo6djauHJ+387Ua3GdbZ2jii4st5S4EwkrJOc9lMH2joOdxxpa3Kcy7Sws2+vQP5gKD6D21+sc/wBUcO9Gprls9H17fOFTpy7hXfayZcWL3xHlq1/cVrs9H6QkToFTYCDlFiAOXzoOu9OJ6tor+ylZ+AHpVb7j7VzYkE+7cU5dKDxThFEX1nwOUVUO7u0C2oQdY/Ogu17HkLkG3Gh+KxRWeyq3heo+zczqRz4miQwrTIzdckHxGvcKDEbNURBmuyMCoBJ58e+guI37bC8oWCRyqXhN9UGUkiDEHkaAycCuJoW4IJzWjnXB7pAbRZRAHGtGNtMYoShwedAvJWGMZl916R4Ej+tT98BGBf8A/pfjFLm28RG0GG1cFpPzph31P6G4OZb/ABig4YrDg7T2SkwoFAlJUo+43MpJhM8gBpVhb/gJ2biBYDJAGnEWA/IVWTm8BXtDZ6upWgsNKhKyO1ASZECwtRDfPabrzSlOkjTKm4AEx2R+fGgr1/ZC1qWoRBVqT3DuqLgsOtjEHs51ZQQAY0IOp8KPYLEpydtaQSVakCoKG+uxZ6t0JIR7QGaOEQD30CktoOvwTkzGfCbgXI8KLDCqQtpJVnTm1mQDBsBMjztUbZ2xnHMSlOR4JJhSkNLUQNDZN/jR9W5D4xqepwz4a1JLRQkEzZOY6DvOtAH3rN26+gdyFA4LZ4BkhpU+JST8iKqPb/RzjHVp6tsFI4lxCfhM/Cre3cQljD4RC1ALabhyDPay5RB0V40DJu5+rX/qq/Ki1CN2XAWlkadasekCi9AnYlsHBtHgWk697RUI86rRnbDjOHxCGlqT1eKQpWUxKcyEqBI90x5irPw5B2fhFa9hgeZSGzPrVXOYHI1tBIWDOHQ7J7PaGVSkjNckXFuVBbW2E/rPX4ihXSc3OzVqPBbah3SYPhIJHnRDHuSgr4KQhQ8wnTuobvJjFv4N9r6M8kJCAlRA+sM5TkSLkACZ5UFB4DEqdcxa0p7SkrUROgJJJM8hPjXHdh7rMfhSo/WDENHMT7Yzp1P2hz48b6s+xtxMW2cR+jqOdpSU5gkXNrZjWm7/AEW41vFsOrS0hLbqFq+sBMJUFGAmZNqC6NosmVr4DEG3HVH9KjbHez4yMoTAVx7hNTMRiEqSUni8V6cOXjULBtBp5ToMlU2jLqI7+VBz352cX8OppJAKhqowNUm9udUPh8I8jEhC0gELERcGLcOFXVvbiAtgJVbtAAyf3jNu6q42dg8+0BMQkjQc5v3aUDww8pttMrSJIFra8iTYUr70bVOUnq1KCRdcKyk5gQEkC9pmmnbWBzZcomDIHDxJqPiN3HHEQHCgH3bR8PzoK2w21CoBWQN9wnQcZNNm5SQ8/lKM5KcxBMA6i5IMacKlO7phlErWlZ4f3FEN1MOE4gLFiqJjlER5UCBvWot4h9GXKUrMJmYTYjWaFYPb67SVIGaBBtPhyqzd6diIefVKYUq+Ya2tp4RXPA9G3ZkuNqHIo+d7UCxgsEpWJK1ArU2htSTmAsbRMxB89KszGbIaxDHVrzgHIeypIPZMwCQdefdVfbSzYPFQ3lKVJkpPs/VgkA9xnhUdfSVifd6tA5BH9TQWA1unhg4l3K4pSElKczpiCIMgASSPlRbH4VDwAcbC4AHak2Fx71U+90g4s/58fupSPyqC/vtiD7WJd8lEfKguJvd/Dp0wzIPElpHzIqQ2ltv2cjfhkT8qoZ3eZZ1ddV99X9ahu7bB5nxmg+gXdtNJsrEIA73B8qhPb2YRP/zDfkSfyqhVba5JrmrbCuQ9aC8Xd/cIB+tKvBCvnFRnOkfDDRLh+6PzNUn/AIqrkK9/xZdB9SbkbeC9nrxCGyU9Y6csgGEkz8qYsPtPNmBQUlJjUHgFWI8fhSF0Q4k/4IhebKetcJMoEDOZusFIHjTrs7ZyurTD6gDeEJYy3uIhqDbjxNAr4DaKEYVptTiAgNosVJ4AKEyftRQ1W1sCgqJcw4Uqyj2SVDvsZtVGJx6iBYaD5CvfpLh0HzoLvc37wibdfIH2Ur04RaIqIvpJwo061XggD5qqnIeOiVehrYYV8+6r0oLTf6UGvdYcPipI+U1Bd6Ul+6wkfvOE/ICq5+gPHgfUV6Nku93rQPK+kzEcEsp+6T8zQ/E9JOJP+cE/uoSPjloXsHdNT6nAtcBDZXY6kFIgk6C9R8ZsNCEEqKgZjUHly8aBm3V3gcx2J6h1xT2dCsoJ94Cez3xRfbGyzhymCFqAylQTxkkT8ppG2Du3igtGJwqFqyL7KgUxmGoufXxpv2dvh1mLGFea6twkpUCQe3BOooG84yGws6lI+VLeM3kKZM0R3gOVCE91V9txYByqVlv30Bb/AB8urBdUQ1N76ijmydvsoVmQqUg87iq8XtJJSEp9kchqba+A+dD2mnEEqbVHj8r0Fr7z7xMqR1jbkPIEoTrmBIzJI/PhUPZu+ilJF6T9g4lpCXFLhTptmUblJ4J8DWmHaCnPqVSdVJ+dAw77LKkLeSPZaMq/fUhI89arJCXFaSaetp7aV9HOGAEqKVKJjQEECl9LeUp4WX+IRQC/8OcP/rUV1JFMJcFCMeLffUPWDQasYILE5wPEV3Ox49/4VFaScpEHXSK7N4NzgqJ76AptfZrSMLhlJT21BedUm5Bt8JoKz1fvZgfhTDtpojAMSZIcUPxUrRJoCiMG0dL/AHqjYQJgkpBvxqO2qDW7R7B8aD6O6JSn/BEGAB1zsEryBPbPazaiO69P+yAeqTmCQZJ7KioEEkhUnUnWe+kDobWgbEa6zNHXORlCirNnMZcgzT4U9YbabQSAhLsCf8l43k5pOS5mZ75oPmA7RLSU9Zh3ECBfKINheuuD22hwwhK1KiYCFExzhINS9+G8uHaItKE8e5HfUPo5wbgxK1gEJyKGbzFqA7g8KVoUohaSDABSpM2nRQBoJg8TiHneqSyCuCYKsthqZM027yPLsJUcqCb8hoaH7gYHPtQBUwGFK9QDx4UAfGJeZ/WMkWmy0m1RcNtdC9Jm9ova5sDypk3tYHWtnm2Z8JNKm7+H+vWlCyIDhUJtkyxcc7/CgZd28ShxjFuJUCEM5YuDJUkjhEWNDHFJLQzkpSVqmBJtkiBXbo0ZzYbGpESQgCfGTHpWbRw8JCTf6wg2I+xwNx50HTZ28JYaLbb4ab6xRTmZzKJITOkgCeFKz+0nP8RL5JUtLwUSBEwRwFEsbhYCgLQpfwyUFxLmTFLMEwTYCb2oLj23iAtAUO+kTf7Cg9UrhA056Gacn2IbRrdtBjvyikbePaKFHLnPZMQJ4GJoBjOzkTIJT4Eiibezyq2c+cH8qi4XCrJTHLMc3DjRfCYh1CkgEdpXvAGBwJj+9aCC9uQo9rMbXHh4VK3N2L1a3FrPs6caL7Y224UwSApAuR6C/EUrP7dLYVJGeOHEqHPjQB948VmxLmXQQkeQg/GaZ9gYIO4UqJMgAeneRqTFvGkpSZXe97mnnclf6OsQTzuLQT3RMDmKAAzs4KW6IEgpXNhAII1PCSLRQ7EghJB1S4Z8f7FMGASfpCxYS2QdLQY9ai7zMICiEoCQUIUI00MnxNBzxSdajslRCCmNBrU5xuUgxqAfhUVhYShEzx4clEUBPazKjs2TByvm40v/AOtKPVkU+YhrrNlYhSdG30T4nINPWkdQPeaDsvZagCZFvGo6EEgACZP9KZHGOyrwNLzSez5nTwmg+jeiLDrGxkIyJXDroKVTPt6gcSL2kTYSJmrE2eghtIKQkxpAEeQUr5mkLorQobKQEqKf0hcq7MhOa/tgj4U34AvhPbVnPZ7XYj2U5oygWz5tRQfOm+uzuqw7dwc4QbJyjRIjU3trXu44JddQBACgrUyBmIjwgVJ6Qz+jYUc0N/ErqR0WbHOd9ShaExPdnJ0oDm9jNnFg6NR+fzrl0cszjsUu31eGQBcEXEai3CiW9jfZUnhFz/emldOjdgKXtJwaFxKLXEAE29RQL+9rX1ie5tI+M0obFWlpOJcCu0UOIPs8QoAREiY58qdt70/WW5jz7JJpHdBGCWeK1RE6jPYxNo76A30Tg9XiCBMqSNJmxsQBp61tthuMsSZdMW7x3a1L6JsNOGdMEy9ltE+wDafGoG8ZdXiGG2kqVLgJSlOb37mye7uoNHsCtxYQlJKlrISIiSoIjUWrbpIwSsA8jDt2SpsKUsSC44SQsqUIJAIyhMwABxNWFu9u8pla33kAKSIbkypKiLmEmB2QRx7qkb0bDTjGkqISXGVdYgmI4Z0k8UzCvBU8KADiXvqWZEENpB5ggDWq02/slXXFQjITPh3eJqwcbiCklK7KjtA8FcZpcxgkkcKAVgsYUXME3HwAHpRE7WRYhAAPYvr/AGTxFQX2SJixk38fkKFYppXP4UHuN2uoykGVZimO65EedR9qYItJbm6lAzHAi/51M2JssFeY3jiedTGMYF4zqXG+tacWlBSAMySQBmbVqFJ15GCDQKy1donuH5U89HbghczAVJ0sAROp7+FKO2MB1L62pByFSZ55SUyPGJpo6PcpL4seyoieZFvlQcktfphCYgpciQTYHMLCDwrvt/DygdmD1A4XkKvM8bxNdnmMuOa5FZBjWDrw/u9Tdqty2iSCrq3ASO4gj5UAXColls/sJ+UUKxTEIEwIUuJPekijmxUThm+4EehIqDtFqxtotV72BQDwoDmzGJ2Rj03kZF2mPauTbupEGF76sfd3DH6DtFNoVh8yYkyO2rypIQ0P78qAyWreIpRWIRPf/wBNOzbfZHgPkKT8Qj6s9yvyNB9FdGqh/g4MpA65dypAHtc1pUn4U9bJUlLSQFItPskRclXC3HgAOQAtSP0WEnZDeVClAuOHsLKSO0IPZhRGpIF7WBmnLC7OCkAkvAn/AHr4+Clg+ooPnrpGSOrwiZMFLPd7pP500dDeEEYjjdI+HdQDetKFv4JLglH1YIJ4BsGKsro7QgsuKQEgBaRCAI0GscfGgFb0twoE+8tKNY1IvOmldujAA4bFrj28Uu/OEp18JrlvmRLQMfrRM6WEmal9F2HP+G3kZnnSLajQRPgb0C1tbEpUpxQEwDA1vAT60J2Z0b4vE4ZkZAwgnMtTuYKgQokIIzQRp7ItVu4XYzGGlSUAqEkqNzbKo34SkzHdXR/EgEybJ+IQb+rSqBd3a3DYwGFLSlLflZcUSmBICEkAJ4ZYOp41OO1EYeEhpSEyASAEj21NK04XBqXnTOUOwUmFCfsjIu3+mpKvKoeI68WWlLgOUK8/q1+ig2ugi4baDTgBbWQTGZB/djsclBTc34+Na4zEZYggCxBElPEggfYibfZUe6hGJwrLigoZ8M6YMpuApRVJynk4CLcHDQzaWKUhKD1qFpARlKQQRmFgsX4pIkWmO6Ak71bIL7fWMg9c2n2ZkrbTqmeK25F/eRlIpCZxmaQZChYjiPKm5jb625UJzASmIsoA5DyIm3IpKhpEJIwjq0If1WqSbwVakwJiRwjwignJqM+zJr3C4rMma5PumM3AUE3BNhIOgsdfyGpNTNyAwMQ6QFqxJUnISnspCjBgTOcnLrFpoNh9nu4thS2v8pRBSTeYmU35UY6NtlKP12XMpS1C4FgBlUSdREqPeUiKCytq4LDPJDTjSHRESpIJGsQYnhrYweYMgdldHLbDhdYUshSSktqgwdBlVrx0ItzNMzbaW4zElRiTxJJVPhcq/kIruwpS4HspgE8Lcb8OHhQVbvNs9xh9lS0EErseB4SCLEVL22yUtozkJ7ax2QBEoVa5MyeNWTj1NOjq1JDnE5hIBEkm+hkH07qVt6N1FOpJaKlJU4lRRqUDRZHFU2MHSKBC2D+ojktf4ia3U2T1oGsCPNJH5V7u6k5XUn3XTbxCTUnL9av91PwKh+dAd3Owst4pok3wDmnEpGnxquWGFkgwYt+VWnuC3OKUj7eGdT6gVWTLlk24AfCgkt7XhIGSYAvmHKKBP9plRj3x8c1dxrXbBIlpXc4j8RoLw6KXkjYTZdICetcBJAMDOdAbSALT6HQv2y8MlCIbgpzGDBm3ZuTqbRPEAG+pR+jTEhOxUKKrdY4TCUk2USQkL7OaxubU+bIB6odsruq5ABjMYFgBbS1rWtFB89bcUPpeCGsCfRpP51Zu4KlfR15YKQ6QfHKkgWnmKEt7BYdQyteHQtSUJgkG3ZTPGKK7OQlhPVtNhKVKkhKlDtWE2OthQeYzZXW4oLWE9WFqypJJzkpiFA2AEq8qPP7SQ2ns3y6JHJPaygD/AHZIH7tDcS8lCm06xJgmbwZJPEAT/EKVMJtVbinVEgrkrAJ0y9pIjkUHq4HM0DQrapSq5zD5lA/62Veqa2f7IKknNl4fayC/8bJ/lFAcNI0uEwU94SOtZP3mitH3alqfLZlHay6A8erHWN/xMqUnvig02lg0qvfMniOOQX/jYV6ooKNrYjDG6itIN+M5AEq/iZUlXiiiz+NCD2NU6d5R9Y3/ABMlSfu146ttwGBJSZH7QSnOgfeZK0/doI6N6mnRlxCAFAQVp4ELBUofyO/xc69xOwMO8k9UQSM8AKiClQWmZ90KlPgtJ50E2hsjLOXtBI9QgT/Owr1R3UJXmb4nszMccoAP8TJSrxTQeY/Z6sOvIQoJKjBM2BlSAR6otxTobUOyKSUDMC052m7gj9oQbR3ECKLYjbDhBS4etAuZ17EFUHUFSMrniigeLwnAe7nP3h2pT905h3ZhQQsKwUA/Z5mB8JmtwsLQI46fKiuExBTb6OJEAqTlEmJUSerPCFeB7qk/RUrIV1RblSQojKct+3ZAAJA5jiKAM0h1KMjIKQVZFK5KJAJ5kgnh+VWNunsheHZS0kQRdSzzGWQOcKIObko1DbKHEpabwrkCTeUXU5mRKtbZ0SP2jRlourABIQjs9lP2DkSASbk5HAmf2aCf9W2JWqSAPksR3GMw7ikESKh/4kvEKyNwluYUvnJSDl9Se7ORURbWa14iVHn2cx+Oai4aCEkJEZQuPH63/wDGmg64JgISOJVE+JyE/iX6VIwThyknl8dD8Qn+KuKgSVAcyB6vJT80eorpiFAIMGApU+RKT8UlJ8W6BY29sltJLyYC3TKxwJCU9ocje9KzqfrvFs/BSf606Y5OaAQACi5gSg5UEKHGL3GkX4GlDFtHrkwFEZFAkBVtDrHMUBro+xiTjWVpUIIcEnTQjjVdONQSOSlD0JFWFuYQjHsXIBUReYulUa9/zpP3hwnVYl9BIs84BfhnURHkRQSdlpBZQYBseHImgC1lLeIIHsqSrwhSq74XFvIbAEZZUASBe59ajYcFbGLm6sqTYft8vOgvXofxf+xW1kJstyylQIzRrB+VO+z8ataJ6rKNE9oXEC4sCBMiCAbaaUj9EwCtjthpCkgurAGdYy9q5KkQqJ4d9O2y8ElCLIKSpRKgVLNx2Z7RJggAig+Zy0QBC1pMDRShwH2QKZ+jnBurxedTzpQ0kqKS4spKj2UyFHxPlQV1RypBUrQe73Cn3cHChvCly8uqJvyHZT8ZoCW2FSsj7SVJHgYST5nKPuGlbZ2MyvvFMAA580CRHaBHeElIA5q7qIu7RKlHmFCPMDKPABalHyoEyrLjHAL9lIbT9pQtJ7s4ST+6aA22stEE5uyQQCQezd5tPlDrU+FSXcTk0vk07+qOYfxMLoO5tpK0iAE5CWzIEmIdbg87K8110wKpWJNklOb7p6hfq2tJ8qDrjVFGhnJPn1SgtPqysjyrmwwpMqB/V38eqUFJ9WlxW2W6c3NvN6rwq/gU+lENnNgtgHUgJPiWnG/mgUEZSiix/wAufMNLt6sroVjGsp7QnIb9/Vr6s+rSh6CmHqM99MwH/EYy/iRQDHuZ80aKSs+amUL+aDQDEYaCkH3SkH7jhYV6oUKkYTZfsSJgtz91xTJ/lMVKfYssgf8AikeaWnh+dEoAzkcOt/lcbdHwVQRcFspKerkXHVT6usq+YFdt13AthSpKc6Qknu7TSVTqIJrlth8gLy6JUR5fSAR8677sMfoiE2lTR4DXMuB6xQHMPgsiplSxIMlWbshTVvABKh9w10WjKL2iAfugJPxa+IqK+4UKSUBXaXx0KS4HPksjz761wu0C4gZgR2RP8Daz8j6mgkNoiBxPZ+AR/wBR9KksqntEclEdxCXD8OtHiKhNm5i5g/xAFQ/mipn0gCSBYEkeAh5P8i1poJMQIJvoD32RP8QaX4KodjcUlaTBGmYCdNcvp1kfdoXjMQ4pWVBnL8coSPjlHpUVCFMEZ75SDPMDMoeobH8VBNdxEvKHBJ7FyRMlBB7j2U8ocmpOE207kAzGEjLcDhbinlQhpxQcUFkzlBjWbHrkjkYIUBwUiKV9+2MQlLLjKnEqKlIUEKUJV7QNj4nwUKCyEbXd1Ch6J/pWqtoKNyEHxQk/lVDq3kxiCQcQ8CNQVq+M11TvfjQJGIcjvIPzFBeP00Rdto/cFeNYgDRtsT+wB+dUi3v5jR/nnzSj/wAtSW+kfGD30HxbTQfRWwEpVg1FWQJD61QbJMK0Otj5+Bo3s7Z4CSoZUhZzZUHsiwFjAnSdBrSd0Y49eI2OlxcFannD2ULsc8SkN9oHvFPezEkNJlISbyL8zczeTqZvJM3oPnVzo7xpQkkmCkEZWgbEAirEw2FLOFbaB9lCUz3xBPqZqZsfeNzqmgFgjq065SAAkTJSTEd8UP2m6SgRYqED70J+ah/CaBaU5Lx4BQHlnKlfBsAedCtoPEYppQt1iOqB5E9tZ8QFgVNxLoU7KbSCR9+Uo/4aAfOoG8SPq0rBu24DI5LKpPkhCaDg46Q67EZVEFMi+YS4kD7oCfvUTwBK8xk+wUj97KrIfNCUHxFBS8C9A/8ADby9xhMqPgoJHnTBgl5UiBdJDhHLKoEo8mlkeAoJ6hmzZfe6yPvJTiEfzBVF8JhVJXnCZTmz+QWh38LhFcdn4dDACnVABOVI78q3GknwIIE99QxvgpfYbb7JTEcboDZ80rQPWgJbQfCAlA9zKP8A7b+X8K6C4XD3Qk820+oeYPxiu+0sWFZyOIWr+Jtp35g1vlIUs8i4f4HUOj4KNB5hGcyUd/VT99tbJ+ITWYVEwPtAD+NkpP8AM2KnONdXP7Gf/hvJcH8qqjFPVuA8EKP/AA3v/Iug02iwFsuR7zaiPEtoeHxSqoux2my22QSFQk8f/EX/APr0ouLZUm4kIPk44wf5Vih27ZUWGR1c9mMwPBLgv6E0EnBMplqXSYUiU8v+7fkR6VJaZ7IT+ykeZbdb+aBXNl/6qQ2EkI1J49U0v5o+FEHHBmkRAX8A8D+Fz40EZp2FzwBzeUhX4UmvXxCSniBHmhS2filSfStMEiSAdICfI/VH8Yru5cZoOYpJ81In/mNGgi4IkKk/ak+GdqfgTQ7bG122yGnBcpEHmRKI+frRBTghcclR5ocj8CTS7vtg846xOqFk+SlGfifjQa4LHqyOFRvKTPGTACx3dmD+8an4zB9Zh8qtU2J4haZ+Ukjmlf7NCtkuSGwrRAJV4EhC09/ZIWPOjTmKCG5cJn2TOsiZB/EDxS4rlQVFtrBAYhQJ1cyn0TB+JqMMCVIGW5N48hNF95k5cWrudQfUf0FRcLOWNIMfjH5UHmM3aLaFK6xJyiYAvwPOglNeMQczlgQUz/INaW31AoRzAM+pig+iOiRSRsFvObdc59mCc5gEKISQe8gVZGywOqRExHEpPl2SUwNAASAIHCq16IlrGxGilSQnrXQrNIPt2KTlX3j2eOtr2BgdsN9WMziSq85ZI1PHKJPOwvNhQB2OjjDIEJU8OyU+0jQiCJycq6vbhMq1df8A40/tfsftH4VlZQQ/+yvCTOd+0f5g4AJHu8APia8d6KcIpKklT5SoEEdYNCkI+zyFZWUEYdDOBkHNiLAp/WD2TAIPZ0sKn4fo0wyNFPaRdaTbKUfZ+zbyFe1lByx/RfhXjLjmIVqP1gAgwTYJ5gHxrfCdGWFaOZC3wb3zp4xPu8YrKygwdGWF+2/pHtp0y5Ps8q7f9nzF/rH75vfT7yQk+5yArKyg2XuCwZlx++ae0n3khCvc4gCtHejzDqmXH75p7afeCUq93kBWVlB0VuEydXH9SfaTqSlX2OaQa82fuCyzHVuvjLmjtJ94gn3OYFZWUGmI6PMOsqKlvkq17Y5FOgTGhPwrZPR+wAQHH7z76eISD7n7I9KysoNxuIzf61+8+8njB+xzA9K9/wDcdmZ6x/8AiTzKvscyfWsrKDRO4LA/zH+HvJ4W+x4+tcMV0bYdxJSpzEQeTiRy5Jr2soOGF6KsI37K37mf1g5FJ937Jj0rqvozwxiXMQY0lwd8T2bxJ9aysoB2N6FMA6oqWcQVHLJ60e6IT7vKtB0HbPEwcRf/AHvj+z3msrKDs50MYE6l/SP1g0iL9m9qhq6A9mkAfpEDT63/APmvKygcN3t0mMHhRhmesDYUVCXFBUkye0nKdaMNNBIAAgD+78z31lZQf//Z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06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Logistic Regression for Putting</a:t>
            </a: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1752600" y="1447801"/>
            <a:ext cx="8686800" cy="3477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</a:rPr>
              <a:t>modPutt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=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</a:rPr>
              <a:t>glm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</a:rPr>
              <a:t>Made~Length,family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=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</a:rPr>
              <a:t>binomial,data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=Putts1)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summary(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</a:rPr>
              <a:t>modPutt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endParaRPr lang="en-US" sz="20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Coefficients: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            Estimate Std. Error z value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</a:rPr>
              <a:t>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(&gt;|z|)   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(Intercept)  3.25684    0.36893   8.828   &lt;2e-16 ***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Length      -0.56614    0.06747  -8.391   &lt;2e-16 ***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---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 Null deviance: 800.21  on 586  degrees of freedom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Residual deviance: 719.89  on 585  degrees of freedom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AIC: 723.89</a:t>
            </a:r>
          </a:p>
        </p:txBody>
      </p:sp>
    </p:spTree>
    <p:extLst>
      <p:ext uri="{BB962C8B-B14F-4D97-AF65-F5344CB8AC3E}">
        <p14:creationId xmlns:p14="http://schemas.microsoft.com/office/powerpoint/2010/main" val="1112513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E76D8-C83D-B46D-3904-0C022D2E5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9144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Midterm 2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91E1DAC4-D52F-99CA-35FE-31A261E66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524000"/>
            <a:ext cx="8534400" cy="5047536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April 4. Class time.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15% of course grade. No make-up.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Instructions for Midterm 2 posted on Sakai.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Cumulative up to Thursday’s class.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Class on Thursday as a review of materials.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15 multiple-choice questions.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Answer questions in class through </a:t>
            </a:r>
            <a:r>
              <a:rPr lang="en-US" sz="2800" dirty="0" err="1"/>
              <a:t>Gradescope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51228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913" y="1828801"/>
            <a:ext cx="7892175" cy="4780163"/>
          </a:xfrm>
          <a:prstGeom prst="rect">
            <a:avLst/>
          </a:prstGeom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524000" y="457200"/>
            <a:ext cx="9144000" cy="11430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B0 = summary(</a:t>
            </a:r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modPutt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)$</a:t>
            </a:r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coef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[1]</a:t>
            </a:r>
          </a:p>
          <a:p>
            <a:pPr algn="l"/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B1 = summary(</a:t>
            </a:r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modPutt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)$</a:t>
            </a:r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coef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[2]</a:t>
            </a:r>
          </a:p>
          <a:p>
            <a:pPr algn="l"/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plot(jitter(Made, amount = 0.1) ~ Length, data = Putts1)</a:t>
            </a:r>
          </a:p>
          <a:p>
            <a:pPr algn="l"/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curve(exp(B0+B1*x)/(1+exp(B0+B1*x)), add=TRUE, col="red")</a:t>
            </a:r>
          </a:p>
        </p:txBody>
      </p:sp>
    </p:spTree>
    <p:extLst>
      <p:ext uri="{BB962C8B-B14F-4D97-AF65-F5344CB8AC3E}">
        <p14:creationId xmlns:p14="http://schemas.microsoft.com/office/powerpoint/2010/main" val="1047312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Golf Putts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8334" name="Group 46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2133600" y="2895601"/>
              <a:ext cx="7772400" cy="1554957"/>
            </p:xfrm>
            <a:graphic>
              <a:graphicData uri="http://schemas.openxmlformats.org/drawingml/2006/table">
                <a:tbl>
                  <a:tblPr/>
                  <a:tblGrid>
                    <a:gridCol w="1295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Length</a:t>
                          </a: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3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4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6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7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0.832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0.739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0.565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0.488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0.328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Cambria Math"/>
                                      </a:rPr>
                                      <m:t>𝜋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0.826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0.730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0.605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0.465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0.330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8334" name="Group 46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2133600" y="2895601"/>
              <a:ext cx="7772400" cy="1554957"/>
            </p:xfrm>
            <a:graphic>
              <a:graphicData uri="http://schemas.openxmlformats.org/drawingml/2006/table">
                <a:tbl>
                  <a:tblPr/>
                  <a:tblGrid>
                    <a:gridCol w="1295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Length</a:t>
                          </a: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3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4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6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7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3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9390" t="-110465" r="-500939" b="-1302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0.832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0.739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0.565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0.488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0.328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83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9390" t="-212941" r="-500939" b="-3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0.826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0.730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0.605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0.465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0.330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0500" y="1563275"/>
                <a:ext cx="2895600" cy="1027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/>
                            </a:rPr>
                            <m:t>𝑝</m:t>
                          </m:r>
                        </m:e>
                      </m:acc>
                      <m:r>
                        <a:rPr lang="en-US" sz="3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/>
                            </a:rPr>
                            <m:t># </m:t>
                          </m:r>
                          <m:r>
                            <a:rPr lang="en-US" sz="3200" i="1">
                              <a:latin typeface="Cambria Math"/>
                            </a:rPr>
                            <m:t>𝑚𝑎𝑑𝑒</m:t>
                          </m:r>
                        </m:num>
                        <m:den>
                          <m:r>
                            <a:rPr lang="en-US" sz="3200" i="1">
                              <a:latin typeface="Cambria Math"/>
                            </a:rPr>
                            <m:t># </m:t>
                          </m:r>
                          <m:r>
                            <a:rPr lang="en-US" sz="3200" i="1">
                              <a:latin typeface="Cambria Math"/>
                            </a:rPr>
                            <m:t>𝑡𝑟𝑖𝑎𝑙𝑠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1563275"/>
                <a:ext cx="2895600" cy="10275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>
            <a:cxnSpLocks/>
          </p:cNvCxnSpPr>
          <p:nvPr/>
        </p:nvCxnSpPr>
        <p:spPr bwMode="auto">
          <a:xfrm>
            <a:off x="1905000" y="2816620"/>
            <a:ext cx="723900" cy="917180"/>
          </a:xfrm>
          <a:prstGeom prst="straightConnector1">
            <a:avLst/>
          </a:prstGeom>
          <a:noFill/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413564" y="5023641"/>
                <a:ext cx="5867400" cy="1224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</m:acc>
                      <m:r>
                        <a:rPr lang="en-US" sz="36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/>
                                </a:rPr>
                                <m:t>3.257−0.5661</m:t>
                              </m:r>
                              <m:r>
                                <a:rPr lang="en-US" sz="3600" i="1">
                                  <a:latin typeface="Cambria Math"/>
                                </a:rPr>
                                <m:t>𝐿𝑒𝑛𝑔𝑡h</m:t>
                              </m:r>
                            </m:sup>
                          </m:sSup>
                        </m:num>
                        <m:den>
                          <m:r>
                            <a:rPr lang="en-US" sz="3600" i="1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/>
                                </a:rPr>
                                <m:t>3.257−0.5661</m:t>
                              </m:r>
                              <m:r>
                                <a:rPr lang="en-US" sz="3600" i="1">
                                  <a:latin typeface="Cambria Math"/>
                                </a:rPr>
                                <m:t>𝐿𝑒𝑛𝑔𝑡h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3564" y="5023641"/>
                <a:ext cx="5867400" cy="12247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cxnSpLocks/>
            <a:stCxn id="9" idx="1"/>
          </p:cNvCxnSpPr>
          <p:nvPr/>
        </p:nvCxnSpPr>
        <p:spPr bwMode="auto">
          <a:xfrm flipH="1" flipV="1">
            <a:off x="2895600" y="4191001"/>
            <a:ext cx="1517964" cy="1445020"/>
          </a:xfrm>
          <a:prstGeom prst="straightConnector1">
            <a:avLst/>
          </a:prstGeom>
          <a:noFill/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187340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Golf Putts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8334" name="Group 46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2184952" y="1905001"/>
              <a:ext cx="7772400" cy="1554957"/>
            </p:xfrm>
            <a:graphic>
              <a:graphicData uri="http://schemas.openxmlformats.org/drawingml/2006/table">
                <a:tbl>
                  <a:tblPr/>
                  <a:tblGrid>
                    <a:gridCol w="1295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Length</a:t>
                          </a: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3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4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6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7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0.832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0.739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0.565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0.488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0.328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Cambria Math"/>
                                      </a:rPr>
                                      <m:t>𝜋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0.826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0.730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0.605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0.465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0.330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8334" name="Group 46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2184952" y="1905001"/>
              <a:ext cx="7772400" cy="1554957"/>
            </p:xfrm>
            <a:graphic>
              <a:graphicData uri="http://schemas.openxmlformats.org/drawingml/2006/table">
                <a:tbl>
                  <a:tblPr/>
                  <a:tblGrid>
                    <a:gridCol w="1295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Length</a:t>
                          </a: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3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4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6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7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3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9390" t="-110465" r="-501408" b="-1313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0.832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0.739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0.565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0.488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0.328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83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9390" t="-212941" r="-501408" b="-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0.826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0.730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0.605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0.465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0.330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524000" y="3810000"/>
            <a:ext cx="9144000" cy="16764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Putts.table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 = table(Putts1$Made, Putts1$Length)</a:t>
            </a:r>
          </a:p>
          <a:p>
            <a:pPr algn="l"/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p.hat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 = </a:t>
            </a:r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as.vector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Putts.table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[2,]/</a:t>
            </a:r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colSums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Putts.table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))</a:t>
            </a:r>
          </a:p>
          <a:p>
            <a:pPr algn="l"/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p.hat</a:t>
            </a:r>
            <a:endParaRPr lang="en-US" sz="1800" b="1" kern="0" dirty="0">
              <a:solidFill>
                <a:schemeClr val="accent2"/>
              </a:solidFill>
              <a:latin typeface="Courier New" pitchFamily="49" charset="0"/>
            </a:endParaRPr>
          </a:p>
          <a:p>
            <a:pPr algn="l"/>
            <a:endParaRPr lang="en-US" sz="1800" b="1" kern="0" dirty="0">
              <a:solidFill>
                <a:schemeClr val="accent2"/>
              </a:solidFill>
              <a:latin typeface="Courier New" pitchFamily="49" charset="0"/>
            </a:endParaRPr>
          </a:p>
          <a:p>
            <a:pPr algn="l"/>
            <a:r>
              <a:rPr lang="en-US" sz="1800" b="1" kern="0" dirty="0">
                <a:solidFill>
                  <a:schemeClr val="tx1"/>
                </a:solidFill>
                <a:latin typeface="Courier New" pitchFamily="49" charset="0"/>
              </a:rPr>
              <a:t>[1] 0.8316832 0.7394958 0.5648148 0.4880000 0.3283582</a:t>
            </a:r>
          </a:p>
        </p:txBody>
      </p:sp>
    </p:spTree>
    <p:extLst>
      <p:ext uri="{BB962C8B-B14F-4D97-AF65-F5344CB8AC3E}">
        <p14:creationId xmlns:p14="http://schemas.microsoft.com/office/powerpoint/2010/main" val="1661377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14769" y="15479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Golf Putts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8334" name="Group 4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48457473"/>
                  </p:ext>
                </p:extLst>
              </p:nvPr>
            </p:nvGraphicFramePr>
            <p:xfrm>
              <a:off x="2184952" y="1066801"/>
              <a:ext cx="7772400" cy="1554957"/>
            </p:xfrm>
            <a:graphic>
              <a:graphicData uri="http://schemas.openxmlformats.org/drawingml/2006/table">
                <a:tbl>
                  <a:tblPr/>
                  <a:tblGrid>
                    <a:gridCol w="1295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Length</a:t>
                          </a: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3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4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6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7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0.832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0.739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0.565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0.488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0.328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Cambria Math"/>
                                      </a:rPr>
                                      <m:t>𝜋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0.826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0.730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0.605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0.465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0.330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8334" name="Group 4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48457473"/>
                  </p:ext>
                </p:extLst>
              </p:nvPr>
            </p:nvGraphicFramePr>
            <p:xfrm>
              <a:off x="2184952" y="1066801"/>
              <a:ext cx="7772400" cy="1554957"/>
            </p:xfrm>
            <a:graphic>
              <a:graphicData uri="http://schemas.openxmlformats.org/drawingml/2006/table">
                <a:tbl>
                  <a:tblPr/>
                  <a:tblGrid>
                    <a:gridCol w="1295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Length</a:t>
                          </a: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3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4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6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7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3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9390" t="-110465" r="-501408" b="-1302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0.832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0.739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0.565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0.488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0.328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83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9390" t="-212941" r="-501408" b="-3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0.826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0.730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0.605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0.465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0.330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524000" y="3200400"/>
            <a:ext cx="9144000" cy="28194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700" b="1" kern="0" dirty="0">
                <a:solidFill>
                  <a:schemeClr val="accent2"/>
                </a:solidFill>
                <a:latin typeface="Courier New" pitchFamily="49" charset="0"/>
              </a:rPr>
              <a:t>sigmoid = function(B0, B1, x)</a:t>
            </a:r>
          </a:p>
          <a:p>
            <a:pPr algn="l"/>
            <a:r>
              <a:rPr lang="en-US" sz="1700" b="1" kern="0" dirty="0">
                <a:solidFill>
                  <a:schemeClr val="accent2"/>
                </a:solidFill>
                <a:latin typeface="Courier New" pitchFamily="49" charset="0"/>
              </a:rPr>
              <a:t>   {</a:t>
            </a:r>
          </a:p>
          <a:p>
            <a:pPr algn="l"/>
            <a:r>
              <a:rPr lang="en-US" sz="1700" b="1" kern="0" dirty="0">
                <a:solidFill>
                  <a:schemeClr val="accent2"/>
                </a:solidFill>
                <a:latin typeface="Courier New" pitchFamily="49" charset="0"/>
              </a:rPr>
              <a:t>      </a:t>
            </a:r>
            <a:r>
              <a:rPr lang="en-US" sz="1700" b="1" kern="0" dirty="0" err="1">
                <a:solidFill>
                  <a:schemeClr val="accent2"/>
                </a:solidFill>
                <a:latin typeface="Courier New" pitchFamily="49" charset="0"/>
              </a:rPr>
              <a:t>exp</a:t>
            </a:r>
            <a:r>
              <a:rPr lang="en-US" sz="1700" b="1" kern="0" dirty="0">
                <a:solidFill>
                  <a:schemeClr val="accent2"/>
                </a:solidFill>
                <a:latin typeface="Courier New" pitchFamily="49" charset="0"/>
              </a:rPr>
              <a:t>(B0+B1*x)/(1+exp(B0+B1*x))</a:t>
            </a:r>
          </a:p>
          <a:p>
            <a:pPr algn="l"/>
            <a:r>
              <a:rPr lang="en-US" sz="1700" b="1" kern="0" dirty="0">
                <a:solidFill>
                  <a:schemeClr val="accent2"/>
                </a:solidFill>
                <a:latin typeface="Courier New" pitchFamily="49" charset="0"/>
              </a:rPr>
              <a:t>   }</a:t>
            </a:r>
          </a:p>
          <a:p>
            <a:pPr algn="l"/>
            <a:endParaRPr lang="en-US" sz="1700" b="1" kern="0" dirty="0">
              <a:solidFill>
                <a:schemeClr val="accent2"/>
              </a:solidFill>
              <a:latin typeface="Courier New" pitchFamily="49" charset="0"/>
            </a:endParaRPr>
          </a:p>
          <a:p>
            <a:pPr algn="l"/>
            <a:r>
              <a:rPr lang="en-US" sz="1700" b="1" kern="0" dirty="0" err="1">
                <a:solidFill>
                  <a:schemeClr val="accent2"/>
                </a:solidFill>
                <a:latin typeface="Courier New" pitchFamily="49" charset="0"/>
              </a:rPr>
              <a:t>pi.hat</a:t>
            </a:r>
            <a:r>
              <a:rPr lang="en-US" sz="1700" b="1" kern="0" dirty="0">
                <a:solidFill>
                  <a:schemeClr val="accent2"/>
                </a:solidFill>
                <a:latin typeface="Courier New" pitchFamily="49" charset="0"/>
              </a:rPr>
              <a:t> = sigmoid(B0, B1, c(3:7))</a:t>
            </a:r>
          </a:p>
          <a:p>
            <a:pPr algn="l"/>
            <a:r>
              <a:rPr lang="en-US" sz="1700" b="1" kern="0" dirty="0" err="1">
                <a:solidFill>
                  <a:schemeClr val="accent2"/>
                </a:solidFill>
                <a:latin typeface="Courier New" pitchFamily="49" charset="0"/>
              </a:rPr>
              <a:t>pi.hat</a:t>
            </a:r>
            <a:endParaRPr lang="en-US" sz="1700" b="1" kern="0" dirty="0">
              <a:solidFill>
                <a:schemeClr val="accent2"/>
              </a:solidFill>
              <a:latin typeface="Courier New" pitchFamily="49" charset="0"/>
            </a:endParaRPr>
          </a:p>
          <a:p>
            <a:pPr algn="l"/>
            <a:endParaRPr lang="en-US" sz="1700" b="1" kern="0" dirty="0">
              <a:solidFill>
                <a:schemeClr val="accent2"/>
              </a:solidFill>
              <a:latin typeface="Courier New" pitchFamily="49" charset="0"/>
            </a:endParaRPr>
          </a:p>
          <a:p>
            <a:pPr algn="l"/>
            <a:r>
              <a:rPr lang="en-US" sz="1700" b="1" kern="0" dirty="0">
                <a:solidFill>
                  <a:schemeClr val="tx1"/>
                </a:solidFill>
                <a:latin typeface="Courier New" pitchFamily="49" charset="0"/>
              </a:rPr>
              <a:t>[1] 0.8261256 0.7295364 0.6049492 0.4650541 0.3304493</a:t>
            </a:r>
          </a:p>
        </p:txBody>
      </p:sp>
    </p:spTree>
    <p:extLst>
      <p:ext uri="{BB962C8B-B14F-4D97-AF65-F5344CB8AC3E}">
        <p14:creationId xmlns:p14="http://schemas.microsoft.com/office/powerpoint/2010/main" val="2515524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Golf Putts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8334" name="Group 46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2184952" y="1905001"/>
              <a:ext cx="7772400" cy="1554957"/>
            </p:xfrm>
            <a:graphic>
              <a:graphicData uri="http://schemas.openxmlformats.org/drawingml/2006/table">
                <a:tbl>
                  <a:tblPr/>
                  <a:tblGrid>
                    <a:gridCol w="1295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Length</a:t>
                          </a: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3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4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6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7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0.832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0.739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0.565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0.488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0.328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Cambria Math"/>
                                      </a:rPr>
                                      <m:t>𝜋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0.826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0.730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0.605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0.465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0.330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8334" name="Group 46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2184952" y="1905001"/>
              <a:ext cx="7772400" cy="1554957"/>
            </p:xfrm>
            <a:graphic>
              <a:graphicData uri="http://schemas.openxmlformats.org/drawingml/2006/table">
                <a:tbl>
                  <a:tblPr/>
                  <a:tblGrid>
                    <a:gridCol w="1295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Length</a:t>
                          </a: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3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4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6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7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3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9390" t="-110465" r="-501408" b="-1313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0.832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0.739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0.565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0.488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0.328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83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9390" t="-212941" r="-501408" b="-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0.826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0.730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0.605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0.465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0.330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524000" y="3810000"/>
            <a:ext cx="9144000" cy="11430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Putts = </a:t>
            </a:r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data.frame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(</a:t>
            </a:r>
          </a:p>
          <a:p>
            <a:pPr algn="l"/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  "Length" = c(3:7), </a:t>
            </a:r>
          </a:p>
          <a:p>
            <a:pPr algn="l"/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  "</a:t>
            </a:r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p.hat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"  = </a:t>
            </a:r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p.hat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, </a:t>
            </a:r>
          </a:p>
          <a:p>
            <a:pPr algn="l"/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  "</a:t>
            </a:r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pi.hat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" = </a:t>
            </a:r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pi.hat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6563" y="5093542"/>
            <a:ext cx="6238875" cy="161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1175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7772400" cy="1143000"/>
          </a:xfrm>
        </p:spPr>
        <p:txBody>
          <a:bodyPr/>
          <a:lstStyle/>
          <a:p>
            <a:r>
              <a:rPr lang="en-US" sz="4000" dirty="0">
                <a:solidFill>
                  <a:srgbClr val="FFFF66"/>
                </a:solidFill>
              </a:rPr>
              <a:t>Probability Form of Putting Model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501833" y="990600"/>
            <a:ext cx="9144000" cy="8382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plot(</a:t>
            </a:r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p.hat~Length,ylim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=c(0,1), </a:t>
            </a:r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xlim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=c(0,12), data=Putts)</a:t>
            </a:r>
          </a:p>
          <a:p>
            <a:pPr algn="l"/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curve(sigmoid(B0, B1, x), add=TRUE, col="red")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2133600"/>
            <a:ext cx="7162800" cy="442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501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Odds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21080" y="2085841"/>
            <a:ext cx="10149840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i="1" dirty="0"/>
              <a:t>odds</a:t>
            </a:r>
            <a:r>
              <a:rPr lang="en-US" dirty="0"/>
              <a:t> against a certain horse winning a race are 4 to 1.  What does that mean?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5600" y="3557929"/>
            <a:ext cx="4286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losses for every 1 win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03121" y="3198167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P(Win)=1/5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03121" y="3919826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P(Loss)=4/5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71800" y="4953000"/>
                <a:ext cx="5943600" cy="861326"/>
              </a:xfrm>
              <a:prstGeom prst="rect">
                <a:avLst/>
              </a:prstGeom>
              <a:solidFill>
                <a:srgbClr val="003366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𝑂𝑑𝑑𝑠</m:t>
                      </m:r>
                      <m:r>
                        <a:rPr lang="en-US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𝑊𝑖𝑛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𝐿𝑜𝑠𝑠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1/5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4/5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4953000"/>
                <a:ext cx="5943600" cy="8613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2860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Odds</a:t>
            </a:r>
          </a:p>
        </p:txBody>
      </p:sp>
      <p:sp>
        <p:nvSpPr>
          <p:cNvPr id="216067" name="Text Box 3"/>
          <p:cNvSpPr txBox="1">
            <a:spLocks noChangeArrowheads="1"/>
          </p:cNvSpPr>
          <p:nvPr/>
        </p:nvSpPr>
        <p:spPr bwMode="auto">
          <a:xfrm>
            <a:off x="2057400" y="1120676"/>
            <a:ext cx="8458200" cy="2308324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If </a:t>
            </a:r>
            <a:r>
              <a:rPr lang="en-US" dirty="0">
                <a:sym typeface="Symbol"/>
              </a:rPr>
              <a:t> = proportion of “yes” (success, 1, ….)</a:t>
            </a:r>
          </a:p>
          <a:p>
            <a:r>
              <a:rPr lang="en-US" dirty="0">
                <a:sym typeface="Symbol"/>
              </a:rPr>
              <a:t>the </a:t>
            </a:r>
            <a:r>
              <a:rPr lang="en-US" dirty="0">
                <a:solidFill>
                  <a:schemeClr val="bg1"/>
                </a:solidFill>
                <a:sym typeface="Symbol"/>
              </a:rPr>
              <a:t>odds</a:t>
            </a:r>
            <a:r>
              <a:rPr lang="en-US" dirty="0">
                <a:sym typeface="Symbol"/>
              </a:rPr>
              <a:t> of yes are(is) 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graphicFrame>
        <p:nvGraphicFramePr>
          <p:cNvPr id="21607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5573711"/>
              </p:ext>
            </p:extLst>
          </p:nvPr>
        </p:nvGraphicFramePr>
        <p:xfrm>
          <a:off x="2743200" y="4116795"/>
          <a:ext cx="5248275" cy="1163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77229" imgH="393529" progId="Equation.3">
                  <p:embed/>
                </p:oleObj>
              </mc:Choice>
              <mc:Fallback>
                <p:oleObj name="Equation" r:id="rId3" imgW="1777229" imgH="393529" progId="Equation.3">
                  <p:embed/>
                  <p:pic>
                    <p:nvPicPr>
                      <p:cNvPr id="21607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116795"/>
                        <a:ext cx="5248275" cy="116387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78" name="Text Box 14"/>
          <p:cNvSpPr txBox="1">
            <a:spLocks noChangeArrowheads="1"/>
          </p:cNvSpPr>
          <p:nvPr/>
        </p:nvSpPr>
        <p:spPr bwMode="auto">
          <a:xfrm>
            <a:off x="1905000" y="3506218"/>
            <a:ext cx="7620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/>
              <a:t>With a little bit of algebra…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477000" y="1882676"/>
                <a:ext cx="3581400" cy="1245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𝑃</m:t>
                          </m:r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𝑦𝑒𝑠</m:t>
                          </m:r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𝑃</m:t>
                          </m:r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𝑛𝑜</m:t>
                          </m:r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US" sz="36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𝜋</m:t>
                          </m:r>
                        </m:num>
                        <m:den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1−</m:t>
                          </m:r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1882676"/>
                <a:ext cx="3581400" cy="12457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A0FA9A0-D0D5-F610-D4CA-AE7A81A9695D}"/>
              </a:ext>
            </a:extLst>
          </p:cNvPr>
          <p:cNvSpPr txBox="1"/>
          <p:nvPr/>
        </p:nvSpPr>
        <p:spPr>
          <a:xfrm>
            <a:off x="762000" y="5562600"/>
            <a:ext cx="10287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There is a one-one monotone correspondence between odds and π. </a:t>
            </a:r>
          </a:p>
        </p:txBody>
      </p:sp>
    </p:spTree>
    <p:extLst>
      <p:ext uri="{BB962C8B-B14F-4D97-AF65-F5344CB8AC3E}">
        <p14:creationId xmlns:p14="http://schemas.microsoft.com/office/powerpoint/2010/main" val="21701798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Odds and Logistic Regression</a:t>
            </a:r>
          </a:p>
        </p:txBody>
      </p:sp>
      <p:sp>
        <p:nvSpPr>
          <p:cNvPr id="265223" name="Text Box 7"/>
          <p:cNvSpPr txBox="1">
            <a:spLocks noChangeArrowheads="1"/>
          </p:cNvSpPr>
          <p:nvPr/>
        </p:nvSpPr>
        <p:spPr bwMode="auto">
          <a:xfrm>
            <a:off x="2491683" y="2815190"/>
            <a:ext cx="8077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400" dirty="0"/>
              <a:t>The logistic model assumes a linear relationship between the </a:t>
            </a:r>
            <a:r>
              <a:rPr lang="en-US" sz="2400" i="1" dirty="0"/>
              <a:t>predictor</a:t>
            </a:r>
            <a:r>
              <a:rPr lang="en-US" sz="2400" dirty="0"/>
              <a:t> and </a:t>
            </a:r>
            <a:r>
              <a:rPr lang="en-US" sz="2400" i="1" dirty="0"/>
              <a:t>log(odds).</a:t>
            </a:r>
          </a:p>
        </p:txBody>
      </p:sp>
      <p:graphicFrame>
        <p:nvGraphicFramePr>
          <p:cNvPr id="2652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7688451"/>
              </p:ext>
            </p:extLst>
          </p:nvPr>
        </p:nvGraphicFramePr>
        <p:xfrm>
          <a:off x="4363244" y="1403476"/>
          <a:ext cx="4191000" cy="129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97000" imgH="431800" progId="Equation.3">
                  <p:embed/>
                </p:oleObj>
              </mc:Choice>
              <mc:Fallback>
                <p:oleObj name="Equation" r:id="rId3" imgW="1397000" imgH="431800" progId="Equation.3">
                  <p:embed/>
                  <p:pic>
                    <p:nvPicPr>
                      <p:cNvPr id="26522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3244" y="1403476"/>
                        <a:ext cx="4191000" cy="12938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5225" name="Text Box 9"/>
          <p:cNvSpPr txBox="1">
            <a:spLocks noChangeArrowheads="1"/>
          </p:cNvSpPr>
          <p:nvPr/>
        </p:nvSpPr>
        <p:spPr bwMode="auto">
          <a:xfrm>
            <a:off x="1272483" y="2790554"/>
            <a:ext cx="1219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4000" dirty="0">
                <a:sym typeface="Symbol" pitchFamily="18" charset="2"/>
              </a:rPr>
              <a:t></a:t>
            </a:r>
          </a:p>
        </p:txBody>
      </p:sp>
      <p:sp>
        <p:nvSpPr>
          <p:cNvPr id="14342" name="Text Box 10"/>
          <p:cNvSpPr txBox="1">
            <a:spLocks noChangeArrowheads="1"/>
          </p:cNvSpPr>
          <p:nvPr/>
        </p:nvSpPr>
        <p:spPr bwMode="auto">
          <a:xfrm>
            <a:off x="1600200" y="1676400"/>
            <a:ext cx="2438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 err="1"/>
              <a:t>Logit</a:t>
            </a:r>
            <a:r>
              <a:rPr lang="en-US" dirty="0"/>
              <a:t> form:</a:t>
            </a:r>
          </a:p>
        </p:txBody>
      </p:sp>
      <p:graphicFrame>
        <p:nvGraphicFramePr>
          <p:cNvPr id="26522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3377524"/>
              </p:ext>
            </p:extLst>
          </p:nvPr>
        </p:nvGraphicFramePr>
        <p:xfrm>
          <a:off x="3581400" y="3761223"/>
          <a:ext cx="4230688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46040" imgH="228600" progId="Equation.3">
                  <p:embed/>
                </p:oleObj>
              </mc:Choice>
              <mc:Fallback>
                <p:oleObj name="Equation" r:id="rId5" imgW="1346040" imgH="228600" progId="Equation.3">
                  <p:embed/>
                  <p:pic>
                    <p:nvPicPr>
                      <p:cNvPr id="26522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761223"/>
                        <a:ext cx="4230688" cy="7175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B63D2FD-4112-1928-8551-703743C12AD8}"/>
                  </a:ext>
                </a:extLst>
              </p:cNvPr>
              <p:cNvSpPr txBox="1"/>
              <p:nvPr/>
            </p:nvSpPr>
            <p:spPr>
              <a:xfrm>
                <a:off x="1371600" y="4953000"/>
                <a:ext cx="919728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Interpretation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: Change in log odds per unit change in X.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Interpretation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(when within range of X): log odds when X=0.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B63D2FD-4112-1928-8551-703743C12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4953000"/>
                <a:ext cx="9197283" cy="1015663"/>
              </a:xfrm>
              <a:prstGeom prst="rect">
                <a:avLst/>
              </a:prstGeom>
              <a:blipFill>
                <a:blip r:embed="rId7"/>
                <a:stretch>
                  <a:fillRect l="-861" t="-4819" b="-12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45268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512" y="1235860"/>
            <a:ext cx="8144975" cy="5029199"/>
          </a:xfrm>
          <a:prstGeom prst="rect">
            <a:avLst/>
          </a:prstGeom>
        </p:spPr>
      </p:pic>
      <p:sp>
        <p:nvSpPr>
          <p:cNvPr id="271368" name="Text Box 8"/>
          <p:cNvSpPr txBox="1">
            <a:spLocks noChangeArrowheads="1"/>
          </p:cNvSpPr>
          <p:nvPr/>
        </p:nvSpPr>
        <p:spPr bwMode="auto">
          <a:xfrm>
            <a:off x="6096000" y="1676400"/>
            <a:ext cx="2286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>
                <a:solidFill>
                  <a:srgbClr val="003366"/>
                </a:solidFill>
              </a:rPr>
              <a:t>Linear part of logistic fit</a:t>
            </a:r>
          </a:p>
        </p:txBody>
      </p:sp>
      <p:sp>
        <p:nvSpPr>
          <p:cNvPr id="271369" name="Line 9"/>
          <p:cNvSpPr>
            <a:spLocks noChangeShapeType="1"/>
          </p:cNvSpPr>
          <p:nvPr/>
        </p:nvSpPr>
        <p:spPr bwMode="auto">
          <a:xfrm flipH="1">
            <a:off x="5541818" y="2149476"/>
            <a:ext cx="554182" cy="555625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209800" y="77987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4000" dirty="0" err="1">
                <a:solidFill>
                  <a:srgbClr val="FFFF66"/>
                </a:solidFill>
              </a:rPr>
              <a:t>Logit</a:t>
            </a:r>
            <a:r>
              <a:rPr lang="en-US" sz="4000" dirty="0">
                <a:solidFill>
                  <a:srgbClr val="FFFF66"/>
                </a:solidFill>
              </a:rPr>
              <a:t> Form of Putting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2000" y="1214735"/>
                <a:ext cx="5029200" cy="5109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𝑜𝑑𝑑𝑠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=3.257−0.566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𝐿𝑒𝑛𝑔𝑡h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214735"/>
                <a:ext cx="5029200" cy="5109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5414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Logistic Regression</a:t>
            </a:r>
          </a:p>
        </p:txBody>
      </p:sp>
      <p:sp>
        <p:nvSpPr>
          <p:cNvPr id="244739" name="Text Box 3"/>
          <p:cNvSpPr txBox="1">
            <a:spLocks noChangeArrowheads="1"/>
          </p:cNvSpPr>
          <p:nvPr/>
        </p:nvSpPr>
        <p:spPr bwMode="auto">
          <a:xfrm>
            <a:off x="990600" y="2971800"/>
            <a:ext cx="10210800" cy="179863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In all of our regression models (so far) the response variable, </a:t>
            </a:r>
            <a:r>
              <a:rPr lang="en-US" i="1" dirty="0"/>
              <a:t>Y,</a:t>
            </a:r>
            <a:r>
              <a:rPr lang="en-US" dirty="0"/>
              <a:t> has been quantitative.</a:t>
            </a:r>
          </a:p>
          <a:p>
            <a:r>
              <a:rPr lang="en-US" dirty="0">
                <a:solidFill>
                  <a:schemeClr val="bg1"/>
                </a:solidFill>
              </a:rPr>
              <a:t>What if we want to model a categorical response?</a:t>
            </a:r>
          </a:p>
        </p:txBody>
      </p:sp>
    </p:spTree>
    <p:extLst>
      <p:ext uri="{BB962C8B-B14F-4D97-AF65-F5344CB8AC3E}">
        <p14:creationId xmlns:p14="http://schemas.microsoft.com/office/powerpoint/2010/main" val="22673939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Back to Putting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524000" y="2001573"/>
                <a:ext cx="9144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Since we have lots of putts, we can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/>
                  <a:t> (proportion of putts made) at each length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001573"/>
                <a:ext cx="9144000" cy="830997"/>
              </a:xfrm>
              <a:prstGeom prst="rect">
                <a:avLst/>
              </a:prstGeom>
              <a:blipFill>
                <a:blip r:embed="rId2"/>
                <a:stretch>
                  <a:fillRect l="-1000" t="-5839" r="-1333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10000" y="2766275"/>
                <a:ext cx="2362200" cy="793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</m:acc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# 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𝑚𝑎𝑑𝑒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# 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𝑡𝑟𝑖𝑎𝑙𝑠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2766275"/>
                <a:ext cx="2362200" cy="7937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524000" y="4473771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the odds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71800" y="4275801"/>
                <a:ext cx="5562600" cy="857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𝑜𝑑𝑑𝑠</m:t>
                          </m:r>
                        </m:e>
                      </m:acc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# 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𝑚𝑎𝑑𝑒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# 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𝑚𝑖𝑠𝑠𝑒𝑑</m:t>
                          </m:r>
                        </m:den>
                      </m:f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</m:acc>
                        </m:num>
                        <m:den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1−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4275801"/>
                <a:ext cx="5562600" cy="8576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924300" y="5715000"/>
                <a:ext cx="4495800" cy="481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and find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bg1"/>
                        </a:solidFill>
                        <a:latin typeface="Cambria Math"/>
                      </a:rPr>
                      <m:t>log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⁡(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𝑜𝑑𝑑𝑠</m:t>
                        </m:r>
                      </m:e>
                    </m:acc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at each length.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300" y="5715000"/>
                <a:ext cx="4495800" cy="481350"/>
              </a:xfrm>
              <a:prstGeom prst="rect">
                <a:avLst/>
              </a:prstGeom>
              <a:blipFill>
                <a:blip r:embed="rId5"/>
                <a:stretch>
                  <a:fillRect l="-2171" t="-5128" b="-29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78693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Golf Putts Odds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8334" name="Group 46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2133600" y="2514601"/>
              <a:ext cx="7772400" cy="1600161"/>
            </p:xfrm>
            <a:graphic>
              <a:graphicData uri="http://schemas.openxmlformats.org/drawingml/2006/table">
                <a:tbl>
                  <a:tblPr/>
                  <a:tblGrid>
                    <a:gridCol w="1295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Length</a:t>
                          </a: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3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4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6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7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𝑜𝑑𝑑𝑠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4.94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2.84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1.30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0.95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0.49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Cambria Math"/>
                                      </a:rPr>
                                      <m:t>𝑜𝑑𝑑𝑠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4.75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2.70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1.53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0.87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0.49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8334" name="Group 46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2133600" y="2514601"/>
              <a:ext cx="7772400" cy="1600161"/>
            </p:xfrm>
            <a:graphic>
              <a:graphicData uri="http://schemas.openxmlformats.org/drawingml/2006/table">
                <a:tbl>
                  <a:tblPr/>
                  <a:tblGrid>
                    <a:gridCol w="1295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Length</a:t>
                          </a: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3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4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6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7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40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9390" t="-106742" r="-500939" b="-1269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4.94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2.84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1.30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0.95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0.49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40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9390" t="-206742" r="-500939" b="-269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4.75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2.70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1.53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0.87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0.49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581400" y="1219201"/>
                <a:ext cx="6705600" cy="6783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𝑜𝑑𝑑𝑠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# </m:t>
                        </m:r>
                        <m:r>
                          <a:rPr lang="en-US" i="1">
                            <a:latin typeface="Cambria Math"/>
                          </a:rPr>
                          <m:t>𝑚𝑎𝑑𝑒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# </m:t>
                        </m:r>
                        <m:r>
                          <a:rPr lang="en-US" i="1">
                            <a:latin typeface="Cambria Math"/>
                          </a:rPr>
                          <m:t>𝑚𝑖𝑠𝑠𝑒𝑑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/>
                          </a:rPr>
                          <m:t>1−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e>
                        </m:acc>
                      </m:den>
                    </m:f>
                  </m:oMath>
                </a14:m>
                <a:r>
                  <a:rPr lang="en-US" dirty="0"/>
                  <a:t> (from sample)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1219201"/>
                <a:ext cx="6705600" cy="678391"/>
              </a:xfrm>
              <a:prstGeom prst="rect">
                <a:avLst/>
              </a:prstGeom>
              <a:blipFill>
                <a:blip r:embed="rId4"/>
                <a:stretch>
                  <a:fillRect b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 bwMode="auto">
          <a:xfrm flipH="1">
            <a:off x="3124200" y="1866901"/>
            <a:ext cx="914400" cy="1371600"/>
          </a:xfrm>
          <a:prstGeom prst="straightConnector1">
            <a:avLst/>
          </a:prstGeom>
          <a:noFill/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429000" y="4320484"/>
                <a:ext cx="7010400" cy="9080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/>
                            <a:ea typeface="Cambria Math"/>
                          </a:rPr>
                          <m:t>𝑜𝑑𝑑𝑠</m:t>
                        </m:r>
                      </m:e>
                    </m:acc>
                    <m:r>
                      <a:rPr lang="en-US" sz="36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e>
                        </m:acc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1−</m:t>
                        </m:r>
                        <m:acc>
                          <m:accPr>
                            <m:chr m:val="̂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e>
                        </m:acc>
                      </m:den>
                    </m:f>
                  </m:oMath>
                </a14:m>
                <a:r>
                  <a:rPr lang="en-US" dirty="0"/>
                  <a:t>    (from logistic regression)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4320484"/>
                <a:ext cx="7010400" cy="9080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 bwMode="auto">
          <a:xfrm flipH="1" flipV="1">
            <a:off x="3169920" y="3962402"/>
            <a:ext cx="944880" cy="457198"/>
          </a:xfrm>
          <a:prstGeom prst="straightConnector1">
            <a:avLst/>
          </a:prstGeom>
          <a:noFill/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524000" y="5537337"/>
            <a:ext cx="9144000" cy="8382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Putts$p.Odds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 = </a:t>
            </a:r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Putts$p.hat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/(1-Putts$p.hat)</a:t>
            </a:r>
          </a:p>
          <a:p>
            <a:pPr algn="l"/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Putts$pi.Odds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 = </a:t>
            </a:r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Putts$pi.hat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/(1-Putts$pi.hat)</a:t>
            </a:r>
          </a:p>
        </p:txBody>
      </p:sp>
    </p:spTree>
    <p:extLst>
      <p:ext uri="{BB962C8B-B14F-4D97-AF65-F5344CB8AC3E}">
        <p14:creationId xmlns:p14="http://schemas.microsoft.com/office/powerpoint/2010/main" val="29140514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 Plot for Putts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943100" y="2667001"/>
                <a:ext cx="8305800" cy="2061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Plot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>
                        <a:solidFill>
                          <a:schemeClr val="bg1"/>
                        </a:solidFill>
                        <a:latin typeface="Cambria Math"/>
                      </a:rPr>
                      <m:t>log</m:t>
                    </m:r>
                    <m:r>
                      <a:rPr lang="en-US" sz="3600" i="1">
                        <a:solidFill>
                          <a:schemeClr val="bg1"/>
                        </a:solidFill>
                        <a:latin typeface="Cambria Math"/>
                      </a:rPr>
                      <m:t>⁡(</m:t>
                    </m:r>
                    <m:acc>
                      <m:accPr>
                        <m:chr m:val="̂"/>
                        <m:ctrlP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𝑜𝑑𝑑𝑠</m:t>
                        </m:r>
                      </m:e>
                    </m:acc>
                    <m:r>
                      <a:rPr lang="en-US" sz="3600" i="1">
                        <a:solidFill>
                          <a:schemeClr val="bg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3600" dirty="0"/>
                  <a:t> versus </a:t>
                </a:r>
                <a:r>
                  <a:rPr lang="en-US" sz="3600" dirty="0">
                    <a:solidFill>
                      <a:schemeClr val="bg1"/>
                    </a:solidFill>
                  </a:rPr>
                  <a:t>Length (3, 4, 5, 6, 7) </a:t>
                </a:r>
              </a:p>
              <a:p>
                <a:r>
                  <a:rPr lang="en-US" sz="3600" dirty="0"/>
                  <a:t>Add a line with intercept and slope from the logistic model.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100" y="2667001"/>
                <a:ext cx="8305800" cy="2061013"/>
              </a:xfrm>
              <a:prstGeom prst="rect">
                <a:avLst/>
              </a:prstGeom>
              <a:blipFill>
                <a:blip r:embed="rId2"/>
                <a:stretch>
                  <a:fillRect l="-2276" t="-3550" r="-3084" b="-9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524000" y="5223313"/>
            <a:ext cx="9144000" cy="8382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plot(log(</a:t>
            </a:r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p.Odds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)~Length, data=Putts, </a:t>
            </a:r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xlim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=c(2,8), </a:t>
            </a:r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ylim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=c(-2,3))</a:t>
            </a:r>
          </a:p>
          <a:p>
            <a:pPr algn="l"/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abline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(B0, B1, col="red")</a:t>
            </a:r>
          </a:p>
        </p:txBody>
      </p:sp>
    </p:spTree>
    <p:extLst>
      <p:ext uri="{BB962C8B-B14F-4D97-AF65-F5344CB8AC3E}">
        <p14:creationId xmlns:p14="http://schemas.microsoft.com/office/powerpoint/2010/main" val="28759605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513" y="1143001"/>
            <a:ext cx="8144975" cy="5029199"/>
          </a:xfrm>
          <a:prstGeom prst="rect">
            <a:avLst/>
          </a:prstGeom>
        </p:spPr>
      </p:pic>
      <p:sp>
        <p:nvSpPr>
          <p:cNvPr id="271368" name="Text Box 8"/>
          <p:cNvSpPr txBox="1">
            <a:spLocks noChangeArrowheads="1"/>
          </p:cNvSpPr>
          <p:nvPr/>
        </p:nvSpPr>
        <p:spPr bwMode="auto">
          <a:xfrm>
            <a:off x="6096000" y="1676400"/>
            <a:ext cx="2286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>
                <a:solidFill>
                  <a:srgbClr val="003366"/>
                </a:solidFill>
              </a:rPr>
              <a:t>Linear part of logistic fit</a:t>
            </a:r>
          </a:p>
        </p:txBody>
      </p:sp>
      <p:sp>
        <p:nvSpPr>
          <p:cNvPr id="271369" name="Line 9"/>
          <p:cNvSpPr>
            <a:spLocks noChangeShapeType="1"/>
          </p:cNvSpPr>
          <p:nvPr/>
        </p:nvSpPr>
        <p:spPr bwMode="auto">
          <a:xfrm flipH="1">
            <a:off x="5541818" y="2149476"/>
            <a:ext cx="554182" cy="555625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209800" y="77987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4000" dirty="0" err="1">
                <a:solidFill>
                  <a:srgbClr val="FFFF66"/>
                </a:solidFill>
              </a:rPr>
              <a:t>Logit</a:t>
            </a:r>
            <a:r>
              <a:rPr lang="en-US" sz="4000" dirty="0">
                <a:solidFill>
                  <a:srgbClr val="FFFF66"/>
                </a:solidFill>
              </a:rPr>
              <a:t> Form of Putting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2000" y="1214735"/>
                <a:ext cx="5029200" cy="5109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𝑜𝑑𝑑𝑠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=3.257−0.566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𝐿𝑒𝑛𝑔𝑡h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214735"/>
                <a:ext cx="5029200" cy="5109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0169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Odds Ratio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2286000" y="1828801"/>
            <a:ext cx="77724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A common way to compare two groups is to look at the </a:t>
            </a:r>
            <a:r>
              <a:rPr lang="en-US" i="1" dirty="0"/>
              <a:t>ratio </a:t>
            </a:r>
            <a:r>
              <a:rPr lang="en-US" dirty="0"/>
              <a:t>of their odds</a:t>
            </a:r>
          </a:p>
        </p:txBody>
      </p:sp>
      <p:graphicFrame>
        <p:nvGraphicFramePr>
          <p:cNvPr id="15364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3048000" y="3581400"/>
          <a:ext cx="6096000" cy="159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51000" imgH="431800" progId="Equation.3">
                  <p:embed/>
                </p:oleObj>
              </mc:Choice>
              <mc:Fallback>
                <p:oleObj name="Equation" r:id="rId3" imgW="1651000" imgH="431800" progId="Equation.3">
                  <p:embed/>
                  <p:pic>
                    <p:nvPicPr>
                      <p:cNvPr id="1536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581400"/>
                        <a:ext cx="6096000" cy="15938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48516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Putting Data</a:t>
            </a:r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2743200" y="1963737"/>
            <a:ext cx="678180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Odds using data from 4 feet = 2.84</a:t>
            </a:r>
          </a:p>
          <a:p>
            <a:r>
              <a:rPr lang="en-US" dirty="0"/>
              <a:t>Odds using data from 3 feet = 4.94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2629" name="Text Box 5"/>
              <p:cNvSpPr txBox="1">
                <a:spLocks noChangeArrowheads="1"/>
              </p:cNvSpPr>
              <p:nvPr/>
            </p:nvSpPr>
            <p:spPr bwMode="auto">
              <a:xfrm>
                <a:off x="2286000" y="3916269"/>
                <a:ext cx="8305800" cy="8787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dirty="0">
                    <a:sym typeface="Wingdings" pitchFamily="2" charset="2"/>
                  </a:rPr>
                  <a:t> Odds ratio (4 </a:t>
                </a:r>
                <a:r>
                  <a:rPr lang="en-US" dirty="0" err="1">
                    <a:sym typeface="Wingdings" pitchFamily="2" charset="2"/>
                  </a:rPr>
                  <a:t>ft</a:t>
                </a:r>
                <a:r>
                  <a:rPr lang="en-US" dirty="0">
                    <a:sym typeface="Wingdings" pitchFamily="2" charset="2"/>
                  </a:rPr>
                  <a:t> to 3 </a:t>
                </a:r>
                <a:r>
                  <a:rPr lang="en-US" dirty="0" err="1">
                    <a:sym typeface="Wingdings" pitchFamily="2" charset="2"/>
                  </a:rPr>
                  <a:t>ft</a:t>
                </a:r>
                <a:r>
                  <a:rPr lang="en-US" dirty="0">
                    <a:sym typeface="Wingdings" pitchFamily="2" charset="2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/>
                            <a:sym typeface="Wingdings" pitchFamily="2" charset="2"/>
                          </a:rPr>
                          <m:t>2.84</m:t>
                        </m:r>
                      </m:num>
                      <m:den>
                        <m:r>
                          <a:rPr lang="en-US" i="1" dirty="0">
                            <a:latin typeface="Cambria Math"/>
                            <a:sym typeface="Wingdings" pitchFamily="2" charset="2"/>
                          </a:rPr>
                          <m:t>4.94</m:t>
                        </m:r>
                      </m:den>
                    </m:f>
                    <m:r>
                      <a:rPr lang="en-US" i="1" dirty="0">
                        <a:latin typeface="Cambria Math"/>
                        <a:sym typeface="Wingdings" pitchFamily="2" charset="2"/>
                      </a:rPr>
                      <m:t>=0.57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82629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0" y="3916269"/>
                <a:ext cx="8305800" cy="878767"/>
              </a:xfrm>
              <a:prstGeom prst="rect">
                <a:avLst/>
              </a:prstGeom>
              <a:blipFill>
                <a:blip r:embed="rId3"/>
                <a:stretch>
                  <a:fillRect l="-2201" b="-1034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2630" name="Text Box 6"/>
          <p:cNvSpPr txBox="1">
            <a:spLocks noChangeArrowheads="1"/>
          </p:cNvSpPr>
          <p:nvPr/>
        </p:nvSpPr>
        <p:spPr bwMode="auto">
          <a:xfrm>
            <a:off x="1524000" y="5204705"/>
            <a:ext cx="98298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The odds of making a putt from 4 feet are 57% of the odds of making from 3 feet. </a:t>
            </a:r>
          </a:p>
        </p:txBody>
      </p:sp>
    </p:spTree>
    <p:extLst>
      <p:ext uri="{BB962C8B-B14F-4D97-AF65-F5344CB8AC3E}">
        <p14:creationId xmlns:p14="http://schemas.microsoft.com/office/powerpoint/2010/main" val="21293222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>
          <a:xfrm>
            <a:off x="2247900" y="3048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Odds Ratios for Putts</a:t>
            </a:r>
          </a:p>
        </p:txBody>
      </p:sp>
      <p:sp>
        <p:nvSpPr>
          <p:cNvPr id="283693" name="Text Box 45"/>
          <p:cNvSpPr txBox="1">
            <a:spLocks noChangeArrowheads="1"/>
          </p:cNvSpPr>
          <p:nvPr/>
        </p:nvSpPr>
        <p:spPr bwMode="auto">
          <a:xfrm>
            <a:off x="1828800" y="1066800"/>
            <a:ext cx="7543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From fitted logistic:</a:t>
            </a:r>
          </a:p>
        </p:txBody>
      </p:sp>
      <p:sp>
        <p:nvSpPr>
          <p:cNvPr id="283694" name="Text Box 46"/>
          <p:cNvSpPr txBox="1">
            <a:spLocks noChangeArrowheads="1"/>
          </p:cNvSpPr>
          <p:nvPr/>
        </p:nvSpPr>
        <p:spPr bwMode="auto">
          <a:xfrm>
            <a:off x="2095500" y="5486401"/>
            <a:ext cx="81534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In a logistic model, the odds ratio when changing the predictor by </a:t>
            </a:r>
            <a:r>
              <a:rPr lang="en-US" i="1" dirty="0"/>
              <a:t>one</a:t>
            </a:r>
            <a:r>
              <a:rPr lang="en-US" dirty="0"/>
              <a:t> is </a:t>
            </a:r>
            <a:r>
              <a:rPr lang="en-US" u="sng" dirty="0"/>
              <a:t>constant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Group 46"/>
              <p:cNvGraphicFramePr>
                <a:graphicFrameLocks/>
              </p:cNvGraphicFramePr>
              <p:nvPr/>
            </p:nvGraphicFramePr>
            <p:xfrm>
              <a:off x="2057400" y="1752601"/>
              <a:ext cx="7772400" cy="1577559"/>
            </p:xfrm>
            <a:graphic>
              <a:graphicData uri="http://schemas.openxmlformats.org/drawingml/2006/table">
                <a:tbl>
                  <a:tblPr/>
                  <a:tblGrid>
                    <a:gridCol w="1295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Length</a:t>
                          </a: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3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4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6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7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Cambria Math"/>
                                      </a:rPr>
                                      <m:t>𝜋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0.826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0.730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0.605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0.465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0.331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Cambria Math"/>
                                      </a:rPr>
                                      <m:t>𝑜𝑑𝑑𝑠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4.75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2.70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1.53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0.87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0.49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Group 46"/>
              <p:cNvGraphicFramePr>
                <a:graphicFrameLocks/>
              </p:cNvGraphicFramePr>
              <p:nvPr/>
            </p:nvGraphicFramePr>
            <p:xfrm>
              <a:off x="2057400" y="1752601"/>
              <a:ext cx="7772400" cy="1577559"/>
            </p:xfrm>
            <a:graphic>
              <a:graphicData uri="http://schemas.openxmlformats.org/drawingml/2006/table">
                <a:tbl>
                  <a:tblPr/>
                  <a:tblGrid>
                    <a:gridCol w="1295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Length</a:t>
                          </a: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3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4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6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7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3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9390" t="-110465" r="-501408" b="-1313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0.826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0.730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0.605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0.465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0.331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40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9390" t="-203371" r="-501408" b="-269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4.75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2.70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1.53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0.87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0.49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0" name="Group 27"/>
          <p:cNvGraphicFramePr>
            <a:graphicFrameLocks/>
          </p:cNvGraphicFramePr>
          <p:nvPr/>
        </p:nvGraphicFramePr>
        <p:xfrm>
          <a:off x="1752600" y="4267200"/>
          <a:ext cx="8839200" cy="103663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 to 3 feet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 to 4 feet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 to 5 feet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 to 6 feet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Odds Ratio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0.57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0.57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0.57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0.57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 bwMode="auto">
          <a:xfrm flipH="1">
            <a:off x="4572000" y="3352800"/>
            <a:ext cx="76200" cy="914400"/>
          </a:xfrm>
          <a:prstGeom prst="straightConnector1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endCxn id="10" idx="0"/>
          </p:cNvCxnSpPr>
          <p:nvPr/>
        </p:nvCxnSpPr>
        <p:spPr bwMode="auto">
          <a:xfrm>
            <a:off x="5943600" y="3200400"/>
            <a:ext cx="228600" cy="1066800"/>
          </a:xfrm>
          <a:prstGeom prst="straightConnector1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7239000" y="3276600"/>
            <a:ext cx="609600" cy="990600"/>
          </a:xfrm>
          <a:prstGeom prst="straightConnector1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8534400" y="3200400"/>
            <a:ext cx="990600" cy="1143000"/>
          </a:xfrm>
          <a:prstGeom prst="straightConnector1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39DF8EF-8067-4B59-AB5E-8C02EDA8FE66}"/>
                  </a:ext>
                </a:extLst>
              </p:cNvPr>
              <p:cNvSpPr txBox="1"/>
              <p:nvPr/>
            </p:nvSpPr>
            <p:spPr>
              <a:xfrm>
                <a:off x="296124" y="3527924"/>
                <a:ext cx="4038600" cy="523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−0.566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=0.57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39DF8EF-8067-4B59-AB5E-8C02EDA8F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24" y="3527924"/>
                <a:ext cx="4038600" cy="5234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37561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>
          <a:xfrm>
            <a:off x="2247900" y="3048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Odds Ratios for Putts</a:t>
            </a:r>
          </a:p>
        </p:txBody>
      </p:sp>
      <p:graphicFrame>
        <p:nvGraphicFramePr>
          <p:cNvPr id="283675" name="Group 27"/>
          <p:cNvGraphicFramePr>
            <a:graphicFrameLocks noGrp="1"/>
          </p:cNvGraphicFramePr>
          <p:nvPr>
            <p:ph idx="1"/>
          </p:nvPr>
        </p:nvGraphicFramePr>
        <p:xfrm>
          <a:off x="1752600" y="4602162"/>
          <a:ext cx="8839200" cy="103663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 to 3 feet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 to 4 feet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 to 5 feet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 to 6 feet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Odds Ratio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0.57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0.46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0.73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0.51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3673" name="Text Box 25"/>
          <p:cNvSpPr txBox="1">
            <a:spLocks noChangeArrowheads="1"/>
          </p:cNvSpPr>
          <p:nvPr/>
        </p:nvSpPr>
        <p:spPr bwMode="auto">
          <a:xfrm>
            <a:off x="1752600" y="1293812"/>
            <a:ext cx="7543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From samples at each distance: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Group 46"/>
              <p:cNvGraphicFramePr>
                <a:graphicFrameLocks/>
              </p:cNvGraphicFramePr>
              <p:nvPr/>
            </p:nvGraphicFramePr>
            <p:xfrm>
              <a:off x="2057400" y="2087563"/>
              <a:ext cx="7772400" cy="1577559"/>
            </p:xfrm>
            <a:graphic>
              <a:graphicData uri="http://schemas.openxmlformats.org/drawingml/2006/table">
                <a:tbl>
                  <a:tblPr/>
                  <a:tblGrid>
                    <a:gridCol w="1295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Length</a:t>
                          </a: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3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4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6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7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0.832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0.739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0.565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0.488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0.328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𝑜𝑑𝑑𝑠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4.94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2.84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1.30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0.95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0.49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Group 46"/>
              <p:cNvGraphicFramePr>
                <a:graphicFrameLocks/>
              </p:cNvGraphicFramePr>
              <p:nvPr/>
            </p:nvGraphicFramePr>
            <p:xfrm>
              <a:off x="2057400" y="2087563"/>
              <a:ext cx="7772400" cy="1577559"/>
            </p:xfrm>
            <a:graphic>
              <a:graphicData uri="http://schemas.openxmlformats.org/drawingml/2006/table">
                <a:tbl>
                  <a:tblPr/>
                  <a:tblGrid>
                    <a:gridCol w="1295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Length</a:t>
                          </a: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3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4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6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7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3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9390" t="-110465" r="-501408" b="-1313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0.832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0.739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0.565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0.488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0.328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40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9390" t="-203371" r="-501408" b="-269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4.94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2.84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1.30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0.95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0.49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" name="Straight Arrow Connector 2"/>
          <p:cNvCxnSpPr/>
          <p:nvPr/>
        </p:nvCxnSpPr>
        <p:spPr bwMode="auto">
          <a:xfrm flipH="1">
            <a:off x="4572000" y="3687762"/>
            <a:ext cx="76200" cy="914400"/>
          </a:xfrm>
          <a:prstGeom prst="straightConnector1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endCxn id="283675" idx="0"/>
          </p:cNvCxnSpPr>
          <p:nvPr/>
        </p:nvCxnSpPr>
        <p:spPr bwMode="auto">
          <a:xfrm>
            <a:off x="5943600" y="3535362"/>
            <a:ext cx="228600" cy="1066800"/>
          </a:xfrm>
          <a:prstGeom prst="straightConnector1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7239000" y="3611562"/>
            <a:ext cx="609600" cy="990600"/>
          </a:xfrm>
          <a:prstGeom prst="straightConnector1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8534400" y="3535362"/>
            <a:ext cx="990600" cy="1143000"/>
          </a:xfrm>
          <a:prstGeom prst="straightConnector1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16113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0663"/>
            <a:ext cx="8001000" cy="1143000"/>
          </a:xfrm>
        </p:spPr>
        <p:txBody>
          <a:bodyPr/>
          <a:lstStyle/>
          <a:p>
            <a:r>
              <a:rPr lang="en-US" sz="4000" dirty="0">
                <a:solidFill>
                  <a:srgbClr val="FFFF66"/>
                </a:solidFill>
              </a:rPr>
              <a:t>Interpreting “Slope” using Odds Ratio</a:t>
            </a:r>
          </a:p>
        </p:txBody>
      </p:sp>
      <p:graphicFrame>
        <p:nvGraphicFramePr>
          <p:cNvPr id="250883" name="Object 3"/>
          <p:cNvGraphicFramePr>
            <a:graphicFrameLocks noChangeAspect="1"/>
          </p:cNvGraphicFramePr>
          <p:nvPr/>
        </p:nvGraphicFramePr>
        <p:xfrm>
          <a:off x="1866900" y="1808164"/>
          <a:ext cx="382905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82680" imgH="228600" progId="Equation.3">
                  <p:embed/>
                </p:oleObj>
              </mc:Choice>
              <mc:Fallback>
                <p:oleObj name="Equation" r:id="rId3" imgW="1282680" imgH="228600" progId="Equation.3">
                  <p:embed/>
                  <p:pic>
                    <p:nvPicPr>
                      <p:cNvPr id="2508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1808164"/>
                        <a:ext cx="3829050" cy="6826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6910388" y="1692275"/>
          <a:ext cx="356235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50680" imgH="203040" progId="Equation.3">
                  <p:embed/>
                </p:oleObj>
              </mc:Choice>
              <mc:Fallback>
                <p:oleObj name="Equation" r:id="rId5" imgW="850680" imgH="203040" progId="Equation.3">
                  <p:embed/>
                  <p:pic>
                    <p:nvPicPr>
                      <p:cNvPr id="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0388" y="1692275"/>
                        <a:ext cx="3562350" cy="8524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5711" name="Text Box 15"/>
          <p:cNvSpPr txBox="1">
            <a:spLocks noChangeArrowheads="1"/>
          </p:cNvSpPr>
          <p:nvPr/>
        </p:nvSpPr>
        <p:spPr bwMode="auto">
          <a:xfrm>
            <a:off x="5867400" y="1524000"/>
            <a:ext cx="152400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7200" dirty="0">
                <a:sym typeface="Symbol" pitchFamily="18" charset="2"/>
              </a:rPr>
              <a:t>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71538" y="4441331"/>
                <a:ext cx="10972800" cy="848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When we increase </a:t>
                </a:r>
                <a:r>
                  <a:rPr lang="en-US" i="1" dirty="0"/>
                  <a:t>x</a:t>
                </a:r>
                <a:r>
                  <a:rPr lang="en-US" dirty="0"/>
                  <a:t> by one, the </a:t>
                </a:r>
                <a:r>
                  <a:rPr lang="en-US" i="1" dirty="0"/>
                  <a:t>odds</a:t>
                </a:r>
                <a:r>
                  <a:rPr lang="en-US" dirty="0"/>
                  <a:t> increase/decrease by a multiplicative </a:t>
                </a:r>
                <a:r>
                  <a:rPr lang="en-US" i="1" dirty="0"/>
                  <a:t>factor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/>
                  <a:t> (odds ratio).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38" y="4441331"/>
                <a:ext cx="10972800" cy="848309"/>
              </a:xfrm>
              <a:prstGeom prst="rect">
                <a:avLst/>
              </a:prstGeom>
              <a:blipFill>
                <a:blip r:embed="rId7"/>
                <a:stretch>
                  <a:fillRect l="-889" t="-3597" b="-158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048000" y="3671232"/>
                <a:ext cx="6248400" cy="672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671232"/>
                <a:ext cx="6248400" cy="67242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E4728C6-E3DA-4613-ACA9-05D9AC96EB00}"/>
              </a:ext>
            </a:extLst>
          </p:cNvPr>
          <p:cNvSpPr txBox="1"/>
          <p:nvPr/>
        </p:nvSpPr>
        <p:spPr>
          <a:xfrm>
            <a:off x="1905000" y="2819400"/>
            <a:ext cx="670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happens when we increase </a:t>
            </a:r>
            <a:r>
              <a:rPr lang="en-US" sz="2800" i="1" dirty="0"/>
              <a:t>x</a:t>
            </a:r>
            <a:r>
              <a:rPr lang="en-US" sz="2800" dirty="0"/>
              <a:t> by one?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26CD4A-2C8B-48AF-A7B4-BC91AABE153A}"/>
                  </a:ext>
                </a:extLst>
              </p:cNvPr>
              <p:cNvSpPr txBox="1"/>
              <p:nvPr/>
            </p:nvSpPr>
            <p:spPr>
              <a:xfrm>
                <a:off x="871538" y="5573040"/>
                <a:ext cx="10787062" cy="958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In the putts example: </a:t>
                </a:r>
                <a:r>
                  <a:rPr lang="en-US" sz="2800" i="1" dirty="0">
                    <a:solidFill>
                      <a:schemeClr val="bg1"/>
                    </a:solidFill>
                  </a:rPr>
                  <a:t>The odds of making a putt decrease by a factor of 0.57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−0.566</m:t>
                        </m:r>
                      </m:sup>
                    </m:sSup>
                  </m:oMath>
                </a14:m>
                <a:r>
                  <a:rPr lang="en-US" sz="2800" i="1" dirty="0">
                    <a:solidFill>
                      <a:schemeClr val="bg1"/>
                    </a:solidFill>
                  </a:rPr>
                  <a:t>) for every extra foot of length.</a:t>
                </a:r>
                <a:endParaRPr lang="en-US" sz="28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26CD4A-2C8B-48AF-A7B4-BC91AABE1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38" y="5573040"/>
                <a:ext cx="10787062" cy="958980"/>
              </a:xfrm>
              <a:prstGeom prst="rect">
                <a:avLst/>
              </a:prstGeom>
              <a:blipFill>
                <a:blip r:embed="rId10"/>
                <a:stretch>
                  <a:fillRect l="-1186" t="-6329" b="-16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2888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Categorical Response Variables</a:t>
            </a:r>
          </a:p>
        </p:txBody>
      </p:sp>
      <p:sp>
        <p:nvSpPr>
          <p:cNvPr id="245763" name="Text Box 3"/>
          <p:cNvSpPr txBox="1">
            <a:spLocks noChangeArrowheads="1"/>
          </p:cNvSpPr>
          <p:nvPr/>
        </p:nvSpPr>
        <p:spPr bwMode="auto">
          <a:xfrm>
            <a:off x="1524000" y="1371600"/>
            <a:ext cx="2133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600">
                <a:solidFill>
                  <a:schemeClr val="bg1"/>
                </a:solidFill>
              </a:rPr>
              <a:t>Examples:</a:t>
            </a:r>
          </a:p>
        </p:txBody>
      </p:sp>
      <p:sp>
        <p:nvSpPr>
          <p:cNvPr id="245764" name="Text Box 4"/>
          <p:cNvSpPr txBox="1">
            <a:spLocks noChangeArrowheads="1"/>
          </p:cNvSpPr>
          <p:nvPr/>
        </p:nvSpPr>
        <p:spPr bwMode="auto">
          <a:xfrm>
            <a:off x="1524000" y="2286000"/>
            <a:ext cx="5486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Whether or not a person smokes</a:t>
            </a:r>
          </a:p>
        </p:txBody>
      </p:sp>
      <p:graphicFrame>
        <p:nvGraphicFramePr>
          <p:cNvPr id="245765" name="Object 5"/>
          <p:cNvGraphicFramePr>
            <a:graphicFrameLocks noChangeAspect="1"/>
          </p:cNvGraphicFramePr>
          <p:nvPr/>
        </p:nvGraphicFramePr>
        <p:xfrm>
          <a:off x="7232650" y="1981201"/>
          <a:ext cx="3435350" cy="127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31560" imgH="457200" progId="Equation.3">
                  <p:embed/>
                </p:oleObj>
              </mc:Choice>
              <mc:Fallback>
                <p:oleObj name="Equation" r:id="rId2" imgW="1231560" imgH="457200" progId="Equation.3">
                  <p:embed/>
                  <p:pic>
                    <p:nvPicPr>
                      <p:cNvPr id="2457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2650" y="1981201"/>
                        <a:ext cx="3435350" cy="12747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66" name="Text Box 6"/>
          <p:cNvSpPr txBox="1">
            <a:spLocks noChangeArrowheads="1"/>
          </p:cNvSpPr>
          <p:nvPr/>
        </p:nvSpPr>
        <p:spPr bwMode="auto">
          <a:xfrm>
            <a:off x="1524000" y="3657600"/>
            <a:ext cx="5486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Success of a medical treatment</a:t>
            </a:r>
          </a:p>
        </p:txBody>
      </p:sp>
      <p:graphicFrame>
        <p:nvGraphicFramePr>
          <p:cNvPr id="245767" name="Object 7"/>
          <p:cNvGraphicFramePr>
            <a:graphicFrameLocks noChangeAspect="1"/>
          </p:cNvGraphicFramePr>
          <p:nvPr/>
        </p:nvGraphicFramePr>
        <p:xfrm>
          <a:off x="7315201" y="3429001"/>
          <a:ext cx="2479675" cy="127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88840" imgH="457200" progId="Equation.3">
                  <p:embed/>
                </p:oleObj>
              </mc:Choice>
              <mc:Fallback>
                <p:oleObj name="Equation" r:id="rId4" imgW="888840" imgH="457200" progId="Equation.3">
                  <p:embed/>
                  <p:pic>
                    <p:nvPicPr>
                      <p:cNvPr id="24576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1" y="3429001"/>
                        <a:ext cx="2479675" cy="12747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68" name="Text Box 8"/>
          <p:cNvSpPr txBox="1">
            <a:spLocks noChangeArrowheads="1"/>
          </p:cNvSpPr>
          <p:nvPr/>
        </p:nvSpPr>
        <p:spPr bwMode="auto">
          <a:xfrm>
            <a:off x="2057400" y="5334000"/>
            <a:ext cx="5486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Opinion poll responses</a:t>
            </a:r>
          </a:p>
        </p:txBody>
      </p:sp>
      <p:graphicFrame>
        <p:nvGraphicFramePr>
          <p:cNvPr id="245769" name="Object 9"/>
          <p:cNvGraphicFramePr>
            <a:graphicFrameLocks noChangeAspect="1"/>
          </p:cNvGraphicFramePr>
          <p:nvPr/>
        </p:nvGraphicFramePr>
        <p:xfrm>
          <a:off x="7527926" y="4875214"/>
          <a:ext cx="2549525" cy="198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14400" imgH="711000" progId="Equation.3">
                  <p:embed/>
                </p:oleObj>
              </mc:Choice>
              <mc:Fallback>
                <p:oleObj name="Equation" r:id="rId6" imgW="914400" imgH="711000" progId="Equation.3">
                  <p:embed/>
                  <p:pic>
                    <p:nvPicPr>
                      <p:cNvPr id="24576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7926" y="4875214"/>
                        <a:ext cx="2549525" cy="19827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124200" y="2743200"/>
            <a:ext cx="4114800" cy="1219200"/>
            <a:chOff x="1008" y="1728"/>
            <a:chExt cx="2592" cy="768"/>
          </a:xfrm>
        </p:grpSpPr>
        <p:sp>
          <p:nvSpPr>
            <p:cNvPr id="1037" name="Text Box 11"/>
            <p:cNvSpPr txBox="1">
              <a:spLocks noChangeArrowheads="1"/>
            </p:cNvSpPr>
            <p:nvPr/>
          </p:nvSpPr>
          <p:spPr bwMode="auto">
            <a:xfrm>
              <a:off x="1008" y="1872"/>
              <a:ext cx="1968" cy="36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>
                  <a:solidFill>
                    <a:schemeClr val="tx1"/>
                  </a:solidFill>
                </a:rPr>
                <a:t>Binary Response</a:t>
              </a:r>
            </a:p>
          </p:txBody>
        </p:sp>
        <p:sp>
          <p:nvSpPr>
            <p:cNvPr id="1038" name="Line 12"/>
            <p:cNvSpPr>
              <a:spLocks noChangeShapeType="1"/>
            </p:cNvSpPr>
            <p:nvPr/>
          </p:nvSpPr>
          <p:spPr bwMode="auto">
            <a:xfrm flipV="1">
              <a:off x="2880" y="1728"/>
              <a:ext cx="624" cy="288"/>
            </a:xfrm>
            <a:prstGeom prst="line">
              <a:avLst/>
            </a:prstGeom>
            <a:noFill/>
            <a:ln w="38100">
              <a:solidFill>
                <a:srgbClr val="FF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39" name="Line 13"/>
            <p:cNvSpPr>
              <a:spLocks noChangeShapeType="1"/>
            </p:cNvSpPr>
            <p:nvPr/>
          </p:nvSpPr>
          <p:spPr bwMode="auto">
            <a:xfrm>
              <a:off x="2928" y="2112"/>
              <a:ext cx="672" cy="384"/>
            </a:xfrm>
            <a:prstGeom prst="line">
              <a:avLst/>
            </a:prstGeom>
            <a:noFill/>
            <a:ln w="38100">
              <a:solidFill>
                <a:srgbClr val="FF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245774" name="Text Box 14"/>
          <p:cNvSpPr txBox="1">
            <a:spLocks noChangeArrowheads="1"/>
          </p:cNvSpPr>
          <p:nvPr/>
        </p:nvSpPr>
        <p:spPr bwMode="auto">
          <a:xfrm>
            <a:off x="3505200" y="6096000"/>
            <a:ext cx="3124200" cy="579438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Ordinal Response</a:t>
            </a:r>
          </a:p>
        </p:txBody>
      </p:sp>
      <p:sp>
        <p:nvSpPr>
          <p:cNvPr id="245775" name="Line 15"/>
          <p:cNvSpPr>
            <a:spLocks noChangeShapeType="1"/>
          </p:cNvSpPr>
          <p:nvPr/>
        </p:nvSpPr>
        <p:spPr bwMode="auto">
          <a:xfrm flipV="1">
            <a:off x="6477000" y="5867400"/>
            <a:ext cx="990600" cy="4572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00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Categorical Response Variables</a:t>
            </a:r>
          </a:p>
        </p:txBody>
      </p:sp>
      <p:sp>
        <p:nvSpPr>
          <p:cNvPr id="246787" name="Text Box 3"/>
          <p:cNvSpPr txBox="1">
            <a:spLocks noChangeArrowheads="1"/>
          </p:cNvSpPr>
          <p:nvPr/>
        </p:nvSpPr>
        <p:spPr bwMode="auto">
          <a:xfrm>
            <a:off x="1524000" y="1371600"/>
            <a:ext cx="3886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600" dirty="0">
                <a:solidFill>
                  <a:schemeClr val="bg1"/>
                </a:solidFill>
              </a:rPr>
              <a:t>Examples:</a:t>
            </a:r>
          </a:p>
        </p:txBody>
      </p:sp>
      <p:sp>
        <p:nvSpPr>
          <p:cNvPr id="246788" name="Text Box 4"/>
          <p:cNvSpPr txBox="1">
            <a:spLocks noChangeArrowheads="1"/>
          </p:cNvSpPr>
          <p:nvPr/>
        </p:nvSpPr>
        <p:spPr bwMode="auto">
          <a:xfrm>
            <a:off x="1524000" y="2286000"/>
            <a:ext cx="5486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Political preference</a:t>
            </a:r>
          </a:p>
        </p:txBody>
      </p:sp>
      <p:graphicFrame>
        <p:nvGraphicFramePr>
          <p:cNvPr id="246789" name="Object 5"/>
          <p:cNvGraphicFramePr>
            <a:graphicFrameLocks noChangeAspect="1"/>
          </p:cNvGraphicFramePr>
          <p:nvPr/>
        </p:nvGraphicFramePr>
        <p:xfrm>
          <a:off x="6970450" y="2208213"/>
          <a:ext cx="3149600" cy="198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30040" imgH="711000" progId="Equation.3">
                  <p:embed/>
                </p:oleObj>
              </mc:Choice>
              <mc:Fallback>
                <p:oleObj name="Equation" r:id="rId2" imgW="1130040" imgH="711000" progId="Equation.3">
                  <p:embed/>
                  <p:pic>
                    <p:nvPicPr>
                      <p:cNvPr id="2467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0450" y="2208213"/>
                        <a:ext cx="3149600" cy="19843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790" name="Text Box 6"/>
          <p:cNvSpPr txBox="1">
            <a:spLocks noChangeArrowheads="1"/>
          </p:cNvSpPr>
          <p:nvPr/>
        </p:nvSpPr>
        <p:spPr bwMode="auto">
          <a:xfrm>
            <a:off x="2590801" y="2971800"/>
            <a:ext cx="3529013" cy="579438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Nominal response</a:t>
            </a:r>
          </a:p>
        </p:txBody>
      </p:sp>
      <p:sp>
        <p:nvSpPr>
          <p:cNvPr id="246791" name="Line 7"/>
          <p:cNvSpPr>
            <a:spLocks noChangeShapeType="1"/>
          </p:cNvSpPr>
          <p:nvPr/>
        </p:nvSpPr>
        <p:spPr bwMode="auto">
          <a:xfrm flipV="1">
            <a:off x="5948364" y="3200400"/>
            <a:ext cx="985837" cy="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6792" name="Text Box 8"/>
          <p:cNvSpPr txBox="1">
            <a:spLocks noChangeArrowheads="1"/>
          </p:cNvSpPr>
          <p:nvPr/>
        </p:nvSpPr>
        <p:spPr bwMode="auto">
          <a:xfrm>
            <a:off x="2057400" y="5029201"/>
            <a:ext cx="7696200" cy="1465263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600"/>
              <a:t>Three “flavors” of logistic regression:</a:t>
            </a:r>
          </a:p>
          <a:p>
            <a:endParaRPr lang="en-US" sz="3600"/>
          </a:p>
        </p:txBody>
      </p:sp>
      <p:sp>
        <p:nvSpPr>
          <p:cNvPr id="246793" name="Text Box 9"/>
          <p:cNvSpPr txBox="1">
            <a:spLocks noChangeArrowheads="1"/>
          </p:cNvSpPr>
          <p:nvPr/>
        </p:nvSpPr>
        <p:spPr bwMode="auto">
          <a:xfrm>
            <a:off x="2743200" y="5715000"/>
            <a:ext cx="1600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600">
                <a:solidFill>
                  <a:schemeClr val="bg1"/>
                </a:solidFill>
              </a:rPr>
              <a:t>binary</a:t>
            </a:r>
          </a:p>
        </p:txBody>
      </p:sp>
      <p:sp>
        <p:nvSpPr>
          <p:cNvPr id="246794" name="Text Box 10"/>
          <p:cNvSpPr txBox="1">
            <a:spLocks noChangeArrowheads="1"/>
          </p:cNvSpPr>
          <p:nvPr/>
        </p:nvSpPr>
        <p:spPr bwMode="auto">
          <a:xfrm>
            <a:off x="4724400" y="5715000"/>
            <a:ext cx="1600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600">
                <a:solidFill>
                  <a:schemeClr val="bg1"/>
                </a:solidFill>
              </a:rPr>
              <a:t>ordinal</a:t>
            </a:r>
          </a:p>
        </p:txBody>
      </p:sp>
      <p:sp>
        <p:nvSpPr>
          <p:cNvPr id="246795" name="Text Box 11"/>
          <p:cNvSpPr txBox="1">
            <a:spLocks noChangeArrowheads="1"/>
          </p:cNvSpPr>
          <p:nvPr/>
        </p:nvSpPr>
        <p:spPr bwMode="auto">
          <a:xfrm>
            <a:off x="7010400" y="5715000"/>
            <a:ext cx="2133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600">
                <a:solidFill>
                  <a:schemeClr val="bg1"/>
                </a:solidFill>
              </a:rPr>
              <a:t>nominal</a:t>
            </a:r>
          </a:p>
        </p:txBody>
      </p:sp>
      <p:sp>
        <p:nvSpPr>
          <p:cNvPr id="246796" name="Oval 12"/>
          <p:cNvSpPr>
            <a:spLocks noChangeArrowheads="1"/>
          </p:cNvSpPr>
          <p:nvPr/>
        </p:nvSpPr>
        <p:spPr bwMode="auto">
          <a:xfrm>
            <a:off x="2514600" y="5717812"/>
            <a:ext cx="1828800" cy="649188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06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Binary Logistic Regression</a:t>
            </a:r>
          </a:p>
        </p:txBody>
      </p:sp>
      <p:sp>
        <p:nvSpPr>
          <p:cNvPr id="231432" name="Text Box 8"/>
          <p:cNvSpPr txBox="1">
            <a:spLocks noChangeArrowheads="1"/>
          </p:cNvSpPr>
          <p:nvPr/>
        </p:nvSpPr>
        <p:spPr bwMode="auto">
          <a:xfrm>
            <a:off x="838200" y="1752600"/>
            <a:ext cx="101346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Response variable (Y) is </a:t>
            </a:r>
            <a:r>
              <a:rPr lang="en-US" i="1" dirty="0"/>
              <a:t>categorical</a:t>
            </a:r>
            <a:r>
              <a:rPr lang="en-US" dirty="0"/>
              <a:t> with just two categories (yes/no or success/failure or 0/1 …). </a:t>
            </a:r>
          </a:p>
        </p:txBody>
      </p:sp>
      <p:sp>
        <p:nvSpPr>
          <p:cNvPr id="231435" name="Text Box 11"/>
          <p:cNvSpPr txBox="1">
            <a:spLocks noChangeArrowheads="1"/>
          </p:cNvSpPr>
          <p:nvPr/>
        </p:nvSpPr>
        <p:spPr bwMode="auto">
          <a:xfrm>
            <a:off x="952500" y="3319918"/>
            <a:ext cx="10134600" cy="107721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One approach:</a:t>
            </a:r>
            <a:r>
              <a:rPr lang="en-US" dirty="0"/>
              <a:t> Code the response Y as a (0,1) dummy (indicator) variable. </a:t>
            </a:r>
          </a:p>
        </p:txBody>
      </p:sp>
      <p:sp>
        <p:nvSpPr>
          <p:cNvPr id="231436" name="Text Box 12"/>
          <p:cNvSpPr txBox="1">
            <a:spLocks noChangeArrowheads="1"/>
          </p:cNvSpPr>
          <p:nvPr/>
        </p:nvSpPr>
        <p:spPr bwMode="auto">
          <a:xfrm>
            <a:off x="1905000" y="5016500"/>
            <a:ext cx="8763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Assume we have a single quantitative predictor X. </a:t>
            </a:r>
          </a:p>
        </p:txBody>
      </p:sp>
    </p:spTree>
    <p:extLst>
      <p:ext uri="{BB962C8B-B14F-4D97-AF65-F5344CB8AC3E}">
        <p14:creationId xmlns:p14="http://schemas.microsoft.com/office/powerpoint/2010/main" val="765366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22500" y="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Titanic Survival</a:t>
            </a:r>
          </a:p>
        </p:txBody>
      </p:sp>
      <p:sp>
        <p:nvSpPr>
          <p:cNvPr id="232451" name="Text Box 3"/>
          <p:cNvSpPr txBox="1">
            <a:spLocks noChangeArrowheads="1"/>
          </p:cNvSpPr>
          <p:nvPr/>
        </p:nvSpPr>
        <p:spPr bwMode="auto">
          <a:xfrm>
            <a:off x="1772845" y="1447800"/>
            <a:ext cx="89867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400" dirty="0"/>
              <a:t>Y = Survived </a:t>
            </a:r>
            <a:r>
              <a:rPr lang="en-US" sz="2400" dirty="0">
                <a:solidFill>
                  <a:schemeClr val="bg1"/>
                </a:solidFill>
              </a:rPr>
              <a:t>(0 = no; 1 = yes) 	</a:t>
            </a:r>
            <a:r>
              <a:rPr lang="en-US" sz="2400" dirty="0"/>
              <a:t>X = Fare </a:t>
            </a:r>
            <a:r>
              <a:rPr lang="en-US" sz="2400" dirty="0">
                <a:solidFill>
                  <a:schemeClr val="bg1"/>
                </a:solidFill>
              </a:rPr>
              <a:t>(ticket cost in dollars)</a:t>
            </a:r>
          </a:p>
        </p:txBody>
      </p:sp>
      <p:sp>
        <p:nvSpPr>
          <p:cNvPr id="232453" name="Text Box 5"/>
          <p:cNvSpPr txBox="1">
            <a:spLocks noChangeArrowheads="1"/>
          </p:cNvSpPr>
          <p:nvPr/>
        </p:nvSpPr>
        <p:spPr bwMode="auto">
          <a:xfrm>
            <a:off x="1765300" y="2557720"/>
            <a:ext cx="8686800" cy="424731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library(titanic)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data("</a:t>
            </a:r>
            <a:r>
              <a:rPr lang="en-US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titanic_train</a:t>
            </a:r>
            <a:r>
              <a:rPr lang="en-US" sz="18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pPr>
              <a:spcBef>
                <a:spcPct val="0"/>
              </a:spcBef>
            </a:pPr>
            <a:r>
              <a:rPr lang="en-US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Titanic_mod</a:t>
            </a:r>
            <a:r>
              <a:rPr lang="en-US" sz="18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en-US" sz="18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(Survived ~ Fare, data=</a:t>
            </a:r>
            <a:r>
              <a:rPr lang="en-US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titanic_train</a:t>
            </a:r>
            <a:r>
              <a:rPr lang="en-US" sz="18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summary(</a:t>
            </a:r>
            <a:r>
              <a:rPr lang="en-US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Titanic_mod</a:t>
            </a:r>
            <a:r>
              <a:rPr lang="en-US" sz="18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Coefficients: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Estimate Std. Error t value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0.3026994  0.0187849  16.114  &lt; 2e-16 ***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Fare        0.0025195  0.0003174   7.939 6.12e-15 ***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---</a:t>
            </a:r>
          </a:p>
          <a:p>
            <a:pPr>
              <a:spcBef>
                <a:spcPct val="0"/>
              </a:spcBef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Signif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 codes:  0 ‘***’ 0.001 ‘**’ 0.01 ‘*’ 0.05 ‘.’ 0.1 ‘ ’ 1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Residual standard error: 0.4705 on 889 degrees of freedom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Multiple R-squared:  0.06621,	Adjusted R-squared:  0.06516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F-statistic: 63.03 on 1 and 889 DF,  p-value: 6.12e-15</a:t>
            </a:r>
          </a:p>
        </p:txBody>
      </p:sp>
    </p:spTree>
    <p:extLst>
      <p:ext uri="{BB962C8B-B14F-4D97-AF65-F5344CB8AC3E}">
        <p14:creationId xmlns:p14="http://schemas.microsoft.com/office/powerpoint/2010/main" val="3946985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800" y="304801"/>
            <a:ext cx="75438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plot(Survived ~ Fare, data=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titanic_train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abline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Titanic_mod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, col="red")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096" y="1295400"/>
            <a:ext cx="8453208" cy="521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7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8500" y="76200"/>
            <a:ext cx="5715000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plot(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jitter(Survived, amount=0.1) ~ Fare, 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ylim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c(-0.25,1.25), 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data=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titanic_train</a:t>
            </a:r>
            <a:endParaRPr lang="en-US" sz="18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)</a:t>
            </a:r>
          </a:p>
          <a:p>
            <a:pPr>
              <a:spcBef>
                <a:spcPts val="0"/>
              </a:spcBef>
            </a:pPr>
            <a:endParaRPr lang="en-US" sz="18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abline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Titanic_mod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, col="red")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562" y="2199591"/>
            <a:ext cx="7428876" cy="458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42838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66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66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3200" dirty="0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1842</Words>
  <Application>Microsoft Office PowerPoint</Application>
  <PresentationFormat>Widescreen</PresentationFormat>
  <Paragraphs>391</Paragraphs>
  <Slides>38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Cambria Math</vt:lpstr>
      <vt:lpstr>Courier New</vt:lpstr>
      <vt:lpstr>Times New Roman</vt:lpstr>
      <vt:lpstr>Default Design</vt:lpstr>
      <vt:lpstr>Equation</vt:lpstr>
      <vt:lpstr>STOR 455 Logistic Regression for  Binary Response</vt:lpstr>
      <vt:lpstr>Midterm 2</vt:lpstr>
      <vt:lpstr>Logistic Regression</vt:lpstr>
      <vt:lpstr>Categorical Response Variables</vt:lpstr>
      <vt:lpstr>Categorical Response Variables</vt:lpstr>
      <vt:lpstr>Binary Logistic Regression</vt:lpstr>
      <vt:lpstr>Titanic Survival</vt:lpstr>
      <vt:lpstr>PowerPoint Presentation</vt:lpstr>
      <vt:lpstr>PowerPoint Presentation</vt:lpstr>
      <vt:lpstr>PowerPoint Presentation</vt:lpstr>
      <vt:lpstr>Binary Logistic Regression Model</vt:lpstr>
      <vt:lpstr>Properties of Logistic Modeling</vt:lpstr>
      <vt:lpstr>Binary Logistic Regression Model</vt:lpstr>
      <vt:lpstr>PowerPoint Presentation</vt:lpstr>
      <vt:lpstr>Predicting Proportion of “Success”</vt:lpstr>
      <vt:lpstr>PowerPoint Presentation</vt:lpstr>
      <vt:lpstr>Golf Putts</vt:lpstr>
      <vt:lpstr>Example: Golf Putts</vt:lpstr>
      <vt:lpstr>Logistic Regression for Putting</vt:lpstr>
      <vt:lpstr>PowerPoint Presentation</vt:lpstr>
      <vt:lpstr>Golf Putts Probabilities</vt:lpstr>
      <vt:lpstr>Golf Putts Probabilities</vt:lpstr>
      <vt:lpstr>Golf Putts Probabilities</vt:lpstr>
      <vt:lpstr>Golf Putts Probabilities</vt:lpstr>
      <vt:lpstr>Probability Form of Putting Model</vt:lpstr>
      <vt:lpstr>Odds</vt:lpstr>
      <vt:lpstr>Odds</vt:lpstr>
      <vt:lpstr>Odds and Logistic Regression</vt:lpstr>
      <vt:lpstr>PowerPoint Presentation</vt:lpstr>
      <vt:lpstr>Back to Putting Data</vt:lpstr>
      <vt:lpstr>Golf Putts Odds</vt:lpstr>
      <vt:lpstr> Plot for Putts Data</vt:lpstr>
      <vt:lpstr>PowerPoint Presentation</vt:lpstr>
      <vt:lpstr>Odds Ratio</vt:lpstr>
      <vt:lpstr>Putting Data</vt:lpstr>
      <vt:lpstr>Odds Ratios for Putts</vt:lpstr>
      <vt:lpstr>Odds Ratios for Putts</vt:lpstr>
      <vt:lpstr>Interpreting “Slope” using Odds Ratio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2020-10-08T21:33:43Z</dcterms:created>
  <dcterms:modified xsi:type="dcterms:W3CDTF">2023-03-28T19:48:55Z</dcterms:modified>
</cp:coreProperties>
</file>