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2" r:id="rId3"/>
    <p:sldId id="363" r:id="rId4"/>
    <p:sldId id="364" r:id="rId5"/>
    <p:sldId id="262" r:id="rId6"/>
    <p:sldId id="268" r:id="rId7"/>
    <p:sldId id="291" r:id="rId8"/>
    <p:sldId id="267" r:id="rId9"/>
    <p:sldId id="366" r:id="rId10"/>
    <p:sldId id="274" r:id="rId11"/>
    <p:sldId id="260" r:id="rId12"/>
    <p:sldId id="299" r:id="rId13"/>
    <p:sldId id="368" r:id="rId14"/>
    <p:sldId id="264" r:id="rId15"/>
    <p:sldId id="310" r:id="rId16"/>
    <p:sldId id="358" r:id="rId17"/>
    <p:sldId id="367" r:id="rId18"/>
    <p:sldId id="359" r:id="rId1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00"/>
    <a:srgbClr val="A50021"/>
    <a:srgbClr val="006600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118" d="100"/>
          <a:sy n="118" d="100"/>
        </p:scale>
        <p:origin x="108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3913F47-B498-414E-9950-4673440EA3FB}" type="slidenum">
              <a:rPr lang="en-US" sz="1300">
                <a:solidFill>
                  <a:schemeClr val="tx1"/>
                </a:solidFill>
              </a:rPr>
              <a:pPr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D239896-A90D-46CE-AE27-8E12ECB88D79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DFA3E98-F750-46FC-8680-272A2847429D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7D4019F-7EDC-4BB0-9DB0-F9C491C4EABF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CBEC88C-549D-45A6-A940-9112F26E6EFF}" type="slidenum">
              <a:rPr lang="en-US" sz="1400">
                <a:solidFill>
                  <a:schemeClr val="tx1"/>
                </a:solidFill>
              </a:rPr>
              <a:pPr/>
              <a:t>16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3607EE0-BA64-44C3-A25A-0F4FD1B23A25}" type="slidenum">
              <a:rPr lang="en-US" sz="1400">
                <a:solidFill>
                  <a:schemeClr val="tx1"/>
                </a:solidFill>
              </a:rPr>
              <a:pPr/>
              <a:t>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Review for Midterm 2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85900" y="3876700"/>
                <a:ext cx="8801100" cy="1311256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𝑆𝑆𝑀𝑜𝑑𝑒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𝐹𝑢𝑙𝑙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𝑆𝑆𝑀𝑜𝑑𝑒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𝑅𝑒𝑑𝑢𝑐𝑒𝑑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# 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𝑝𝑟𝑒𝑑𝑖𝑐𝑡𝑜𝑟𝑠</m:t>
                              </m:r>
                            </m:den>
                          </m:f>
                        </m:num>
                        <m:den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𝑀𝑆𝐸</m:t>
                          </m:r>
                          <m:r>
                            <a:rPr lang="en-US" sz="300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𝐹𝑢𝑙𝑙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876700"/>
                <a:ext cx="8801100" cy="1311256"/>
              </a:xfrm>
              <a:prstGeom prst="rect">
                <a:avLst/>
              </a:prstGeom>
              <a:blipFill>
                <a:blip r:embed="rId2"/>
                <a:stretch>
                  <a:fillRect b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981200" y="1289538"/>
            <a:ext cx="8229600" cy="132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Test:  H</a:t>
            </a:r>
            <a:r>
              <a:rPr lang="en-US" sz="3200" baseline="-25000" dirty="0"/>
              <a:t>o</a:t>
            </a:r>
            <a:r>
              <a:rPr lang="en-US" sz="3200" dirty="0"/>
              <a:t>: </a:t>
            </a:r>
            <a:r>
              <a:rPr lang="en-US" sz="3200" dirty="0">
                <a:sym typeface="Symbol" pitchFamily="18" charset="2"/>
              </a:rPr>
              <a:t></a:t>
            </a:r>
            <a:r>
              <a:rPr lang="en-US" sz="3200" baseline="-25000" dirty="0" err="1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=0 for a “subset” of predictors</a:t>
            </a:r>
          </a:p>
          <a:p>
            <a:r>
              <a:rPr lang="en-US" sz="3200" dirty="0">
                <a:sym typeface="Symbol" pitchFamily="18" charset="2"/>
              </a:rPr>
              <a:t>          H</a:t>
            </a:r>
            <a:r>
              <a:rPr lang="en-US" sz="3200" baseline="-25000" dirty="0">
                <a:sym typeface="Symbol" pitchFamily="18" charset="2"/>
              </a:rPr>
              <a:t>a</a:t>
            </a:r>
            <a:r>
              <a:rPr lang="en-US" sz="3200" dirty="0">
                <a:sym typeface="Symbol" pitchFamily="18" charset="2"/>
              </a:rPr>
              <a:t>:  </a:t>
            </a:r>
            <a:r>
              <a:rPr lang="en-US" sz="3200" baseline="-25000" dirty="0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0  for some predictors in the subset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038600" y="6242537"/>
            <a:ext cx="571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Compare to </a:t>
            </a:r>
            <a:r>
              <a:rPr lang="en-US" sz="3200" i="1" dirty="0"/>
              <a:t>F-distribution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295400" y="2661138"/>
            <a:ext cx="27432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Explained by full model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3048000" y="3575537"/>
            <a:ext cx="76200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7772400" y="2661138"/>
            <a:ext cx="26670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Explained by reduced model</a:t>
            </a: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H="1">
            <a:off x="6477000" y="3423137"/>
            <a:ext cx="137160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485900" y="5480538"/>
            <a:ext cx="23622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Based on  full model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V="1">
            <a:off x="3886200" y="5175737"/>
            <a:ext cx="12954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7569320" y="5225878"/>
            <a:ext cx="2133600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#predictors tested in H</a:t>
            </a:r>
            <a:r>
              <a:rPr lang="en-US" sz="3200" baseline="-25000" dirty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V="1">
            <a:off x="8102720" y="4755710"/>
            <a:ext cx="609600" cy="672861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Polynomial Regression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153400" cy="22891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For a single predictor X: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41316" name="Object 2"/>
          <p:cNvGraphicFramePr>
            <a:graphicFrameLocks noChangeAspect="1"/>
          </p:cNvGraphicFramePr>
          <p:nvPr/>
        </p:nvGraphicFramePr>
        <p:xfrm>
          <a:off x="477839" y="2666999"/>
          <a:ext cx="7731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3800" imgH="253800" progId="Equation.3">
                  <p:embed/>
                </p:oleObj>
              </mc:Choice>
              <mc:Fallback>
                <p:oleObj name="Equation" r:id="rId3" imgW="2323800" imgH="253800" progId="Equation.3">
                  <p:embed/>
                  <p:pic>
                    <p:nvPicPr>
                      <p:cNvPr id="1413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9" y="2666999"/>
                        <a:ext cx="7731125" cy="8445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3"/>
          <p:cNvGraphicFramePr>
            <a:graphicFrameLocks noChangeAspect="1"/>
          </p:cNvGraphicFramePr>
          <p:nvPr/>
        </p:nvGraphicFramePr>
        <p:xfrm>
          <a:off x="381001" y="4114800"/>
          <a:ext cx="35480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1413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4114800"/>
                        <a:ext cx="3548063" cy="7604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4"/>
          <p:cNvGraphicFramePr>
            <a:graphicFrameLocks noChangeAspect="1"/>
          </p:cNvGraphicFramePr>
          <p:nvPr/>
        </p:nvGraphicFramePr>
        <p:xfrm>
          <a:off x="381000" y="5791199"/>
          <a:ext cx="67579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840" imgH="241200" progId="Equation.3">
                  <p:embed/>
                </p:oleObj>
              </mc:Choice>
              <mc:Fallback>
                <p:oleObj name="Equation" r:id="rId7" imgW="2031840" imgH="241200" progId="Equation.3">
                  <p:embed/>
                  <p:pic>
                    <p:nvPicPr>
                      <p:cNvPr id="1413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91199"/>
                        <a:ext cx="6757988" cy="801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5"/>
          <p:cNvGraphicFramePr>
            <a:graphicFrameLocks noChangeAspect="1"/>
          </p:cNvGraphicFramePr>
          <p:nvPr/>
        </p:nvGraphicFramePr>
        <p:xfrm>
          <a:off x="381000" y="4952999"/>
          <a:ext cx="5194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040" imgH="241200" progId="Equation.3">
                  <p:embed/>
                </p:oleObj>
              </mc:Choice>
              <mc:Fallback>
                <p:oleObj name="Equation" r:id="rId9" imgW="1562040" imgH="241200" progId="Equation.3">
                  <p:embed/>
                  <p:pic>
                    <p:nvPicPr>
                      <p:cNvPr id="1413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2999"/>
                        <a:ext cx="5194300" cy="801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343400" y="4114799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(linear)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791200" y="4952999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(quadratic)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7391400" y="5764225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(cubic)</a:t>
            </a:r>
          </a:p>
        </p:txBody>
      </p:sp>
    </p:spTree>
    <p:extLst>
      <p:ext uri="{BB962C8B-B14F-4D97-AF65-F5344CB8AC3E}">
        <p14:creationId xmlns:p14="http://schemas.microsoft.com/office/powerpoint/2010/main" val="292336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961227"/>
            <a:ext cx="76200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modSATquad2_byregion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(SAT ~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Takers +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I(Takers^2) +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Region +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Takers*Region +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I(Takers^2)*Region,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data=StateSAT2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11125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73994-BADF-66A6-2CDA-64E2599CD60E}"/>
              </a:ext>
            </a:extLst>
          </p:cNvPr>
          <p:cNvSpPr txBox="1"/>
          <p:nvPr/>
        </p:nvSpPr>
        <p:spPr>
          <a:xfrm>
            <a:off x="914400" y="5334000"/>
            <a:ext cx="1036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Provide a 95% prediction interval of the SAT score for a state  in southeast with 80% Takers </a:t>
            </a:r>
          </a:p>
        </p:txBody>
      </p:sp>
    </p:spTree>
    <p:extLst>
      <p:ext uri="{BB962C8B-B14F-4D97-AF65-F5344CB8AC3E}">
        <p14:creationId xmlns:p14="http://schemas.microsoft.com/office/powerpoint/2010/main" val="295097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292855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90800" y="4921250"/>
            <a:ext cx="5638800" cy="64135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Look for: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495801" y="4756150"/>
          <a:ext cx="21002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00100" imgH="393700" progId="Equation.DSMT4">
                  <p:embed/>
                </p:oleObj>
              </mc:Choice>
              <mc:Fallback>
                <p:oleObj name="Equation" r:id="rId3" imgW="800100" imgH="39370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756150"/>
                        <a:ext cx="2100263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629400" y="492125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or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7315200" y="4756150"/>
          <a:ext cx="20335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393529" progId="Equation.3">
                  <p:embed/>
                </p:oleObj>
              </mc:Choice>
              <mc:Fallback>
                <p:oleObj name="Equation" r:id="rId5" imgW="774364" imgH="393529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56150"/>
                        <a:ext cx="2033588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05063" y="1663701"/>
            <a:ext cx="8382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multiple regression with </a:t>
            </a:r>
            <a:r>
              <a:rPr lang="en-US" altLang="en-US" sz="3200" i="1" dirty="0">
                <a:solidFill>
                  <a:schemeClr val="bg1"/>
                </a:solidFill>
              </a:rPr>
              <a:t>k </a:t>
            </a:r>
            <a:r>
              <a:rPr lang="en-US" altLang="en-US" sz="3200" dirty="0">
                <a:solidFill>
                  <a:schemeClr val="bg1"/>
                </a:solidFill>
              </a:rPr>
              <a:t>predictors:</a:t>
            </a:r>
          </a:p>
          <a:p>
            <a:endParaRPr lang="en-US" altLang="en-US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286000" y="2833688"/>
          <a:ext cx="26050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669" imgH="253890" progId="Equation.DSMT4">
                  <p:embed/>
                </p:oleObj>
              </mc:Choice>
              <mc:Fallback>
                <p:oleObj name="Equation" r:id="rId7" imgW="761669" imgH="25389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33688"/>
                        <a:ext cx="2605088" cy="868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500689" y="2774950"/>
          <a:ext cx="42068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00200" imgH="393700" progId="Equation.3">
                  <p:embed/>
                </p:oleObj>
              </mc:Choice>
              <mc:Fallback>
                <p:oleObj name="Equation" r:id="rId9" imgW="1600200" imgH="3937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9" y="2774950"/>
                        <a:ext cx="4206875" cy="10350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36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</a:rPr>
              <a:t>Cook’</a:t>
            </a:r>
            <a:r>
              <a:rPr lang="en-US" altLang="ja-JP" sz="3600" dirty="0">
                <a:solidFill>
                  <a:srgbClr val="FFFF66"/>
                </a:solidFill>
              </a:rPr>
              <a:t>s Distance</a:t>
            </a:r>
            <a:endParaRPr lang="en-US" altLang="en-US" sz="3600" dirty="0">
              <a:solidFill>
                <a:srgbClr val="FFFF66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056606" y="1044556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</a:rPr>
              <a:t>How much would the fit change if one data value were omitted?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884488" y="2133600"/>
          <a:ext cx="65738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495300" progId="Equation.DSMT4">
                  <p:embed/>
                </p:oleObj>
              </mc:Choice>
              <mc:Fallback>
                <p:oleObj name="Equation" r:id="rId3" imgW="1892300" imgH="4953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133600"/>
                        <a:ext cx="6573837" cy="17208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81200" y="4219576"/>
            <a:ext cx="8382000" cy="95410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increases with either poor fit (</a:t>
            </a:r>
            <a:r>
              <a:rPr lang="en-US" altLang="en-US" sz="2800" i="1" dirty="0" err="1">
                <a:solidFill>
                  <a:schemeClr val="bg1"/>
                </a:solidFill>
              </a:rPr>
              <a:t>std.res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 and high leverage (</a:t>
            </a:r>
            <a:r>
              <a:rPr lang="en-US" altLang="en-US" sz="2800" i="1" dirty="0">
                <a:solidFill>
                  <a:schemeClr val="bg1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5514953"/>
            <a:ext cx="8382000" cy="112082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Compare to other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’</a:t>
            </a:r>
            <a:r>
              <a:rPr lang="en-US" altLang="ja-JP" sz="2800" dirty="0"/>
              <a:t>s.</a:t>
            </a:r>
          </a:p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Study any case with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&gt; 0.5; worry if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&gt; 1.0.</a:t>
            </a:r>
          </a:p>
        </p:txBody>
      </p:sp>
    </p:spTree>
    <p:extLst>
      <p:ext uri="{BB962C8B-B14F-4D97-AF65-F5344CB8AC3E}">
        <p14:creationId xmlns:p14="http://schemas.microsoft.com/office/powerpoint/2010/main" val="280938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14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2057400" y="1120676"/>
            <a:ext cx="8458200" cy="2308324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</a:t>
            </a:r>
            <a:r>
              <a:rPr lang="en-US" dirty="0">
                <a:sym typeface="Symbol"/>
              </a:rPr>
              <a:t> = proportion of “yes” (success, 1, ….)</a:t>
            </a:r>
          </a:p>
          <a:p>
            <a:r>
              <a:rPr lang="en-US" dirty="0">
                <a:sym typeface="Symbol"/>
              </a:rPr>
              <a:t>the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odds</a:t>
            </a:r>
            <a:r>
              <a:rPr lang="en-US" dirty="0">
                <a:sym typeface="Symbol"/>
              </a:rPr>
              <a:t> of yes are(is)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73711"/>
              </p:ext>
            </p:extLst>
          </p:nvPr>
        </p:nvGraphicFramePr>
        <p:xfrm>
          <a:off x="2743200" y="4116795"/>
          <a:ext cx="5248275" cy="116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393529" progId="Equation.3">
                  <p:embed/>
                </p:oleObj>
              </mc:Choice>
              <mc:Fallback>
                <p:oleObj name="Equation" r:id="rId3" imgW="1777229" imgH="393529" progId="Equation.3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6795"/>
                        <a:ext cx="5248275" cy="11638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905000" y="3506218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With a little bit of algebra…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𝑦𝑒𝑠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𝑛𝑜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82676"/>
                <a:ext cx="3581400" cy="1245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A0FA9A0-D0D5-F610-D4CA-AE7A81A9695D}"/>
              </a:ext>
            </a:extLst>
          </p:cNvPr>
          <p:cNvSpPr txBox="1"/>
          <p:nvPr/>
        </p:nvSpPr>
        <p:spPr>
          <a:xfrm>
            <a:off x="762000" y="5562600"/>
            <a:ext cx="1028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is a one-one monotone correspondence between odds and π. </a:t>
            </a:r>
          </a:p>
        </p:txBody>
      </p:sp>
    </p:spTree>
    <p:extLst>
      <p:ext uri="{BB962C8B-B14F-4D97-AF65-F5344CB8AC3E}">
        <p14:creationId xmlns:p14="http://schemas.microsoft.com/office/powerpoint/2010/main" val="217017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BCA2-03C4-123D-F0F2-9F0B3AF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30AE3-9D79-03B0-D648-4D1E8F7AA66B}"/>
              </a:ext>
            </a:extLst>
          </p:cNvPr>
          <p:cNvSpPr txBox="1"/>
          <p:nvPr/>
        </p:nvSpPr>
        <p:spPr>
          <a:xfrm>
            <a:off x="381000" y="2133600"/>
            <a:ext cx="1104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 odds are 2. What is the chance of winning?</a:t>
            </a:r>
          </a:p>
        </p:txBody>
      </p:sp>
    </p:spTree>
    <p:extLst>
      <p:ext uri="{BB962C8B-B14F-4D97-AF65-F5344CB8AC3E}">
        <p14:creationId xmlns:p14="http://schemas.microsoft.com/office/powerpoint/2010/main" val="368938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and Logistic Regression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491683" y="281519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The logistic model assumes a linear relationship between the </a:t>
            </a:r>
            <a:r>
              <a:rPr lang="en-US" sz="2400" i="1" dirty="0"/>
              <a:t>predictor</a:t>
            </a:r>
            <a:r>
              <a:rPr lang="en-US" sz="2400" dirty="0"/>
              <a:t> and </a:t>
            </a:r>
            <a:r>
              <a:rPr lang="en-US" sz="2400" i="1" dirty="0"/>
              <a:t>log(odds).</a:t>
            </a:r>
          </a:p>
        </p:txBody>
      </p:sp>
      <p:graphicFrame>
        <p:nvGraphicFramePr>
          <p:cNvPr id="265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88451"/>
              </p:ext>
            </p:extLst>
          </p:nvPr>
        </p:nvGraphicFramePr>
        <p:xfrm>
          <a:off x="4363244" y="1403476"/>
          <a:ext cx="4191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26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244" y="1403476"/>
                        <a:ext cx="4191000" cy="129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272483" y="2790554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ym typeface="Symbol" pitchFamily="18" charset="2"/>
              </a:rPr>
              <a:t>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1600200" y="16764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Logit</a:t>
            </a:r>
            <a:r>
              <a:rPr lang="en-US" dirty="0"/>
              <a:t> form:</a:t>
            </a:r>
          </a:p>
        </p:txBody>
      </p:sp>
      <p:graphicFrame>
        <p:nvGraphicFramePr>
          <p:cNvPr id="265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377524"/>
              </p:ext>
            </p:extLst>
          </p:nvPr>
        </p:nvGraphicFramePr>
        <p:xfrm>
          <a:off x="3581400" y="3761223"/>
          <a:ext cx="4230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265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61223"/>
                        <a:ext cx="4230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/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Change in log odds per unit change in X.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(when within range of X): log odds when X=0.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blipFill>
                <a:blip r:embed="rId7"/>
                <a:stretch>
                  <a:fillRect l="-861" t="-4819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003B-1AC1-8AD8-9418-9D782602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Extra Credit Group Prediction Competition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E43AD-5F13-5813-3752-F6003B9C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1711"/>
            <a:ext cx="2549769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E9210-DFCE-2A9A-46B0-152ADB0135DF}"/>
              </a:ext>
            </a:extLst>
          </p:cNvPr>
          <p:cNvSpPr txBox="1"/>
          <p:nvPr/>
        </p:nvSpPr>
        <p:spPr>
          <a:xfrm>
            <a:off x="3200400" y="1676400"/>
            <a:ext cx="8763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Super Mario Bros. Movie (2023) will be released in theaters on </a:t>
            </a:r>
            <a:r>
              <a:rPr lang="en-US" sz="2000" dirty="0">
                <a:solidFill>
                  <a:srgbClr val="FF0000"/>
                </a:solidFill>
              </a:rPr>
              <a:t>April 5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Task: Predict the accumulated box office (recorded or estimated  by boxofficemojo.com) by </a:t>
            </a:r>
            <a:r>
              <a:rPr lang="en-US" sz="2000" dirty="0">
                <a:solidFill>
                  <a:srgbClr val="FF0000"/>
                </a:solidFill>
              </a:rPr>
              <a:t>May 5</a:t>
            </a:r>
            <a:r>
              <a:rPr lang="en-US" sz="2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may work in a group of at most </a:t>
            </a: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dirty="0"/>
              <a:t> people.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Report your group forecast by </a:t>
            </a:r>
            <a:r>
              <a:rPr lang="en-US" sz="2000" dirty="0">
                <a:solidFill>
                  <a:srgbClr val="FF0000"/>
                </a:solidFill>
              </a:rPr>
              <a:t>5pm April 19</a:t>
            </a:r>
            <a:r>
              <a:rPr lang="en-US" sz="2000" dirty="0"/>
              <a:t>. Late submissions are not eligible for extra credits.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dirty="0"/>
              <a:t> teams with the most accurate prediction will receive </a:t>
            </a:r>
            <a:r>
              <a:rPr lang="en-US" sz="2000" dirty="0">
                <a:solidFill>
                  <a:srgbClr val="FF0000"/>
                </a:solidFill>
              </a:rPr>
              <a:t>1%</a:t>
            </a:r>
            <a:r>
              <a:rPr lang="en-US" sz="2000" dirty="0"/>
              <a:t> of course grade for all team members.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next 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dirty="0"/>
              <a:t> teams with the most accurate prediction will receive </a:t>
            </a:r>
            <a:r>
              <a:rPr lang="en-US" sz="2000" dirty="0">
                <a:solidFill>
                  <a:srgbClr val="FF0000"/>
                </a:solidFill>
              </a:rPr>
              <a:t>0.5% </a:t>
            </a:r>
            <a:r>
              <a:rPr lang="en-US" sz="2000" dirty="0"/>
              <a:t>for all team members.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Tiebreaker: In case of the same accuracy, the team that submits the project report </a:t>
            </a:r>
            <a:r>
              <a:rPr lang="en-US" sz="2000" dirty="0">
                <a:solidFill>
                  <a:srgbClr val="FF0000"/>
                </a:solidFill>
              </a:rPr>
              <a:t>earlier</a:t>
            </a:r>
            <a:r>
              <a:rPr lang="en-US" sz="2000" dirty="0"/>
              <a:t> ranks higher.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3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7103-B1B9-2C41-6813-D6890D3E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9144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Further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CF82-81B3-5E4C-1954-124A2FB5A422}"/>
              </a:ext>
            </a:extLst>
          </p:cNvPr>
          <p:cNvSpPr txBox="1"/>
          <p:nvPr/>
        </p:nvSpPr>
        <p:spPr>
          <a:xfrm>
            <a:off x="685800" y="1524000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RMD template file uploaded to Sakai.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Enter the very cool name of your group and team member information (name and PID).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Edit the file to enter your prediction (one number).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Enter a brief justification (2 or 3 sentences).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Email format: In all emails related to the project, start the title of your email with ``[STOR455 Project] Your group name}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Feel free to email me if you are looking for group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earn more extra credits, base your group prediction on a data analysis.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Data: Either use some existing data or collect your own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Analysis: Build a good linear model for the response.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 correct data collection and analysis to earn an additional</a:t>
            </a:r>
            <a:r>
              <a:rPr lang="en-US" sz="2000" dirty="0">
                <a:solidFill>
                  <a:srgbClr val="FF0000"/>
                </a:solidFill>
              </a:rPr>
              <a:t>1% </a:t>
            </a:r>
            <a:r>
              <a:rPr lang="en-US" sz="2000" dirty="0"/>
              <a:t>extra credit (regardless whether your prediction is accurate or not).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78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93F8-F856-1EC7-0C11-AB0FAAC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Avoid Plagiarism!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E399F-3536-EB01-7EF5-409718044F45}"/>
              </a:ext>
            </a:extLst>
          </p:cNvPr>
          <p:cNvSpPr txBox="1"/>
          <p:nvPr/>
        </p:nvSpPr>
        <p:spPr>
          <a:xfrm>
            <a:off x="838200" y="1828800"/>
            <a:ext cx="10439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is existing literature of predicting movie box offices. You are encouraged to read and use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Avoid plagiarism from existing literature. Be sure to provide proper and accurate references and citations to any resource you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Avoid plagiarism from your classmates' project report. Work with your team but not with other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project showing any sign of plagiarism will receive a grade of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will be further investigated.</a:t>
            </a:r>
          </a:p>
        </p:txBody>
      </p:sp>
    </p:spTree>
    <p:extLst>
      <p:ext uri="{BB962C8B-B14F-4D97-AF65-F5344CB8AC3E}">
        <p14:creationId xmlns:p14="http://schemas.microsoft.com/office/powerpoint/2010/main" val="51794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Coding “Dummy” Predictors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33400" y="2008808"/>
            <a:ext cx="8305800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 can code a </a:t>
            </a:r>
            <a:r>
              <a:rPr lang="en-US" i="1" dirty="0"/>
              <a:t>categorical</a:t>
            </a:r>
            <a:r>
              <a:rPr lang="en-US" dirty="0"/>
              <a:t> predictor as (0,1) 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81000" y="2911347"/>
            <a:ext cx="895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should this be interpreted in a regression?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33400" y="3989417"/>
            <a:ext cx="7239000" cy="2289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Y = Amazon Price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5" name="Object 7"/>
              <p:cNvSpPr txBox="1"/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𝐹𝑟𝑖𝑒𝑛𝑑𝑠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Sta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𝑊𝑎𝑟𝑠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5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7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Comparing Two Regression Lines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(with a multiple regression)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905000" y="2143541"/>
            <a:ext cx="82296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  </a:t>
            </a:r>
          </a:p>
          <a:p>
            <a:pPr>
              <a:spcBef>
                <a:spcPct val="0"/>
              </a:spcBef>
            </a:pPr>
            <a:r>
              <a:rPr lang="en-US" dirty="0"/>
              <a:t>	Y=Amazon Price</a:t>
            </a:r>
          </a:p>
          <a:p>
            <a:pPr>
              <a:spcBef>
                <a:spcPct val="0"/>
              </a:spcBef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= Pieces	X</a:t>
            </a:r>
            <a:r>
              <a:rPr lang="en-US" baseline="-25000" dirty="0"/>
              <a:t>2</a:t>
            </a:r>
            <a:r>
              <a:rPr lang="en-US"/>
              <a:t>= Theme(</a:t>
            </a:r>
            <a:r>
              <a:rPr lang="en-US" dirty="0"/>
              <a:t>0,1)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1447800" y="4277141"/>
          <a:ext cx="9144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800" imgH="228600" progId="Equation.3">
                  <p:embed/>
                </p:oleObj>
              </mc:Choice>
              <mc:Fallback>
                <p:oleObj name="Equation" r:id="rId3" imgW="2209800" imgH="228600" progId="Equation.3">
                  <p:embed/>
                  <p:pic>
                    <p:nvPicPr>
                      <p:cNvPr id="197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77141"/>
                        <a:ext cx="9144000" cy="946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AutoShape 5"/>
          <p:cNvSpPr>
            <a:spLocks/>
          </p:cNvSpPr>
          <p:nvPr/>
        </p:nvSpPr>
        <p:spPr bwMode="auto">
          <a:xfrm>
            <a:off x="2667000" y="5953541"/>
            <a:ext cx="2286000" cy="527050"/>
          </a:xfrm>
          <a:prstGeom prst="borderCallout1">
            <a:avLst>
              <a:gd name="adj1" fmla="val -987"/>
              <a:gd name="adj2" fmla="val 50701"/>
              <a:gd name="adj3" fmla="val -125061"/>
              <a:gd name="adj4" fmla="val 78802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97638" name="AutoShape 6"/>
          <p:cNvSpPr>
            <a:spLocks/>
          </p:cNvSpPr>
          <p:nvPr/>
        </p:nvSpPr>
        <p:spPr bwMode="auto">
          <a:xfrm>
            <a:off x="5185913" y="5957495"/>
            <a:ext cx="1905000" cy="527050"/>
          </a:xfrm>
          <a:prstGeom prst="borderCallout1">
            <a:avLst>
              <a:gd name="adj1" fmla="val -4934"/>
              <a:gd name="adj2" fmla="val 50947"/>
              <a:gd name="adj3" fmla="val -127605"/>
              <a:gd name="adj4" fmla="val 68409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Indicator</a:t>
            </a:r>
          </a:p>
        </p:txBody>
      </p:sp>
      <p:sp>
        <p:nvSpPr>
          <p:cNvPr id="197639" name="AutoShape 7"/>
          <p:cNvSpPr>
            <a:spLocks/>
          </p:cNvSpPr>
          <p:nvPr/>
        </p:nvSpPr>
        <p:spPr bwMode="auto">
          <a:xfrm>
            <a:off x="7315200" y="5953541"/>
            <a:ext cx="2286000" cy="527050"/>
          </a:xfrm>
          <a:prstGeom prst="borderCallout1">
            <a:avLst>
              <a:gd name="adj1" fmla="val -4078"/>
              <a:gd name="adj2" fmla="val 49649"/>
              <a:gd name="adj3" fmla="val -127731"/>
              <a:gd name="adj4" fmla="val 62654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9082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E3A7-58B4-635C-BE78-70AE732E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Interpretation of Slopes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983781-66FA-8ABA-6CC0-C6371A192299}"/>
                  </a:ext>
                </a:extLst>
              </p:cNvPr>
              <p:cNvSpPr txBox="1"/>
              <p:nvPr/>
            </p:nvSpPr>
            <p:spPr>
              <a:xfrm>
                <a:off x="381000" y="1981200"/>
                <a:ext cx="11049000" cy="4104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9.06395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0.11233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−1.51114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𝑇h𝑒𝑚𝑒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0.03532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𝑇h𝑒𝑚𝑒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983781-66FA-8ABA-6CC0-C6371A19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11049000" cy="410433"/>
              </a:xfrm>
              <a:prstGeom prst="rect">
                <a:avLst/>
              </a:prstGeom>
              <a:blipFill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3722ED-5E93-BDAC-81BF-5D58F8F39E8C}"/>
              </a:ext>
            </a:extLst>
          </p:cNvPr>
          <p:cNvSpPr txBox="1"/>
          <p:nvPr/>
        </p:nvSpPr>
        <p:spPr>
          <a:xfrm>
            <a:off x="878288" y="2448508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“Friends” </a:t>
            </a:r>
            <a:r>
              <a:rPr lang="en-US" sz="3200" dirty="0" err="1"/>
              <a:t>lego</a:t>
            </a:r>
            <a:r>
              <a:rPr lang="en-US" sz="3200" dirty="0"/>
              <a:t> sets,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42716-8A91-FD3F-4D0E-B3609CBC8F03}"/>
                  </a:ext>
                </a:extLst>
              </p:cNvPr>
              <p:cNvSpPr txBox="1"/>
              <p:nvPr/>
            </p:nvSpPr>
            <p:spPr>
              <a:xfrm>
                <a:off x="152400" y="3090158"/>
                <a:ext cx="11049000" cy="4104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9.06395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0.11233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342716-8A91-FD3F-4D0E-B3609CBC8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90158"/>
                <a:ext cx="11049000" cy="410433"/>
              </a:xfrm>
              <a:prstGeom prst="rect">
                <a:avLst/>
              </a:prstGeom>
              <a:blipFill>
                <a:blip r:embed="rId3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F95A61-F305-B4B7-0862-3AA1D0CA7714}"/>
                  </a:ext>
                </a:extLst>
              </p:cNvPr>
              <p:cNvSpPr txBox="1"/>
              <p:nvPr/>
            </p:nvSpPr>
            <p:spPr>
              <a:xfrm>
                <a:off x="230588" y="4953000"/>
                <a:ext cx="11049000" cy="87209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9.06395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0.11233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−1.51114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0.03532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			= 7.5528+0.14765</a:t>
                </a:r>
                <a:r>
                  <a:rPr lang="en-US" sz="2000" b="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𝑃𝑖𝑒𝑐𝑒𝑠</m:t>
                    </m:r>
                  </m:oMath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F95A61-F305-B4B7-0862-3AA1D0CA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4953000"/>
                <a:ext cx="11049000" cy="872098"/>
              </a:xfrm>
              <a:prstGeom prst="rect">
                <a:avLst/>
              </a:prstGeom>
              <a:blipFill>
                <a:blip r:embed="rId4"/>
                <a:stretch>
                  <a:fillRect t="-3497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CA7DA8-C983-DD97-A3F2-1254474D6394}"/>
              </a:ext>
            </a:extLst>
          </p:cNvPr>
          <p:cNvSpPr txBox="1"/>
          <p:nvPr/>
        </p:nvSpPr>
        <p:spPr>
          <a:xfrm>
            <a:off x="843170" y="3844042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“Star Wars” </a:t>
            </a:r>
            <a:r>
              <a:rPr lang="en-US" sz="3200" dirty="0" err="1"/>
              <a:t>lego</a:t>
            </a:r>
            <a:r>
              <a:rPr lang="en-US" sz="3200" dirty="0"/>
              <a:t> sets,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B9DF4-5B1D-D46D-6710-08B06CB9E924}"/>
              </a:ext>
            </a:extLst>
          </p:cNvPr>
          <p:cNvSpPr txBox="1"/>
          <p:nvPr/>
        </p:nvSpPr>
        <p:spPr>
          <a:xfrm>
            <a:off x="381000" y="6096000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These lines match the ones we fitted separately in each group. </a:t>
            </a:r>
          </a:p>
        </p:txBody>
      </p:sp>
    </p:spTree>
    <p:extLst>
      <p:ext uri="{BB962C8B-B14F-4D97-AF65-F5344CB8AC3E}">
        <p14:creationId xmlns:p14="http://schemas.microsoft.com/office/powerpoint/2010/main" val="20670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FDA8F-EFB8-41A0-B425-7D46AF3F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12" y="1271746"/>
            <a:ext cx="8133933" cy="501979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>
            <a:off x="5525430" y="2449566"/>
            <a:ext cx="1004257" cy="7350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 flipV="1">
            <a:off x="8001000" y="3405554"/>
            <a:ext cx="643071" cy="76107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962400" y="1981200"/>
            <a:ext cx="156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Star Wars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3400" y="4225800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Friends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427744"/>
            <a:ext cx="603838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Are these lines “significantly” different?</a:t>
            </a:r>
          </a:p>
        </p:txBody>
      </p:sp>
      <p:sp>
        <p:nvSpPr>
          <p:cNvPr id="2" name="AutoShape 2" descr="http://rstudio.stlawu.local:8787/graphics/plot.png?width=503&amp;height=425&amp;randomizer=922214223"/>
          <p:cNvSpPr>
            <a:spLocks noChangeAspect="1" noChangeArrowheads="1"/>
          </p:cNvSpPr>
          <p:nvPr/>
        </p:nvSpPr>
        <p:spPr bwMode="auto">
          <a:xfrm>
            <a:off x="25662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://rstudio.stlawu.local:8787/graphics/plot.png?width=652&amp;height=550&amp;randomizer=-493654058"/>
          <p:cNvSpPr>
            <a:spLocks noChangeAspect="1" noChangeArrowheads="1"/>
          </p:cNvSpPr>
          <p:nvPr/>
        </p:nvSpPr>
        <p:spPr bwMode="auto">
          <a:xfrm>
            <a:off x="409020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31D5-8CF9-1D95-267C-1DF88F8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C55A-DA55-B9E6-1D91-DA6D1659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962400"/>
            <a:ext cx="103632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66"/>
                </a:solidFill>
              </a:rPr>
              <a:t>Suppose we regress “SAT” on “Takers” within each group of “Region,” what is the difference between the slope in the region “Midwest” and that of the region “Southeast”?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8A684-6CBA-8B38-ECDA-7456858F9C4B}"/>
              </a:ext>
            </a:extLst>
          </p:cNvPr>
          <p:cNvSpPr txBox="1"/>
          <p:nvPr/>
        </p:nvSpPr>
        <p:spPr>
          <a:xfrm>
            <a:off x="1752600" y="1676400"/>
            <a:ext cx="7620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StateSAT2 &lt;-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read_csv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("StateSAT2.csv")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modSAT1=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(SAT ~ Takers +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Region +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Takers*Region,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data=StateSAT2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9078227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Widescreen</PresentationFormat>
  <Paragraphs>118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Review for Midterm 2</vt:lpstr>
      <vt:lpstr>Extra Credit Group Prediction Competition</vt:lpstr>
      <vt:lpstr>Further details</vt:lpstr>
      <vt:lpstr>Avoid Plagiarism!</vt:lpstr>
      <vt:lpstr>Coding “Dummy” Predictors</vt:lpstr>
      <vt:lpstr>Comparing Two Regression Lines (with a multiple regression)</vt:lpstr>
      <vt:lpstr>Interpretation of Slopes</vt:lpstr>
      <vt:lpstr>PowerPoint Presentation</vt:lpstr>
      <vt:lpstr>Example 1</vt:lpstr>
      <vt:lpstr>Nested F-test</vt:lpstr>
      <vt:lpstr>Polynomial Regression</vt:lpstr>
      <vt:lpstr>Example 2</vt:lpstr>
      <vt:lpstr>Leverage in Multiple Regression</vt:lpstr>
      <vt:lpstr>Cook’s Distance</vt:lpstr>
      <vt:lpstr>Binary Logistic Regression Model</vt:lpstr>
      <vt:lpstr>Odds</vt:lpstr>
      <vt:lpstr>Example 3</vt:lpstr>
      <vt:lpstr>Odds and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2023-03-30T17:48:03Z</dcterms:modified>
</cp:coreProperties>
</file>