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0" r:id="rId3"/>
    <p:sldId id="358" r:id="rId4"/>
    <p:sldId id="359" r:id="rId5"/>
    <p:sldId id="320" r:id="rId6"/>
    <p:sldId id="321" r:id="rId7"/>
    <p:sldId id="322" r:id="rId8"/>
    <p:sldId id="323" r:id="rId9"/>
    <p:sldId id="326" r:id="rId10"/>
    <p:sldId id="327" r:id="rId11"/>
    <p:sldId id="334" r:id="rId12"/>
    <p:sldId id="333" r:id="rId13"/>
    <p:sldId id="332" r:id="rId14"/>
    <p:sldId id="335" r:id="rId15"/>
    <p:sldId id="336" r:id="rId16"/>
    <p:sldId id="337" r:id="rId17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0000"/>
    <a:srgbClr val="A50021"/>
    <a:srgbClr val="006600"/>
    <a:srgbClr val="000000"/>
    <a:srgbClr val="660066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2" autoAdjust="0"/>
    <p:restoredTop sz="93553" autoAdjust="0"/>
  </p:normalViewPr>
  <p:slideViewPr>
    <p:cSldViewPr>
      <p:cViewPr varScale="1">
        <p:scale>
          <a:sx n="117" d="100"/>
          <a:sy n="117" d="100"/>
        </p:scale>
        <p:origin x="192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In the code 80.3 is the G stat and the 1 is the degrees of freedom</a:t>
            </a:r>
          </a:p>
        </p:txBody>
      </p:sp>
    </p:spTree>
    <p:extLst>
      <p:ext uri="{BB962C8B-B14F-4D97-AF65-F5344CB8AC3E}">
        <p14:creationId xmlns:p14="http://schemas.microsoft.com/office/powerpoint/2010/main" val="2811951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Deviance is </a:t>
            </a:r>
            <a:r>
              <a:rPr lang="en-US"/>
              <a:t>the g-stat</a:t>
            </a:r>
          </a:p>
        </p:txBody>
      </p:sp>
    </p:spTree>
    <p:extLst>
      <p:ext uri="{BB962C8B-B14F-4D97-AF65-F5344CB8AC3E}">
        <p14:creationId xmlns:p14="http://schemas.microsoft.com/office/powerpoint/2010/main" val="3583982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1CBEC88C-549D-45A6-A940-9112F26E6EFF}" type="slidenum">
              <a:rPr lang="en-US" sz="1400">
                <a:solidFill>
                  <a:schemeClr val="tx1"/>
                </a:solidFill>
              </a:rPr>
              <a:pPr/>
              <a:t>3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5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A3607EE0-BA64-44C3-A25A-0F4FD1B23A25}" type="slidenum">
              <a:rPr lang="en-US" sz="1400">
                <a:solidFill>
                  <a:schemeClr val="tx1"/>
                </a:solidFill>
              </a:rPr>
              <a:pPr/>
              <a:t>4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35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Z value is the estimate / Standard error</a:t>
            </a:r>
          </a:p>
        </p:txBody>
      </p:sp>
    </p:spTree>
    <p:extLst>
      <p:ext uri="{BB962C8B-B14F-4D97-AF65-F5344CB8AC3E}">
        <p14:creationId xmlns:p14="http://schemas.microsoft.com/office/powerpoint/2010/main" val="2287981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5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37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The important number is the difference between the null deviance and the residual deviance</a:t>
            </a:r>
          </a:p>
        </p:txBody>
      </p:sp>
    </p:spTree>
    <p:extLst>
      <p:ext uri="{BB962C8B-B14F-4D97-AF65-F5344CB8AC3E}">
        <p14:creationId xmlns:p14="http://schemas.microsoft.com/office/powerpoint/2010/main" val="2710420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6E5890FE-651E-4910-B6C3-8499D9AF25A2}" type="slidenum">
              <a:rPr lang="en-US" sz="1300">
                <a:solidFill>
                  <a:schemeClr val="tx1"/>
                </a:solidFill>
              </a:rPr>
              <a:pPr algn="r">
                <a:spcBef>
                  <a:spcPct val="0"/>
                </a:spcBef>
              </a:pPr>
              <a:t>13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If you don’t multiply by -2 then you can’t use the table</a:t>
            </a:r>
          </a:p>
        </p:txBody>
      </p:sp>
    </p:spTree>
    <p:extLst>
      <p:ext uri="{BB962C8B-B14F-4D97-AF65-F5344CB8AC3E}">
        <p14:creationId xmlns:p14="http://schemas.microsoft.com/office/powerpoint/2010/main" val="2905930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28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Logistic Regression and Inference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A74D7C14-C3E0-A70D-8175-0C0AB1948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191000"/>
            <a:ext cx="528991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Read:			9.1 – 9.4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Exercises:		9.35, 36, 37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Test for Overall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2765" y="4579203"/>
                <a:ext cx="2590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5" y="4579203"/>
                <a:ext cx="2590800" cy="830997"/>
              </a:xfrm>
              <a:prstGeom prst="rect">
                <a:avLst/>
              </a:prstGeom>
              <a:blipFill>
                <a:blip r:embed="rId4"/>
                <a:stretch>
                  <a:fillRect b="-9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cxnSpLocks/>
          </p:cNvCxnSpPr>
          <p:nvPr/>
        </p:nvCxnSpPr>
        <p:spPr bwMode="auto">
          <a:xfrm flipV="1">
            <a:off x="2138431" y="3796962"/>
            <a:ext cx="1214369" cy="870456"/>
          </a:xfrm>
          <a:prstGeom prst="straightConnector1">
            <a:avLst/>
          </a:prstGeom>
          <a:noFill/>
          <a:ln w="28575" cap="flat" cmpd="sng" algn="ctr">
            <a:solidFill>
              <a:srgbClr val="FFFF66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29000" y="3581400"/>
                <a:ext cx="41148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𝑙𝑜𝑔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 = 	.576^338*(1-.576)^249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581400"/>
                <a:ext cx="4114800" cy="1015663"/>
              </a:xfrm>
              <a:prstGeom prst="rect">
                <a:avLst/>
              </a:prstGeom>
              <a:blipFill>
                <a:blip r:embed="rId5"/>
                <a:stretch>
                  <a:fillRect l="-2370" b="-12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29000" y="4927075"/>
                <a:ext cx="757701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𝑙𝑜𝑔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 = 	   (0.826^84 * 0.174^17) * (0.730^88 * 0.270^31)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* (0.605^61 * 0.395^47) * (0.465^61 * 0.535^64)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* (0.330^44 * 0.670^90)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927075"/>
                <a:ext cx="7577010" cy="1754326"/>
              </a:xfrm>
              <a:prstGeom prst="rect">
                <a:avLst/>
              </a:prstGeom>
              <a:blipFill>
                <a:blip r:embed="rId6"/>
                <a:stretch>
                  <a:fillRect l="-1288"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cxnSpLocks/>
          </p:cNvCxnSpPr>
          <p:nvPr/>
        </p:nvCxnSpPr>
        <p:spPr bwMode="auto">
          <a:xfrm>
            <a:off x="2150165" y="5181600"/>
            <a:ext cx="1202635" cy="0"/>
          </a:xfrm>
          <a:prstGeom prst="straightConnector1">
            <a:avLst/>
          </a:prstGeom>
          <a:noFill/>
          <a:ln w="28575" cap="flat" cmpd="sng" algn="ctr">
            <a:solidFill>
              <a:srgbClr val="FFFF66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404846" y="1820615"/>
          <a:ext cx="4681538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57120" imgH="253800" progId="Equation.3">
                  <p:embed/>
                </p:oleObj>
              </mc:Choice>
              <mc:Fallback>
                <p:oleObj name="Equation" r:id="rId7" imgW="1257120" imgH="253800" progId="Equation.3">
                  <p:embed/>
                  <p:pic>
                    <p:nvPicPr>
                      <p:cNvPr id="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46" y="1820615"/>
                        <a:ext cx="4681538" cy="944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836D6FDB-6E1A-4E21-9B10-B50B6B386E9D}"/>
              </a:ext>
            </a:extLst>
          </p:cNvPr>
          <p:cNvGraphicFramePr>
            <a:graphicFrameLocks/>
          </p:cNvGraphicFramePr>
          <p:nvPr/>
        </p:nvGraphicFramePr>
        <p:xfrm>
          <a:off x="6019800" y="1500360"/>
          <a:ext cx="5562600" cy="1585072"/>
        </p:xfrm>
        <a:graphic>
          <a:graphicData uri="http://schemas.openxmlformats.org/drawingml/2006/table">
            <a:tbl>
              <a:tblPr/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Length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Made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Missed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0.826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0.730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0.605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0.465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0.330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99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05000" y="533400"/>
                <a:ext cx="8458200" cy="1143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66"/>
                        </a:solidFill>
                        <a:latin typeface="Cambria Math"/>
                      </a:rPr>
                      <m:t>−2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FF66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FF66"/>
                            </a:solidFill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FF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FF66"/>
                                </a:solidFill>
                                <a:latin typeface="Cambria Math"/>
                              </a:rPr>
                              <m:t>𝐿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>
                    <a:solidFill>
                      <a:srgbClr val="FFFF66"/>
                    </a:solidFill>
                  </a:rPr>
                  <a:t> for Constant (H</a:t>
                </a:r>
                <a:r>
                  <a:rPr lang="en-US" baseline="-25000" dirty="0">
                    <a:solidFill>
                      <a:srgbClr val="FFFF66"/>
                    </a:solidFill>
                  </a:rPr>
                  <a:t>0</a:t>
                </a:r>
                <a:r>
                  <a:rPr lang="en-US" dirty="0">
                    <a:solidFill>
                      <a:srgbClr val="FFFF66"/>
                    </a:solidFill>
                  </a:rPr>
                  <a:t>) Model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05000" y="533400"/>
                <a:ext cx="8458200" cy="1143000"/>
              </a:xfrm>
              <a:blipFill>
                <a:blip r:embed="rId2"/>
                <a:stretch>
                  <a:fillRect b="-9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581615" y="2074148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constant model: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48200" y="2067480"/>
                <a:ext cx="5429715" cy="468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#</m:t>
                          </m:r>
                          <m:r>
                            <a:rPr lang="en-US" i="1">
                              <a:latin typeface="Cambria Math"/>
                            </a:rPr>
                            <m:t>𝑦𝑒𝑠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(1−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−#</m:t>
                          </m:r>
                          <m:r>
                            <a:rPr lang="en-US" i="1">
                              <a:latin typeface="Cambria Math"/>
                            </a:rPr>
                            <m:t>𝑦𝑒𝑠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67480"/>
                <a:ext cx="5429715" cy="468333"/>
              </a:xfrm>
              <a:prstGeom prst="rect">
                <a:avLst/>
              </a:prstGeom>
              <a:blipFill>
                <a:blip r:embed="rId3"/>
                <a:stretch>
                  <a:fillRect l="-337" t="-1299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64044" y="2542481"/>
                <a:ext cx="57726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=#</m:t>
                      </m:r>
                      <m:r>
                        <a:rPr lang="en-US" i="1">
                          <a:latin typeface="Cambria Math"/>
                        </a:rPr>
                        <m:t>𝑦𝑒𝑠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+#</m:t>
                      </m:r>
                      <m:r>
                        <a:rPr lang="en-US" i="1">
                          <a:latin typeface="Cambria Math"/>
                        </a:rPr>
                        <m:t>𝑛𝑜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log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⁡(1−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044" y="2542481"/>
                <a:ext cx="5772615" cy="461665"/>
              </a:xfrm>
              <a:prstGeom prst="rect">
                <a:avLst/>
              </a:prstGeom>
              <a:blipFill>
                <a:blip r:embed="rId4"/>
                <a:stretch>
                  <a:fillRect l="-845" t="-2632" r="-3801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552946" y="3462504"/>
            <a:ext cx="9144000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Combining all putts:  </a:t>
            </a:r>
            <a:r>
              <a:rPr lang="en-US" dirty="0">
                <a:solidFill>
                  <a:schemeClr val="bg1"/>
                </a:solidFill>
              </a:rPr>
              <a:t>338 made out of 587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51808" y="4103368"/>
                <a:ext cx="2819400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338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587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=0.5758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808" y="4103368"/>
                <a:ext cx="2819400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80808" y="4130535"/>
                <a:ext cx="54297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0.5758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338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0.4242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249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808" y="4130535"/>
                <a:ext cx="542971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81615" y="5268799"/>
                <a:ext cx="88949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i="1">
                          <a:latin typeface="Cambria Math"/>
                        </a:rPr>
                        <m:t>=338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0.57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e>
                      </m:func>
                      <m:r>
                        <a:rPr lang="en-US" sz="2800" i="1">
                          <a:latin typeface="Cambria Math"/>
                        </a:rPr>
                        <m:t>+249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0.424</m:t>
                              </m:r>
                            </m:e>
                          </m:d>
                        </m:e>
                      </m:func>
                      <m:r>
                        <a:rPr lang="en-US" sz="2800" i="1">
                          <a:latin typeface="Cambria Math"/>
                        </a:rPr>
                        <m:t>=−400.1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615" y="5268799"/>
                <a:ext cx="889495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96704" y="5900762"/>
                <a:ext cx="32580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>
                              <a:latin typeface="Cambria Math"/>
                            </a:rPr>
                            <m:t>−2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i="1">
                          <a:latin typeface="Cambria Math"/>
                        </a:rPr>
                        <m:t>=800.2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704" y="5900762"/>
                <a:ext cx="325801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C62DE35-7F7C-76ED-573E-241312E868E9}"/>
              </a:ext>
            </a:extLst>
          </p:cNvPr>
          <p:cNvSpPr txBox="1"/>
          <p:nvPr/>
        </p:nvSpPr>
        <p:spPr>
          <a:xfrm>
            <a:off x="5925015" y="5879812"/>
            <a:ext cx="3142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Null deviance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E5B5241-F151-8F1D-CB8C-962F6580F8B2}"/>
              </a:ext>
            </a:extLst>
          </p:cNvPr>
          <p:cNvCxnSpPr/>
          <p:nvPr/>
        </p:nvCxnSpPr>
        <p:spPr bwMode="auto">
          <a:xfrm flipH="1">
            <a:off x="4817901" y="6172200"/>
            <a:ext cx="981307" cy="0"/>
          </a:xfrm>
          <a:prstGeom prst="straightConnector1">
            <a:avLst/>
          </a:prstGeom>
          <a:noFill/>
          <a:ln w="38100" cap="flat" cmpd="sng" algn="ctr">
            <a:solidFill>
              <a:srgbClr val="FFFF66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14525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Putts1: </a:t>
            </a:r>
            <a:r>
              <a:rPr lang="en-US" dirty="0" err="1">
                <a:solidFill>
                  <a:srgbClr val="FFFF66"/>
                </a:solidFill>
              </a:rPr>
              <a:t>Made~Length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16387" name="Rectangle 6"/>
          <p:cNvSpPr>
            <a:spLocks noChangeArrowheads="1"/>
          </p:cNvSpPr>
          <p:nvPr/>
        </p:nvSpPr>
        <p:spPr bwMode="auto">
          <a:xfrm>
            <a:off x="1828800" y="2362200"/>
            <a:ext cx="8534400" cy="25545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lmodPutt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=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glm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Made~Length,family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=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binomial,data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=Putts1)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summary(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lmodPutt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           Estimate Std. Error z value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(&gt;|z|)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(Intercept)  3.25684    0.36893   8.828   &lt;2e-16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Length      -0.56614    0.06747  -8.391   &lt;2e-16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   Null deviance: 800.21  on 586  degrees of freedom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Residual deviance: 719.89  on 585  degrees of freedom</a:t>
            </a:r>
          </a:p>
        </p:txBody>
      </p:sp>
      <p:sp>
        <p:nvSpPr>
          <p:cNvPr id="16389" name="Oval 8"/>
          <p:cNvSpPr>
            <a:spLocks noChangeArrowheads="1"/>
          </p:cNvSpPr>
          <p:nvPr/>
        </p:nvSpPr>
        <p:spPr bwMode="auto">
          <a:xfrm>
            <a:off x="4038600" y="4267200"/>
            <a:ext cx="1143000" cy="42094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89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Example: Golf Putts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62" name="Text Box 46"/>
              <p:cNvSpPr txBox="1">
                <a:spLocks noChangeArrowheads="1"/>
              </p:cNvSpPr>
              <p:nvPr/>
            </p:nvSpPr>
            <p:spPr bwMode="auto">
              <a:xfrm>
                <a:off x="2685259" y="5137731"/>
                <a:ext cx="70104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2400" dirty="0"/>
                  <a:t>Coefficients are chosen to get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𝑙𝑜𝑔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𝐿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as big as possible</a:t>
                </a:r>
              </a:p>
            </p:txBody>
          </p:sp>
        </mc:Choice>
        <mc:Fallback xmlns="">
          <p:sp>
            <p:nvSpPr>
              <p:cNvPr id="60462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5259" y="5137731"/>
                <a:ext cx="7010400" cy="461665"/>
              </a:xfrm>
              <a:prstGeom prst="rect">
                <a:avLst/>
              </a:prstGeom>
              <a:blipFill>
                <a:blip r:embed="rId4"/>
                <a:stretch>
                  <a:fillRect l="-1304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05481" y="3416715"/>
                <a:ext cx="838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𝐿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0.826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84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0.174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17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0.730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88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0.270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31</m:t>
                          </m:r>
                        </m:sup>
                      </m:sSup>
                      <m:r>
                        <a:rPr lang="en-US" i="1">
                          <a:latin typeface="Cambria Math"/>
                          <a:ea typeface="Cambria Math"/>
                        </a:rPr>
                        <m:t>⋯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0.330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44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0.670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90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481" y="3416715"/>
                <a:ext cx="83820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4827" y="4283696"/>
                <a:ext cx="11776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=84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0.826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+17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0.174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+44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0.330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+90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0.670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359.9</m:t>
                    </m:r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7" y="4283696"/>
                <a:ext cx="11776775" cy="461665"/>
              </a:xfrm>
              <a:prstGeom prst="rect">
                <a:avLst/>
              </a:prstGeom>
              <a:blipFill>
                <a:blip r:embed="rId6"/>
                <a:stretch>
                  <a:fillRect l="-466"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81958" y="5991766"/>
                <a:ext cx="29810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>
                              <a:latin typeface="Cambria Math"/>
                            </a:rPr>
                            <m:t>−2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=719.8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958" y="5991766"/>
                <a:ext cx="2981093" cy="461665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 bwMode="auto">
          <a:xfrm flipH="1">
            <a:off x="5212870" y="6253376"/>
            <a:ext cx="981307" cy="0"/>
          </a:xfrm>
          <a:prstGeom prst="straightConnector1">
            <a:avLst/>
          </a:prstGeom>
          <a:noFill/>
          <a:ln w="38100" cap="flat" cmpd="sng" algn="ctr">
            <a:solidFill>
              <a:srgbClr val="FFFF6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 Box 46"/>
          <p:cNvSpPr txBox="1">
            <a:spLocks noChangeArrowheads="1"/>
          </p:cNvSpPr>
          <p:nvPr/>
        </p:nvSpPr>
        <p:spPr bwMode="auto">
          <a:xfrm>
            <a:off x="6629400" y="5991766"/>
            <a:ext cx="487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/>
              <a:t>Minimize residual deviance</a:t>
            </a:r>
          </a:p>
        </p:txBody>
      </p:sp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E0876CE8-2541-42FD-AD13-27AF21FDF4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846" y="1820615"/>
          <a:ext cx="4681538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57120" imgH="253800" progId="Equation.3">
                  <p:embed/>
                </p:oleObj>
              </mc:Choice>
              <mc:Fallback>
                <p:oleObj name="Equation" r:id="rId8" imgW="1257120" imgH="253800" progId="Equation.3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E0876CE8-2541-42FD-AD13-27AF21FDF4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46" y="1820615"/>
                        <a:ext cx="4681538" cy="944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5B0EBAD9-26BA-4BC7-9682-584335A35F0B}"/>
              </a:ext>
            </a:extLst>
          </p:cNvPr>
          <p:cNvGraphicFramePr>
            <a:graphicFrameLocks/>
          </p:cNvGraphicFramePr>
          <p:nvPr/>
        </p:nvGraphicFramePr>
        <p:xfrm>
          <a:off x="6019800" y="1500360"/>
          <a:ext cx="5562600" cy="1585072"/>
        </p:xfrm>
        <a:graphic>
          <a:graphicData uri="http://schemas.openxmlformats.org/drawingml/2006/table">
            <a:tbl>
              <a:tblPr/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Length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Made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Missed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0.826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0.730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0.605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0.465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0.330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808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Putts1: </a:t>
            </a:r>
            <a:r>
              <a:rPr lang="en-US" dirty="0" err="1">
                <a:solidFill>
                  <a:srgbClr val="FFFF66"/>
                </a:solidFill>
              </a:rPr>
              <a:t>Made~Length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16387" name="Rectangle 6"/>
          <p:cNvSpPr>
            <a:spLocks noChangeArrowheads="1"/>
          </p:cNvSpPr>
          <p:nvPr/>
        </p:nvSpPr>
        <p:spPr bwMode="auto">
          <a:xfrm>
            <a:off x="1752600" y="1447801"/>
            <a:ext cx="8534400" cy="25545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lmodPutt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=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glm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Made~Length,data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=Putts1,family=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binomial,data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=Putts1)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summary(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lmodPutt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           Estimate Std. Error z value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(&gt;|z|)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(Intercept)  3.25684    0.36893   8.828   &lt;2e-16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Length      -0.56614    0.06747  -8.391   &lt;2e-16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   Null deviance: 800.21  on 586  degrees of freedom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Residual deviance: 719.89  on 585  degrees of freedom</a:t>
            </a:r>
          </a:p>
        </p:txBody>
      </p:sp>
      <p:sp>
        <p:nvSpPr>
          <p:cNvPr id="16389" name="Oval 8"/>
          <p:cNvSpPr>
            <a:spLocks noChangeArrowheads="1"/>
          </p:cNvSpPr>
          <p:nvPr/>
        </p:nvSpPr>
        <p:spPr bwMode="auto">
          <a:xfrm>
            <a:off x="3962400" y="3657600"/>
            <a:ext cx="1143000" cy="30727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2600" y="4267201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much “improvement” with the predictor?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00201" y="5112368"/>
                <a:ext cx="883919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/>
                        </a:rPr>
                        <m:t>−2</m:t>
                      </m:r>
                      <m:func>
                        <m:func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>
                              <a:latin typeface="Cambria Math"/>
                            </a:rPr>
                            <m:t>l</m:t>
                          </m:r>
                          <m:r>
                            <a:rPr lang="en-US" sz="3000" i="1">
                              <a:latin typeface="Cambria Math"/>
                            </a:rPr>
                            <m:t>𝑜𝑔</m:t>
                          </m:r>
                        </m:fName>
                        <m:e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3000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/>
                            </a:rPr>
                            <m:t>−2</m:t>
                          </m:r>
                          <m:func>
                            <m:func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3000" i="1">
                          <a:latin typeface="Cambria Math"/>
                        </a:rPr>
                        <m:t>=800.2−719.99=80.3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1" y="5112368"/>
                <a:ext cx="883919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352800" y="6087008"/>
            <a:ext cx="5029200" cy="461665"/>
          </a:xfrm>
          <a:prstGeom prst="rect">
            <a:avLst/>
          </a:prstGeom>
          <a:solidFill>
            <a:srgbClr val="00336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difference is called the </a:t>
            </a:r>
            <a:r>
              <a:rPr lang="en-US" i="1" dirty="0">
                <a:solidFill>
                  <a:schemeClr val="bg1"/>
                </a:solidFill>
              </a:rPr>
              <a:t>G statistic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35744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0" y="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Evaluating Overall Fit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262380" y="1169498"/>
            <a:ext cx="9692640" cy="193899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bg1"/>
                </a:solidFill>
              </a:rPr>
              <a:t>Test for overall fit</a:t>
            </a:r>
          </a:p>
          <a:p>
            <a:pPr>
              <a:spcBef>
                <a:spcPct val="0"/>
              </a:spcBef>
            </a:pPr>
            <a:r>
              <a:rPr lang="en-US" sz="2400" dirty="0"/>
              <a:t>	(Similar to regression ANOVA)</a:t>
            </a:r>
          </a:p>
          <a:p>
            <a:r>
              <a:rPr lang="en-US" sz="2400" dirty="0"/>
              <a:t>	t.s. = </a:t>
            </a:r>
            <a:r>
              <a:rPr lang="en-US" sz="2400" i="1" dirty="0"/>
              <a:t>G</a:t>
            </a:r>
            <a:r>
              <a:rPr lang="en-US" sz="2400" dirty="0"/>
              <a:t> = improvement in </a:t>
            </a:r>
            <a:r>
              <a:rPr lang="en-US" sz="2400" i="1" dirty="0">
                <a:solidFill>
                  <a:schemeClr val="bg1"/>
                </a:solidFill>
              </a:rPr>
              <a:t>–2log(L)</a:t>
            </a:r>
            <a:r>
              <a:rPr lang="en-US" sz="2400" dirty="0"/>
              <a:t> over a model with just a constant term</a:t>
            </a:r>
          </a:p>
          <a:p>
            <a:r>
              <a:rPr lang="en-US" sz="2400" dirty="0"/>
              <a:t> 	Compare to </a:t>
            </a:r>
            <a:r>
              <a:rPr lang="en-US" sz="2400" dirty="0">
                <a:sym typeface="Symbol" pitchFamily="18" charset="2"/>
              </a:rPr>
              <a:t></a:t>
            </a:r>
            <a:r>
              <a:rPr lang="en-US" sz="2400" baseline="30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 with </a:t>
            </a:r>
            <a:r>
              <a:rPr lang="en-US" sz="2400" i="1" dirty="0">
                <a:sym typeface="Symbol" pitchFamily="18" charset="2"/>
              </a:rPr>
              <a:t>k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d.f.</a:t>
            </a:r>
            <a:r>
              <a:rPr lang="en-US" sz="2400" dirty="0">
                <a:sym typeface="Symbol" pitchFamily="18" charset="2"/>
              </a:rPr>
              <a:t>  (chi-square)</a:t>
            </a:r>
            <a:endParaRPr lang="en-US" sz="24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00600" y="3242291"/>
            <a:ext cx="289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# predictors</a:t>
            </a: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rot="10800000">
            <a:off x="4313583" y="3141588"/>
            <a:ext cx="457200" cy="381000"/>
          </a:xfrm>
          <a:prstGeom prst="straightConnector1">
            <a:avLst/>
          </a:prstGeom>
          <a:noFill/>
          <a:ln w="19050" algn="ctr">
            <a:solidFill>
              <a:srgbClr val="FFFF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905000" y="3984594"/>
            <a:ext cx="8305800" cy="67710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Null deviance: 800.21  on 586  degrees of freedom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Residual deviance: 719.89  on 585  degrees of freedom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28800" y="4926828"/>
                <a:ext cx="571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  <m:r>
                        <a:rPr lang="en-US" i="1">
                          <a:latin typeface="Cambria Math"/>
                        </a:rPr>
                        <m:t>=800.2−719.9=80.3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926828"/>
                <a:ext cx="5715000" cy="461665"/>
              </a:xfrm>
              <a:prstGeom prst="rect">
                <a:avLst/>
              </a:prstGeom>
              <a:blipFill>
                <a:blip r:embed="rId3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05000" y="5628705"/>
            <a:ext cx="3934524" cy="7848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1-pchisq(80.3,1)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05600" y="5628705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p-value ≈ 0, Reject H</a:t>
            </a:r>
            <a:r>
              <a:rPr lang="en-US" sz="2800" baseline="-25000" dirty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7196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0" y="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Evaluating Overall Fit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842052" y="2438400"/>
            <a:ext cx="8305800" cy="67710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Null deviance: 800.21  on 586  degrees of freedom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Residual deviance: 719.89  on 585  degrees of freedom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05000" y="3476626"/>
                <a:ext cx="571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  <m:r>
                        <a:rPr lang="en-US" i="1">
                          <a:latin typeface="Cambria Math"/>
                        </a:rPr>
                        <m:t>=800.2−719.9=80.3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476626"/>
                <a:ext cx="5715000" cy="461665"/>
              </a:xfrm>
              <a:prstGeom prst="rect">
                <a:avLst/>
              </a:prstGeom>
              <a:blipFill>
                <a:blip r:embed="rId4"/>
                <a:stretch>
                  <a:fillRect l="-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13328" y="3372682"/>
            <a:ext cx="3934524" cy="7848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1-pchisq(80.3,1)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0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2971800" y="990601"/>
            <a:ext cx="2057400" cy="1190625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 err="1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 = 0</a:t>
            </a:r>
          </a:p>
          <a:p>
            <a:pPr>
              <a:spcBef>
                <a:spcPct val="0"/>
              </a:spcBef>
            </a:pPr>
            <a:r>
              <a:rPr lang="en-US" dirty="0">
                <a:sym typeface="Symbol" pitchFamily="18" charset="2"/>
              </a:rPr>
              <a:t>H</a:t>
            </a:r>
            <a:r>
              <a:rPr lang="en-US" baseline="-25000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: </a:t>
            </a:r>
            <a:r>
              <a:rPr lang="en-US" baseline="-25000" dirty="0" err="1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  0</a:t>
            </a:r>
            <a:endParaRPr lang="en-US" dirty="0"/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5439650" y="990601"/>
          <a:ext cx="385675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97000" imgH="431800" progId="Equation.3">
                  <p:embed/>
                </p:oleObj>
              </mc:Choice>
              <mc:Fallback>
                <p:oleObj name="Equation" r:id="rId5" imgW="1397000" imgH="431800" progId="Equation.3">
                  <p:embed/>
                  <p:pic>
                    <p:nvPicPr>
                      <p:cNvPr id="1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9650" y="990601"/>
                        <a:ext cx="3856750" cy="1190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842052" y="4648201"/>
            <a:ext cx="8305800" cy="2031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anova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modPutt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, test="</a:t>
            </a:r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Chisq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endParaRPr lang="en-US" sz="18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t-IT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Df Deviance Resid. Df Resid. Dev  Pr(&gt;Chi)    </a:t>
            </a:r>
          </a:p>
          <a:p>
            <a:r>
              <a:rPr lang="it-IT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NULL                     586     800.21              </a:t>
            </a:r>
          </a:p>
          <a:p>
            <a:r>
              <a:rPr lang="it-IT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Length  1   80.317       585     719.89 &lt; 2.2e-16 ***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99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153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Binary Logistic Regression Model</a:t>
            </a:r>
          </a:p>
        </p:txBody>
      </p:sp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1752600" y="1371600"/>
            <a:ext cx="3962400" cy="584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i="1" dirty="0"/>
              <a:t>Y</a:t>
            </a:r>
            <a:r>
              <a:rPr lang="en-US" dirty="0"/>
              <a:t> = Binary response</a:t>
            </a: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5981700" y="1371600"/>
            <a:ext cx="4495800" cy="58420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i="1" dirty="0"/>
              <a:t>X</a:t>
            </a:r>
            <a:r>
              <a:rPr lang="en-US" dirty="0"/>
              <a:t> = Quantitative predictor</a:t>
            </a:r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1752601" y="2133601"/>
            <a:ext cx="8723243" cy="584775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l-GR" i="1" dirty="0"/>
              <a:t>π</a:t>
            </a:r>
            <a:r>
              <a:rPr lang="en-US" dirty="0"/>
              <a:t> = proportion of 1’s (yes, success,…) at any </a:t>
            </a:r>
            <a:r>
              <a:rPr lang="en-US" i="1" dirty="0"/>
              <a:t>x</a:t>
            </a:r>
          </a:p>
        </p:txBody>
      </p:sp>
      <p:graphicFrame>
        <p:nvGraphicFramePr>
          <p:cNvPr id="234502" name="Object 2"/>
          <p:cNvGraphicFramePr>
            <a:graphicFrameLocks noChangeAspect="1"/>
          </p:cNvGraphicFramePr>
          <p:nvPr/>
        </p:nvGraphicFramePr>
        <p:xfrm>
          <a:off x="1982789" y="3817431"/>
          <a:ext cx="3563937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419040" progId="Equation.3">
                  <p:embed/>
                </p:oleObj>
              </mc:Choice>
              <mc:Fallback>
                <p:oleObj name="Equation" r:id="rId2" imgW="876240" imgH="419040" progId="Equation.3">
                  <p:embed/>
                  <p:pic>
                    <p:nvPicPr>
                      <p:cNvPr id="2345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9" y="3817431"/>
                        <a:ext cx="3563937" cy="1706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133600" y="3214181"/>
            <a:ext cx="2895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Probability form</a:t>
            </a: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5981700" y="3968628"/>
          <a:ext cx="4459288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040" imgH="431640" progId="Equation.3">
                  <p:embed/>
                </p:oleObj>
              </mc:Choice>
              <mc:Fallback>
                <p:oleObj name="Equation" r:id="rId4" imgW="1346040" imgH="431640" progId="Equation.3">
                  <p:embed/>
                  <p:pic>
                    <p:nvPicPr>
                      <p:cNvPr id="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3968628"/>
                        <a:ext cx="4459288" cy="1431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144544" y="3214181"/>
            <a:ext cx="2133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Logit form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8625442" y="4189290"/>
            <a:ext cx="1815545" cy="91611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508945" y="5943601"/>
            <a:ext cx="2514600" cy="58477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Linear Model</a:t>
            </a:r>
          </a:p>
        </p:txBody>
      </p:sp>
      <p:cxnSp>
        <p:nvCxnSpPr>
          <p:cNvPr id="5" name="Straight Arrow Connector 4"/>
          <p:cNvCxnSpPr>
            <a:cxnSpLocks/>
            <a:stCxn id="3" idx="0"/>
          </p:cNvCxnSpPr>
          <p:nvPr/>
        </p:nvCxnSpPr>
        <p:spPr bwMode="auto">
          <a:xfrm flipV="1">
            <a:off x="8766245" y="5181600"/>
            <a:ext cx="606355" cy="762001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2144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Odds</a:t>
            </a:r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2057400" y="1120676"/>
            <a:ext cx="8458200" cy="2308324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If </a:t>
            </a:r>
            <a:r>
              <a:rPr lang="en-US" dirty="0">
                <a:sym typeface="Symbol"/>
              </a:rPr>
              <a:t> = proportion of “yes” (success, 1, ….)</a:t>
            </a:r>
          </a:p>
          <a:p>
            <a:r>
              <a:rPr lang="en-US" dirty="0">
                <a:sym typeface="Symbol"/>
              </a:rPr>
              <a:t>the </a:t>
            </a:r>
            <a:r>
              <a:rPr lang="en-US" dirty="0">
                <a:solidFill>
                  <a:schemeClr val="bg1"/>
                </a:solidFill>
                <a:sym typeface="Symbol"/>
              </a:rPr>
              <a:t>odds</a:t>
            </a:r>
            <a:r>
              <a:rPr lang="en-US" dirty="0">
                <a:sym typeface="Symbol"/>
              </a:rPr>
              <a:t> of yes are(is) 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graphicFrame>
        <p:nvGraphicFramePr>
          <p:cNvPr id="2160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573711"/>
              </p:ext>
            </p:extLst>
          </p:nvPr>
        </p:nvGraphicFramePr>
        <p:xfrm>
          <a:off x="2743200" y="4116795"/>
          <a:ext cx="5248275" cy="1163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77229" imgH="393529" progId="Equation.3">
                  <p:embed/>
                </p:oleObj>
              </mc:Choice>
              <mc:Fallback>
                <p:oleObj name="Equation" r:id="rId3" imgW="1777229" imgH="393529" progId="Equation.3">
                  <p:embed/>
                  <p:pic>
                    <p:nvPicPr>
                      <p:cNvPr id="2160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116795"/>
                        <a:ext cx="5248275" cy="116387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8" name="Text Box 14"/>
          <p:cNvSpPr txBox="1">
            <a:spLocks noChangeArrowheads="1"/>
          </p:cNvSpPr>
          <p:nvPr/>
        </p:nvSpPr>
        <p:spPr bwMode="auto">
          <a:xfrm>
            <a:off x="1905000" y="3506218"/>
            <a:ext cx="7620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With a little bit of algebra…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477000" y="1882676"/>
                <a:ext cx="3581400" cy="1245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𝑦𝑒𝑠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𝑛𝑜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1882676"/>
                <a:ext cx="3581400" cy="12457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A0FA9A0-D0D5-F610-D4CA-AE7A81A9695D}"/>
              </a:ext>
            </a:extLst>
          </p:cNvPr>
          <p:cNvSpPr txBox="1"/>
          <p:nvPr/>
        </p:nvSpPr>
        <p:spPr>
          <a:xfrm>
            <a:off x="762000" y="5562600"/>
            <a:ext cx="1028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There is a one-one monotone correspondence between odds and π. </a:t>
            </a:r>
          </a:p>
        </p:txBody>
      </p:sp>
    </p:spTree>
    <p:extLst>
      <p:ext uri="{BB962C8B-B14F-4D97-AF65-F5344CB8AC3E}">
        <p14:creationId xmlns:p14="http://schemas.microsoft.com/office/powerpoint/2010/main" val="217017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Odds and Logistic Regression</a:t>
            </a:r>
          </a:p>
        </p:txBody>
      </p:sp>
      <p:sp>
        <p:nvSpPr>
          <p:cNvPr id="265223" name="Text Box 7"/>
          <p:cNvSpPr txBox="1">
            <a:spLocks noChangeArrowheads="1"/>
          </p:cNvSpPr>
          <p:nvPr/>
        </p:nvSpPr>
        <p:spPr bwMode="auto">
          <a:xfrm>
            <a:off x="2491683" y="2815190"/>
            <a:ext cx="807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/>
              <a:t>The logistic model assumes a linear relationship between the </a:t>
            </a:r>
            <a:r>
              <a:rPr lang="en-US" sz="2400" i="1" dirty="0"/>
              <a:t>predictor</a:t>
            </a:r>
            <a:r>
              <a:rPr lang="en-US" sz="2400" dirty="0"/>
              <a:t> and </a:t>
            </a:r>
            <a:r>
              <a:rPr lang="en-US" sz="2400" i="1" dirty="0"/>
              <a:t>log(odds).</a:t>
            </a:r>
          </a:p>
        </p:txBody>
      </p:sp>
      <p:graphicFrame>
        <p:nvGraphicFramePr>
          <p:cNvPr id="2652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688451"/>
              </p:ext>
            </p:extLst>
          </p:nvPr>
        </p:nvGraphicFramePr>
        <p:xfrm>
          <a:off x="4363244" y="1403476"/>
          <a:ext cx="4191000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7000" imgH="431800" progId="Equation.3">
                  <p:embed/>
                </p:oleObj>
              </mc:Choice>
              <mc:Fallback>
                <p:oleObj name="Equation" r:id="rId3" imgW="1397000" imgH="431800" progId="Equation.3">
                  <p:embed/>
                  <p:pic>
                    <p:nvPicPr>
                      <p:cNvPr id="2652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3244" y="1403476"/>
                        <a:ext cx="4191000" cy="1293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25" name="Text Box 9"/>
          <p:cNvSpPr txBox="1">
            <a:spLocks noChangeArrowheads="1"/>
          </p:cNvSpPr>
          <p:nvPr/>
        </p:nvSpPr>
        <p:spPr bwMode="auto">
          <a:xfrm>
            <a:off x="1272483" y="2790554"/>
            <a:ext cx="1219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000" dirty="0">
                <a:sym typeface="Symbol" pitchFamily="18" charset="2"/>
              </a:rPr>
              <a:t></a:t>
            </a:r>
          </a:p>
        </p:txBody>
      </p:sp>
      <p:sp>
        <p:nvSpPr>
          <p:cNvPr id="14342" name="Text Box 10"/>
          <p:cNvSpPr txBox="1">
            <a:spLocks noChangeArrowheads="1"/>
          </p:cNvSpPr>
          <p:nvPr/>
        </p:nvSpPr>
        <p:spPr bwMode="auto">
          <a:xfrm>
            <a:off x="1600200" y="1676400"/>
            <a:ext cx="2438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 err="1"/>
              <a:t>Logit</a:t>
            </a:r>
            <a:r>
              <a:rPr lang="en-US" dirty="0"/>
              <a:t> form:</a:t>
            </a:r>
          </a:p>
        </p:txBody>
      </p:sp>
      <p:graphicFrame>
        <p:nvGraphicFramePr>
          <p:cNvPr id="2652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377524"/>
              </p:ext>
            </p:extLst>
          </p:nvPr>
        </p:nvGraphicFramePr>
        <p:xfrm>
          <a:off x="3581400" y="3761223"/>
          <a:ext cx="423068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46040" imgH="228600" progId="Equation.3">
                  <p:embed/>
                </p:oleObj>
              </mc:Choice>
              <mc:Fallback>
                <p:oleObj name="Equation" r:id="rId5" imgW="1346040" imgH="228600" progId="Equation.3">
                  <p:embed/>
                  <p:pic>
                    <p:nvPicPr>
                      <p:cNvPr id="2652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761223"/>
                        <a:ext cx="4230688" cy="717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63D2FD-4112-1928-8551-703743C12AD8}"/>
                  </a:ext>
                </a:extLst>
              </p:cNvPr>
              <p:cNvSpPr txBox="1"/>
              <p:nvPr/>
            </p:nvSpPr>
            <p:spPr>
              <a:xfrm>
                <a:off x="1371600" y="4953000"/>
                <a:ext cx="919728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Interpretation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Change in log odds per unit change in X.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Interpretation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(when within range of X): log odds when X=0.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63D2FD-4112-1928-8551-703743C12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953000"/>
                <a:ext cx="9197283" cy="1015663"/>
              </a:xfrm>
              <a:prstGeom prst="rect">
                <a:avLst/>
              </a:prstGeom>
              <a:blipFill>
                <a:blip r:embed="rId7"/>
                <a:stretch>
                  <a:fillRect l="-861" t="-4819" b="-12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52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CI for Slope and Odds Ratio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1200" y="1295401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SE for the slope, find a CI for 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r>
              <a:rPr lang="en-US" dirty="0"/>
              <a:t> with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81400" y="1937018"/>
                <a:ext cx="4343400" cy="806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44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  <m:sSup>
                        <m:sSupPr>
                          <m:ctrlP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44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44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𝑆𝐸</m:t>
                      </m:r>
                    </m:oMath>
                  </m:oMathPara>
                </a14:m>
                <a:endParaRPr lang="en-US" sz="4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937018"/>
                <a:ext cx="4343400" cy="8061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81200" y="2895601"/>
                <a:ext cx="8458200" cy="478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get CI for the </a:t>
                </a:r>
                <a:r>
                  <a:rPr lang="en-US" u="sng" dirty="0"/>
                  <a:t>odds ratio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exponentiate</a:t>
                </a:r>
                <a:r>
                  <a:rPr lang="en-US" dirty="0"/>
                  <a:t> the CI for </a:t>
                </a:r>
                <a:r>
                  <a:rPr lang="el-GR" dirty="0"/>
                  <a:t>β</a:t>
                </a:r>
                <a:r>
                  <a:rPr lang="en-US" baseline="-25000" dirty="0"/>
                  <a:t>1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895601"/>
                <a:ext cx="8458200" cy="478977"/>
              </a:xfrm>
              <a:prstGeom prst="rect">
                <a:avLst/>
              </a:prstGeom>
              <a:blipFill>
                <a:blip r:embed="rId3"/>
                <a:stretch>
                  <a:fillRect l="-1081" t="-6329" b="-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99920" y="4114800"/>
            <a:ext cx="8534400" cy="101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z value Pr(&gt;|z|)    </a:t>
            </a:r>
          </a:p>
          <a:p>
            <a:pPr>
              <a:spcBef>
                <a:spcPct val="0"/>
              </a:spcBef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3.25684    0.36893   8.828   &lt;2e-16 ***</a:t>
            </a:r>
          </a:p>
          <a:p>
            <a:pPr>
              <a:spcBef>
                <a:spcPct val="0"/>
              </a:spcBef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Length      -0.56614    0.06747  -8.391   &lt;2e-16 ***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0200" y="52578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CI for slope: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391400" y="5257800"/>
                <a:ext cx="3276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=(−0.698</m:t>
                      </m:r>
                      <m:r>
                        <a:rPr lang="en-US" sz="2800">
                          <a:latin typeface="Cambria Math"/>
                        </a:rPr>
                        <m:t>,−0.434)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5257800"/>
                <a:ext cx="32766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81400" y="5257800"/>
                <a:ext cx="3962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−0.566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±1.96(0.06747)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5257800"/>
                <a:ext cx="39624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600200" y="61722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CI for OR: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629400" y="6172200"/>
                <a:ext cx="3276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=(</m:t>
                      </m:r>
                      <m:r>
                        <a:rPr lang="en-US" sz="2800">
                          <a:latin typeface="Cambria Math"/>
                        </a:rPr>
                        <m:t>0.497, 0.648)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6172200"/>
                <a:ext cx="32766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06520" y="6126480"/>
                <a:ext cx="3962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−0.698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−0.438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520" y="6126480"/>
                <a:ext cx="39624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69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CI for Slope and Odds Ratio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1200" y="1244026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SE for the slope, find a CI for 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r>
              <a:rPr lang="en-US" dirty="0"/>
              <a:t> with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81400" y="1600201"/>
                <a:ext cx="4343400" cy="806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44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  <m:sSup>
                        <m:sSupPr>
                          <m:ctrlP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44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44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𝑆𝐸</m:t>
                      </m:r>
                    </m:oMath>
                  </m:oMathPara>
                </a14:m>
                <a:endParaRPr lang="en-US" sz="4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00201"/>
                <a:ext cx="4343400" cy="8061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524000" y="2486948"/>
            <a:ext cx="9144000" cy="348713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SE_B1 = summary(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modPutt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)$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coef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[2,2]</a:t>
            </a:r>
          </a:p>
          <a:p>
            <a:pPr algn="l"/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exp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(B1 - SE_B1*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qnorm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(0.975))</a:t>
            </a:r>
          </a:p>
          <a:p>
            <a:pPr algn="l"/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exp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(B1 + SE_B1*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qnorm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(0.975))</a:t>
            </a:r>
          </a:p>
          <a:p>
            <a:pPr algn="l"/>
            <a:endParaRPr lang="en-US" sz="1800" b="1" kern="0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800" b="1" kern="0" dirty="0">
                <a:solidFill>
                  <a:schemeClr val="tx1"/>
                </a:solidFill>
                <a:latin typeface="Courier New" pitchFamily="49" charset="0"/>
              </a:rPr>
              <a:t>[1] 0.4973894</a:t>
            </a:r>
          </a:p>
          <a:p>
            <a:pPr algn="l"/>
            <a:r>
              <a:rPr lang="en-US" sz="1800" b="1" kern="0" dirty="0">
                <a:solidFill>
                  <a:schemeClr val="tx1"/>
                </a:solidFill>
                <a:latin typeface="Courier New" pitchFamily="49" charset="0"/>
              </a:rPr>
              <a:t>[1] 0.6479761</a:t>
            </a:r>
          </a:p>
          <a:p>
            <a:pPr algn="l"/>
            <a:endParaRPr lang="en-US" sz="1800" b="1" kern="0" dirty="0">
              <a:solidFill>
                <a:schemeClr val="tx1"/>
              </a:solidFill>
              <a:latin typeface="Courier New" pitchFamily="49" charset="0"/>
            </a:endParaRPr>
          </a:p>
          <a:p>
            <a:pPr algn="l"/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exp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confint.default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modPutt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))</a:t>
            </a:r>
          </a:p>
          <a:p>
            <a:pPr algn="l"/>
            <a:endParaRPr lang="en-US" sz="1800" b="1" kern="0" dirty="0">
              <a:solidFill>
                <a:schemeClr val="tx1"/>
              </a:solidFill>
              <a:latin typeface="Courier New" pitchFamily="49" charset="0"/>
            </a:endParaRPr>
          </a:p>
          <a:p>
            <a:pPr algn="l"/>
            <a:r>
              <a:rPr lang="en-US" sz="1800" b="1" kern="0" dirty="0">
                <a:solidFill>
                  <a:schemeClr val="tx1"/>
                </a:solidFill>
                <a:latin typeface="Courier New" pitchFamily="49" charset="0"/>
              </a:rPr>
              <a:t> 		   2.5 %     97.5 %</a:t>
            </a:r>
          </a:p>
          <a:p>
            <a:pPr algn="l"/>
            <a:r>
              <a:rPr lang="en-US" sz="1800" b="1" kern="0" dirty="0">
                <a:solidFill>
                  <a:schemeClr val="tx1"/>
                </a:solidFill>
                <a:latin typeface="Courier New" pitchFamily="49" charset="0"/>
              </a:rPr>
              <a:t>(Intercept) 12.6006177 53.5133410</a:t>
            </a:r>
          </a:p>
          <a:p>
            <a:pPr algn="l"/>
            <a:r>
              <a:rPr lang="en-US" sz="1800" b="1" kern="0" dirty="0">
                <a:solidFill>
                  <a:schemeClr val="tx1"/>
                </a:solidFill>
                <a:latin typeface="Courier New" pitchFamily="49" charset="0"/>
              </a:rPr>
              <a:t>Length       0.4973894  0.6479761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57400" y="606552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CI for OR: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086600" y="6065520"/>
                <a:ext cx="3276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=(</m:t>
                      </m:r>
                      <m:r>
                        <a:rPr lang="en-US" sz="2800">
                          <a:latin typeface="Cambria Math"/>
                        </a:rPr>
                        <m:t>0.497, 0.648)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6065520"/>
                <a:ext cx="32766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363720" y="6019800"/>
                <a:ext cx="3962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−0.698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−0.438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720" y="6019800"/>
                <a:ext cx="39624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03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Recall: “Ordinary” Regression</a:t>
            </a: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1828800" y="2057400"/>
            <a:ext cx="8458200" cy="39703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lm(formula = Active ~ Rest)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t value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8.75340    5.60773   1.561     0.12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Rest         1.18387    0.08214  14.413   &lt;2e-16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 standard error: 14.39 on 310 degrees of freedom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0.4012,	Adjusted R-squared:  0.3993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F-statistic: 207.7 on 1 and 310 DF,  p-value: &lt; 2.2e-16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941849" y="2403688"/>
            <a:ext cx="48117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</a:rPr>
              <a:t>Tests for individual coefficients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843158" y="3423018"/>
            <a:ext cx="6767442" cy="362375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417853" y="5576463"/>
            <a:ext cx="2833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rgbClr val="006600"/>
                </a:solidFill>
              </a:rPr>
              <a:t>Test for overall fit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655854" y="3990482"/>
            <a:ext cx="3595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rgbClr val="660066"/>
                </a:solidFill>
              </a:rPr>
              <a:t>Compare models</a:t>
            </a:r>
          </a:p>
        </p:txBody>
      </p:sp>
      <p:cxnSp>
        <p:nvCxnSpPr>
          <p:cNvPr id="17" name="Straight Arrow Connector 16"/>
          <p:cNvCxnSpPr>
            <a:cxnSpLocks noChangeShapeType="1"/>
            <a:stCxn id="15" idx="1"/>
          </p:cNvCxnSpPr>
          <p:nvPr/>
        </p:nvCxnSpPr>
        <p:spPr bwMode="auto">
          <a:xfrm flipH="1">
            <a:off x="5729084" y="4252420"/>
            <a:ext cx="926770" cy="700580"/>
          </a:xfrm>
          <a:prstGeom prst="straightConnector1">
            <a:avLst/>
          </a:prstGeom>
          <a:noFill/>
          <a:ln w="19050" algn="ctr">
            <a:solidFill>
              <a:srgbClr val="6600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/>
          <p:cNvCxnSpPr>
            <a:cxnSpLocks noChangeShapeType="1"/>
            <a:stCxn id="13" idx="1"/>
          </p:cNvCxnSpPr>
          <p:nvPr/>
        </p:nvCxnSpPr>
        <p:spPr bwMode="auto">
          <a:xfrm flipH="1" flipV="1">
            <a:off x="4114800" y="5453857"/>
            <a:ext cx="3303053" cy="384544"/>
          </a:xfrm>
          <a:prstGeom prst="straightConnector1">
            <a:avLst/>
          </a:prstGeom>
          <a:noFill/>
          <a:ln w="1905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752600" y="152401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Similar tests/measures for logistic regression?</a:t>
            </a:r>
          </a:p>
        </p:txBody>
      </p:sp>
      <p:cxnSp>
        <p:nvCxnSpPr>
          <p:cNvPr id="16" name="Straight Arrow Connector 15"/>
          <p:cNvCxnSpPr>
            <a:cxnSpLocks noChangeShapeType="1"/>
            <a:stCxn id="13" idx="0"/>
          </p:cNvCxnSpPr>
          <p:nvPr/>
        </p:nvCxnSpPr>
        <p:spPr bwMode="auto">
          <a:xfrm flipV="1">
            <a:off x="8834697" y="5373135"/>
            <a:ext cx="0" cy="203328"/>
          </a:xfrm>
          <a:prstGeom prst="straightConnector1">
            <a:avLst/>
          </a:prstGeom>
          <a:noFill/>
          <a:ln w="1905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  <a:stCxn id="15" idx="1"/>
          </p:cNvCxnSpPr>
          <p:nvPr/>
        </p:nvCxnSpPr>
        <p:spPr bwMode="auto">
          <a:xfrm flipH="1">
            <a:off x="5869113" y="4252420"/>
            <a:ext cx="786741" cy="316397"/>
          </a:xfrm>
          <a:prstGeom prst="straightConnector1">
            <a:avLst/>
          </a:prstGeom>
          <a:noFill/>
          <a:ln w="19050" algn="ctr">
            <a:solidFill>
              <a:srgbClr val="6600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>
            <a:off x="8077200" y="4438700"/>
            <a:ext cx="1219200" cy="511564"/>
          </a:xfrm>
          <a:prstGeom prst="straightConnector1">
            <a:avLst/>
          </a:prstGeom>
          <a:noFill/>
          <a:ln w="19050" algn="ctr">
            <a:solidFill>
              <a:srgbClr val="6600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4381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Test for Individual Coefficients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066800" y="2345750"/>
            <a:ext cx="2057400" cy="1190625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 err="1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 = 0</a:t>
            </a:r>
          </a:p>
          <a:p>
            <a:pPr>
              <a:spcBef>
                <a:spcPct val="0"/>
              </a:spcBef>
            </a:pPr>
            <a:r>
              <a:rPr lang="en-US" dirty="0">
                <a:sym typeface="Symbol" pitchFamily="18" charset="2"/>
              </a:rPr>
              <a:t>H</a:t>
            </a:r>
            <a:r>
              <a:rPr lang="en-US" baseline="-25000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: </a:t>
            </a:r>
            <a:r>
              <a:rPr lang="en-US" baseline="-25000" dirty="0" err="1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  0</a:t>
            </a:r>
            <a:endParaRPr lang="en-US" dirty="0"/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3935413" y="2028825"/>
          <a:ext cx="3103562" cy="184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12520" imgH="482400" progId="Equation.3">
                  <p:embed/>
                </p:oleObj>
              </mc:Choice>
              <mc:Fallback>
                <p:oleObj name="Equation" r:id="rId3" imgW="812520" imgH="482400" progId="Equation.3">
                  <p:embed/>
                  <p:pic>
                    <p:nvPicPr>
                      <p:cNvPr id="563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2028825"/>
                        <a:ext cx="3103562" cy="184308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7772400" y="2062610"/>
            <a:ext cx="3276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Supplied by R</a:t>
            </a:r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 flipH="1">
            <a:off x="6324600" y="2286000"/>
            <a:ext cx="1371600" cy="228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 flipH="1">
            <a:off x="6705600" y="2514600"/>
            <a:ext cx="1066800" cy="685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6799262" y="4531300"/>
            <a:ext cx="4648200" cy="6413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P-value = 2P( Z &gt; |</a:t>
            </a:r>
            <a:r>
              <a:rPr lang="en-US" dirty="0" err="1"/>
              <a:t>t.s.</a:t>
            </a:r>
            <a:r>
              <a:rPr lang="en-US" dirty="0"/>
              <a:t>| )</a:t>
            </a:r>
            <a:r>
              <a:rPr lang="en-US" sz="3200" dirty="0"/>
              <a:t> </a:t>
            </a:r>
          </a:p>
        </p:txBody>
      </p:sp>
      <p:sp>
        <p:nvSpPr>
          <p:cNvPr id="56329" name="Freeform 9"/>
          <p:cNvSpPr>
            <a:spLocks/>
          </p:cNvSpPr>
          <p:nvPr/>
        </p:nvSpPr>
        <p:spPr bwMode="auto">
          <a:xfrm>
            <a:off x="4191000" y="1981201"/>
            <a:ext cx="3505200" cy="685800"/>
          </a:xfrm>
          <a:custGeom>
            <a:avLst/>
            <a:gdLst>
              <a:gd name="T0" fmla="*/ 2895600 w 1824"/>
              <a:gd name="T1" fmla="*/ 274320 h 480"/>
              <a:gd name="T2" fmla="*/ 533400 w 1824"/>
              <a:gd name="T3" fmla="*/ 68580 h 480"/>
              <a:gd name="T4" fmla="*/ 0 w 1824"/>
              <a:gd name="T5" fmla="*/ 685800 h 480"/>
              <a:gd name="T6" fmla="*/ 0 60000 65536"/>
              <a:gd name="T7" fmla="*/ 0 60000 65536"/>
              <a:gd name="T8" fmla="*/ 0 60000 65536"/>
              <a:gd name="T9" fmla="*/ 0 w 1824"/>
              <a:gd name="T10" fmla="*/ 0 h 480"/>
              <a:gd name="T11" fmla="*/ 1824 w 182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480">
                <a:moveTo>
                  <a:pt x="1824" y="192"/>
                </a:moveTo>
                <a:cubicBezTo>
                  <a:pt x="1232" y="96"/>
                  <a:pt x="640" y="0"/>
                  <a:pt x="336" y="48"/>
                </a:cubicBezTo>
                <a:cubicBezTo>
                  <a:pt x="32" y="96"/>
                  <a:pt x="16" y="288"/>
                  <a:pt x="0" y="480"/>
                </a:cubicBezTo>
              </a:path>
            </a:pathLst>
          </a:cu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7951788" y="2629475"/>
            <a:ext cx="963612" cy="1790905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389299" y="4268896"/>
            <a:ext cx="5562600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i="1" dirty="0"/>
              <a:t>Interpret as with individual t-tests in ordinary regression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828800" y="5678623"/>
            <a:ext cx="8534400" cy="101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z value Pr(&gt;|z|)    </a:t>
            </a:r>
          </a:p>
          <a:p>
            <a:pPr>
              <a:spcBef>
                <a:spcPct val="0"/>
              </a:spcBef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3.25684    0.36893   8.828   &lt;2e-16 ***</a:t>
            </a:r>
          </a:p>
          <a:p>
            <a:pPr>
              <a:spcBef>
                <a:spcPct val="0"/>
              </a:spcBef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Length      -0.56614    0.06747  -8.391   &lt;2e-16 ***</a:t>
            </a:r>
          </a:p>
        </p:txBody>
      </p:sp>
    </p:spTree>
    <p:extLst>
      <p:ext uri="{BB962C8B-B14F-4D97-AF65-F5344CB8AC3E}">
        <p14:creationId xmlns:p14="http://schemas.microsoft.com/office/powerpoint/2010/main" val="352933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180451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Estimating Parameters in Logistic Regression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558449" y="2023769"/>
            <a:ext cx="9235440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Parameters are chosen to </a:t>
            </a:r>
            <a:r>
              <a:rPr lang="en-US" i="1" dirty="0"/>
              <a:t>maximize</a:t>
            </a:r>
            <a:r>
              <a:rPr lang="en-US" dirty="0"/>
              <a:t> the </a:t>
            </a:r>
            <a:r>
              <a:rPr lang="en-US" i="1" dirty="0"/>
              <a:t>likelihood</a:t>
            </a:r>
            <a:r>
              <a:rPr lang="en-US" dirty="0"/>
              <a:t> of the observed sample. </a:t>
            </a:r>
            <a:r>
              <a:rPr lang="en-US" dirty="0">
                <a:solidFill>
                  <a:schemeClr val="hlink"/>
                </a:solidFill>
              </a:rPr>
              <a:t>(Maximum Likelihood Estimation)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372" name="Text Box 4"/>
              <p:cNvSpPr txBox="1">
                <a:spLocks noChangeArrowheads="1"/>
              </p:cNvSpPr>
              <p:nvPr/>
            </p:nvSpPr>
            <p:spPr bwMode="auto">
              <a:xfrm>
                <a:off x="1901031" y="3341515"/>
                <a:ext cx="8389938" cy="1323439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3200" dirty="0"/>
                  <a:t>If the </a:t>
                </a:r>
                <a:r>
                  <a:rPr lang="en-US" sz="3200" i="1" dirty="0" err="1"/>
                  <a:t>i</a:t>
                </a:r>
                <a:r>
                  <a:rPr lang="en-US" sz="3200" i="1" baseline="30000" dirty="0" err="1"/>
                  <a:t>th</a:t>
                </a:r>
                <a:r>
                  <a:rPr lang="en-US" sz="3200" dirty="0"/>
                  <a:t> data point is YES (</a:t>
                </a:r>
                <a:r>
                  <a:rPr lang="en-US" sz="3200" i="1" dirty="0" err="1"/>
                  <a:t>y</a:t>
                </a:r>
                <a:r>
                  <a:rPr lang="en-US" sz="3200" i="1" baseline="-25000" dirty="0" err="1"/>
                  <a:t>i</a:t>
                </a:r>
                <a:r>
                  <a:rPr lang="en-US" sz="3200" i="1" dirty="0"/>
                  <a:t>=1</a:t>
                </a:r>
                <a:r>
                  <a:rPr lang="en-US" sz="3200" dirty="0"/>
                  <a:t>),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r>
                  <a:rPr lang="en-US" sz="3200" dirty="0"/>
                  <a:t>If the </a:t>
                </a:r>
                <a:r>
                  <a:rPr lang="en-US" sz="3200" i="1" dirty="0" err="1"/>
                  <a:t>i</a:t>
                </a:r>
                <a:r>
                  <a:rPr lang="en-US" sz="3200" i="1" baseline="30000" dirty="0" err="1"/>
                  <a:t>th</a:t>
                </a:r>
                <a:r>
                  <a:rPr lang="en-US" sz="3200" dirty="0"/>
                  <a:t> data point is NO (</a:t>
                </a:r>
                <a:r>
                  <a:rPr lang="en-US" sz="3200" i="1" dirty="0" err="1"/>
                  <a:t>y</a:t>
                </a:r>
                <a:r>
                  <a:rPr lang="en-US" sz="3200" i="1" baseline="-25000" dirty="0" err="1"/>
                  <a:t>i</a:t>
                </a:r>
                <a:r>
                  <a:rPr lang="en-US" sz="3200" i="1" dirty="0"/>
                  <a:t>=0</a:t>
                </a:r>
                <a:r>
                  <a:rPr lang="en-US" sz="3200" dirty="0"/>
                  <a:t>), calculate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/>
                      </a:rPr>
                      <m:t>1−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837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1031" y="3341515"/>
                <a:ext cx="8389938" cy="1323439"/>
              </a:xfrm>
              <a:prstGeom prst="rect">
                <a:avLst/>
              </a:prstGeom>
              <a:blipFill>
                <a:blip r:embed="rId4"/>
                <a:stretch>
                  <a:fillRect l="-1890" t="-6452" b="-138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4582279" y="5182394"/>
          <a:ext cx="4681538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57120" imgH="253800" progId="Equation.3">
                  <p:embed/>
                </p:oleObj>
              </mc:Choice>
              <mc:Fallback>
                <p:oleObj name="Equation" r:id="rId5" imgW="1257120" imgH="253800" progId="Equation.3">
                  <p:embed/>
                  <p:pic>
                    <p:nvPicPr>
                      <p:cNvPr id="583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2279" y="5182394"/>
                        <a:ext cx="4681538" cy="944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2057400" y="5334000"/>
            <a:ext cx="2438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Likelihood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32538" y="621167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Make this big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4953001" y="5898208"/>
            <a:ext cx="1194495" cy="626467"/>
          </a:xfrm>
          <a:prstGeom prst="straightConnector1">
            <a:avLst/>
          </a:prstGeom>
          <a:noFill/>
          <a:ln w="2857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5252055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1212</Words>
  <Application>Microsoft Macintosh PowerPoint</Application>
  <PresentationFormat>Widescreen</PresentationFormat>
  <Paragraphs>215</Paragraphs>
  <Slides>16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Courier New</vt:lpstr>
      <vt:lpstr>Times New Roman</vt:lpstr>
      <vt:lpstr>Default Design</vt:lpstr>
      <vt:lpstr>Equation</vt:lpstr>
      <vt:lpstr>STOR 455 Logistic Regression and Inference</vt:lpstr>
      <vt:lpstr>Binary Logistic Regression Model</vt:lpstr>
      <vt:lpstr>Odds</vt:lpstr>
      <vt:lpstr>Odds and Logistic Regression</vt:lpstr>
      <vt:lpstr>CI for Slope and Odds Ratio</vt:lpstr>
      <vt:lpstr>CI for Slope and Odds Ratio</vt:lpstr>
      <vt:lpstr>Recall: “Ordinary” Regression</vt:lpstr>
      <vt:lpstr>Test for Individual Coefficients</vt:lpstr>
      <vt:lpstr>Estimating Parameters in Logistic Regression</vt:lpstr>
      <vt:lpstr>Test for Overall Fit</vt:lpstr>
      <vt:lpstr>-2 ln⁡(L) for Constant (H0) Model</vt:lpstr>
      <vt:lpstr>Putts1: Made~Length</vt:lpstr>
      <vt:lpstr>Example: Golf Putts</vt:lpstr>
      <vt:lpstr>Putts1: Made~Length</vt:lpstr>
      <vt:lpstr>Evaluating Overall Fit</vt:lpstr>
      <vt:lpstr>Evaluating Overall Fit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2020-10-08T21:33:43Z</dcterms:created>
  <dcterms:modified xsi:type="dcterms:W3CDTF">2023-04-12T00:48:47Z</dcterms:modified>
</cp:coreProperties>
</file>