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60" r:id="rId3"/>
    <p:sldId id="361" r:id="rId4"/>
    <p:sldId id="310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93" r:id="rId14"/>
    <p:sldId id="270" r:id="rId15"/>
    <p:sldId id="271" r:id="rId16"/>
    <p:sldId id="272" r:id="rId17"/>
    <p:sldId id="276" r:id="rId18"/>
    <p:sldId id="277" r:id="rId19"/>
    <p:sldId id="278" r:id="rId20"/>
    <p:sldId id="279" r:id="rId21"/>
    <p:sldId id="362" r:id="rId22"/>
    <p:sldId id="273" r:id="rId23"/>
    <p:sldId id="274" r:id="rId24"/>
    <p:sldId id="275" r:id="rId25"/>
    <p:sldId id="363" r:id="rId26"/>
    <p:sldId id="364" r:id="rId27"/>
    <p:sldId id="365" r:id="rId28"/>
    <p:sldId id="280" r:id="rId29"/>
    <p:sldId id="281" r:id="rId30"/>
    <p:sldId id="282" r:id="rId31"/>
    <p:sldId id="285" r:id="rId32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0000"/>
    <a:srgbClr val="A50021"/>
    <a:srgbClr val="006600"/>
    <a:srgbClr val="000000"/>
    <a:srgbClr val="66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3512" autoAdjust="0"/>
  </p:normalViewPr>
  <p:slideViewPr>
    <p:cSldViewPr>
      <p:cViewPr varScale="1">
        <p:scale>
          <a:sx n="118" d="100"/>
          <a:sy n="118" d="100"/>
        </p:scale>
        <p:origin x="108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50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15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01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FD789A4-1CE0-4047-986F-3275969E6FA8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40772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FD789A4-1CE0-4047-986F-3275969E6FA8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94209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FD789A4-1CE0-4047-986F-3275969E6FA8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20030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1ED2718-61E7-4577-84C9-C1F2F8ABE367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74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4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4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ABFB9745-461C-41F8-BFE0-8C627F358FC8}" type="slidenum">
              <a:rPr lang="en-US" sz="1300"/>
              <a:pPr/>
              <a:t>12</a:t>
            </a:fld>
            <a:endParaRPr lang="en-US" sz="13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FD789A4-1CE0-4047-986F-3275969E6FA8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73660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89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4531FED-B119-4878-918B-DD7A4FE62AD4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5157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Logistic Regression and Inference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A74D7C14-C3E0-A70D-8175-0C0AB1948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191000"/>
            <a:ext cx="52899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Read:			 10.1 - 10.4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Exercises:		 10.19, 23, 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991600" cy="762000"/>
          </a:xfrm>
        </p:spPr>
        <p:txBody>
          <a:bodyPr/>
          <a:lstStyle/>
          <a:p>
            <a:r>
              <a:rPr lang="en-US" altLang="en-US" sz="320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Two-way Table: Survive by </a:t>
            </a:r>
            <a:r>
              <a:rPr lang="en-US" altLang="en-US" sz="3200" dirty="0" err="1">
                <a:solidFill>
                  <a:srgbClr val="FFFF66"/>
                </a:solidFill>
                <a:ea typeface="ＭＳ Ｐゴシック" panose="020B0600070205080204" pitchFamily="34" charset="-128"/>
              </a:rPr>
              <a:t>AgeGroup</a:t>
            </a:r>
            <a:endParaRPr lang="en-US" altLang="en-US" sz="3200" dirty="0">
              <a:solidFill>
                <a:srgbClr val="FFFF66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71700" y="1067813"/>
            <a:ext cx="8001000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logodds.ICU.table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log(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ICU.prop.table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/(1-ICU.prop.table))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    1          2          3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0 -2.3795461 -1.2611312 -0.9382696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1  2.3795461  1.2611312  0.9382696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logodds.ICU.df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as.data.frame.matrix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logodds.ICU.table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plot(log(odds)~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ICU$AgeGroup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=c(.5, 2.5))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(B0,B1)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logodds.ICU.df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[,2], col="dark red",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="*")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89" y="3728365"/>
            <a:ext cx="5013422" cy="30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5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en-US" sz="3600">
                <a:solidFill>
                  <a:srgbClr val="FFFF66"/>
                </a:solidFill>
                <a:ea typeface="ＭＳ Ｐゴシック" panose="020B0600070205080204" pitchFamily="34" charset="-128"/>
              </a:rPr>
              <a:t>Dummy Indicators for Multiple Categories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1295400" y="1345406"/>
            <a:ext cx="9601200" cy="283845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/>
              <a:t>For a categorical predictor with </a:t>
            </a:r>
            <a:r>
              <a:rPr lang="en-US" altLang="en-US" sz="3200" i="1" dirty="0"/>
              <a:t>k</a:t>
            </a:r>
            <a:r>
              <a:rPr lang="en-US" altLang="en-US" sz="3200" dirty="0"/>
              <a:t> levels, we should use   </a:t>
            </a:r>
            <a:r>
              <a:rPr lang="en-US" altLang="en-US" sz="3200" i="1" dirty="0"/>
              <a:t>k −</a:t>
            </a:r>
            <a:r>
              <a:rPr lang="en-US" altLang="en-US" sz="3200" dirty="0"/>
              <a:t> 1 dummy indicators.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149508" name="Object 2"/>
          <p:cNvGraphicFramePr>
            <a:graphicFrameLocks noChangeAspect="1"/>
          </p:cNvGraphicFramePr>
          <p:nvPr/>
        </p:nvGraphicFramePr>
        <p:xfrm>
          <a:off x="2371724" y="2671764"/>
          <a:ext cx="287655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457200" progId="Equation.3">
                  <p:embed/>
                </p:oleObj>
              </mc:Choice>
              <mc:Fallback>
                <p:oleObj name="Equation" r:id="rId2" imgW="1333500" imgH="457200" progId="Equation.3">
                  <p:embed/>
                  <p:pic>
                    <p:nvPicPr>
                      <p:cNvPr id="14950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4" y="2671764"/>
                        <a:ext cx="2876550" cy="98583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5343524" y="2468564"/>
            <a:ext cx="11430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7200"/>
              <a:t>...</a:t>
            </a:r>
          </a:p>
        </p:txBody>
      </p:sp>
      <p:graphicFrame>
        <p:nvGraphicFramePr>
          <p:cNvPr id="149510" name="Object 3"/>
          <p:cNvGraphicFramePr>
            <a:graphicFrameLocks noChangeAspect="1"/>
          </p:cNvGraphicFramePr>
          <p:nvPr/>
        </p:nvGraphicFramePr>
        <p:xfrm>
          <a:off x="6410325" y="2671764"/>
          <a:ext cx="37242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7200" imgH="457200" progId="Equation.DSMT4">
                  <p:embed/>
                </p:oleObj>
              </mc:Choice>
              <mc:Fallback>
                <p:oleObj name="Equation" r:id="rId4" imgW="1727200" imgH="457200" progId="Equation.DSMT4">
                  <p:embed/>
                  <p:pic>
                    <p:nvPicPr>
                      <p:cNvPr id="1495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2671764"/>
                        <a:ext cx="3724275" cy="98583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1905000" y="4368800"/>
            <a:ext cx="502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What happens to Group #</a:t>
            </a:r>
            <a:r>
              <a:rPr lang="en-US" altLang="en-US" sz="3200" i="1"/>
              <a:t>k</a:t>
            </a:r>
            <a:r>
              <a:rPr lang="en-US" altLang="en-US" sz="3200"/>
              <a:t>? </a:t>
            </a:r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1295400" y="5246688"/>
            <a:ext cx="9601200" cy="10779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/>
              <a:t>Constant term is an estimate for Group #</a:t>
            </a:r>
            <a:r>
              <a:rPr lang="en-US" altLang="en-US" sz="3200" i="1" dirty="0"/>
              <a:t>k</a:t>
            </a:r>
            <a:r>
              <a:rPr lang="en-US" altLang="en-US" sz="3200" dirty="0"/>
              <a:t> and other coefficients are the differences from it.</a:t>
            </a: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7086600" y="4343400"/>
            <a:ext cx="3048000" cy="58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chemeClr val="tx1"/>
                </a:solidFill>
              </a:rPr>
              <a:t>Reference group</a:t>
            </a:r>
          </a:p>
        </p:txBody>
      </p:sp>
    </p:spTree>
    <p:extLst>
      <p:ext uri="{BB962C8B-B14F-4D97-AF65-F5344CB8AC3E}">
        <p14:creationId xmlns:p14="http://schemas.microsoft.com/office/powerpoint/2010/main" val="1342212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304800"/>
            <a:ext cx="8153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Binary Logistic Regression Model</a:t>
            </a:r>
          </a:p>
        </p:txBody>
      </p:sp>
      <p:sp>
        <p:nvSpPr>
          <p:cNvPr id="5127" name="Text Box 3"/>
          <p:cNvSpPr txBox="1">
            <a:spLocks noChangeArrowheads="1"/>
          </p:cNvSpPr>
          <p:nvPr/>
        </p:nvSpPr>
        <p:spPr bwMode="auto">
          <a:xfrm>
            <a:off x="1600200" y="1371600"/>
            <a:ext cx="3505200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Y</a:t>
            </a:r>
            <a:r>
              <a:rPr lang="en-US" dirty="0"/>
              <a:t> = Binary response</a:t>
            </a:r>
          </a:p>
        </p:txBody>
      </p:sp>
      <p:sp>
        <p:nvSpPr>
          <p:cNvPr id="5128" name="Text Box 4"/>
          <p:cNvSpPr txBox="1">
            <a:spLocks noChangeArrowheads="1"/>
          </p:cNvSpPr>
          <p:nvPr/>
        </p:nvSpPr>
        <p:spPr bwMode="auto">
          <a:xfrm>
            <a:off x="6172200" y="1371600"/>
            <a:ext cx="4495800" cy="5842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/>
              <a:t>X</a:t>
            </a:r>
            <a:r>
              <a:rPr lang="en-US"/>
              <a:t> = Single predictor</a:t>
            </a:r>
          </a:p>
        </p:txBody>
      </p:sp>
      <p:graphicFrame>
        <p:nvGraphicFramePr>
          <p:cNvPr id="234502" name="Object 2"/>
          <p:cNvGraphicFramePr>
            <a:graphicFrameLocks noChangeAspect="1"/>
          </p:cNvGraphicFramePr>
          <p:nvPr/>
        </p:nvGraphicFramePr>
        <p:xfrm>
          <a:off x="4933951" y="5175251"/>
          <a:ext cx="2671763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76240" imgH="419040" progId="Equation.3">
                  <p:embed/>
                </p:oleObj>
              </mc:Choice>
              <mc:Fallback>
                <p:oleObj name="Equation" r:id="rId3" imgW="876240" imgH="419040" progId="Equation.3">
                  <p:embed/>
                  <p:pic>
                    <p:nvPicPr>
                      <p:cNvPr id="2345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1" y="5175251"/>
                        <a:ext cx="2671763" cy="1279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1905000" y="2743200"/>
            <a:ext cx="845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Equivalent forms of the logistic regression model:</a:t>
            </a:r>
          </a:p>
        </p:txBody>
      </p:sp>
      <p:graphicFrame>
        <p:nvGraphicFramePr>
          <p:cNvPr id="250883" name="Object 3"/>
          <p:cNvGraphicFramePr>
            <a:graphicFrameLocks noChangeAspect="1"/>
          </p:cNvGraphicFramePr>
          <p:nvPr/>
        </p:nvGraphicFramePr>
        <p:xfrm>
          <a:off x="3940175" y="3657601"/>
          <a:ext cx="28448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040" imgH="431640" progId="Equation.3">
                  <p:embed/>
                </p:oleObj>
              </mc:Choice>
              <mc:Fallback>
                <p:oleObj name="Equation" r:id="rId5" imgW="1346040" imgH="431640" progId="Equation.3">
                  <p:embed/>
                  <p:pic>
                    <p:nvPicPr>
                      <p:cNvPr id="2508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3657601"/>
                        <a:ext cx="2844800" cy="912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Box 9"/>
          <p:cNvSpPr txBox="1">
            <a:spLocks noChangeArrowheads="1"/>
          </p:cNvSpPr>
          <p:nvPr/>
        </p:nvSpPr>
        <p:spPr bwMode="auto">
          <a:xfrm>
            <a:off x="1905000" y="3810000"/>
            <a:ext cx="213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Logit form</a:t>
            </a:r>
          </a:p>
        </p:txBody>
      </p:sp>
      <p:sp>
        <p:nvSpPr>
          <p:cNvPr id="5131" name="TextBox 10"/>
          <p:cNvSpPr txBox="1">
            <a:spLocks noChangeArrowheads="1"/>
          </p:cNvSpPr>
          <p:nvPr/>
        </p:nvSpPr>
        <p:spPr bwMode="auto">
          <a:xfrm>
            <a:off x="1905000" y="5562600"/>
            <a:ext cx="289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Probability form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105400" y="1371600"/>
            <a:ext cx="5562600" cy="5842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,X</a:t>
            </a:r>
            <a:r>
              <a:rPr lang="en-US" i="1" baseline="-25000" dirty="0"/>
              <a:t>2</a:t>
            </a:r>
            <a:r>
              <a:rPr lang="en-US" i="1" dirty="0"/>
              <a:t>,…,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 = Multiple predictors</a:t>
            </a:r>
          </a:p>
        </p:txBody>
      </p:sp>
      <p:sp>
        <p:nvSpPr>
          <p:cNvPr id="5133" name="Text Box 5"/>
          <p:cNvSpPr txBox="1">
            <a:spLocks noChangeArrowheads="1"/>
          </p:cNvSpPr>
          <p:nvPr/>
        </p:nvSpPr>
        <p:spPr bwMode="auto">
          <a:xfrm>
            <a:off x="1752600" y="2057400"/>
            <a:ext cx="7620000" cy="5842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l-GR" i="1"/>
              <a:t>π</a:t>
            </a:r>
            <a:r>
              <a:rPr lang="en-US"/>
              <a:t> = proportion of 1’s (yes, success) at any </a:t>
            </a:r>
            <a:r>
              <a:rPr lang="en-US" i="1"/>
              <a:t>x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752600" y="2057400"/>
            <a:ext cx="7620000" cy="5842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l-GR" i="1" dirty="0"/>
              <a:t>π</a:t>
            </a:r>
            <a:r>
              <a:rPr lang="en-US" dirty="0"/>
              <a:t> = proportion of 1’s at any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, x</a:t>
            </a:r>
            <a:r>
              <a:rPr lang="en-US" i="1" baseline="-25000" dirty="0"/>
              <a:t>2</a:t>
            </a:r>
            <a:r>
              <a:rPr lang="en-US" i="1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endParaRPr lang="en-US" i="1" dirty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57638" y="3657600"/>
          <a:ext cx="52625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89040" imgH="431640" progId="Equation.3">
                  <p:embed/>
                </p:oleObj>
              </mc:Choice>
              <mc:Fallback>
                <p:oleObj name="Equation" r:id="rId7" imgW="2489040" imgH="431640" progId="Equation.3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3657600"/>
                        <a:ext cx="5262562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914900" y="5181601"/>
          <a:ext cx="46863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36480" imgH="419040" progId="Equation.3">
                  <p:embed/>
                </p:oleObj>
              </mc:Choice>
              <mc:Fallback>
                <p:oleObj name="Equation" r:id="rId9" imgW="1536480" imgH="419040" progId="Equation.3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5181601"/>
                        <a:ext cx="4686300" cy="1279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0672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1383" y="533400"/>
            <a:ext cx="8305800" cy="6096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Method #2: </a:t>
            </a:r>
            <a:r>
              <a:rPr lang="en-US" altLang="en-US" sz="360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Survive ~ Middle + Old</a:t>
            </a:r>
          </a:p>
        </p:txBody>
      </p:sp>
      <p:sp>
        <p:nvSpPr>
          <p:cNvPr id="13315" name="Rectangle 1"/>
          <p:cNvSpPr>
            <a:spLocks noChangeArrowheads="1"/>
          </p:cNvSpPr>
          <p:nvPr/>
        </p:nvSpPr>
        <p:spPr bwMode="auto">
          <a:xfrm>
            <a:off x="1875183" y="1752601"/>
            <a:ext cx="8458200" cy="40318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ICUmod.2 =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Survive~factor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AgeGroup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data=ICU, family=binomial)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summary(ICUmod.2)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Estimate Std. Error z value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(Intercept)         2.3795     0.4675   5.090 3.57e-07 ***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factor(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AgeGroup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)2  -1.1184     0.5422  -2.063  0.03915 *  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factor(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AgeGroup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)3  -1.4413     0.5439  -2.650  0.00805 ** 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(Dispersion parameter for binomial family taken to be 1)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Null deviance: 200.16  on 199  degrees of freedom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 deviance: 191.59  on 197  degrees of freedom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AIC: 197.59</a:t>
            </a:r>
            <a:endParaRPr lang="en-US" altLang="en-US" sz="16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1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Interpreting Individual Tests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22D80B1E-1830-42CE-B546-446CAD6AB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09800"/>
            <a:ext cx="9601200" cy="329320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dirty="0"/>
              <a:t>Similar issues to ordinary regression:</a:t>
            </a:r>
          </a:p>
          <a:p>
            <a:pPr marL="395288" indent="-395288">
              <a:buFont typeface="Arial" pitchFamily="34" charset="0"/>
              <a:buChar char="•"/>
              <a:defRPr/>
            </a:pPr>
            <a:r>
              <a:rPr lang="en-US" dirty="0"/>
              <a:t>Is the predictor helpful, </a:t>
            </a:r>
            <a:r>
              <a:rPr lang="en-US" i="1" dirty="0"/>
              <a:t>given the other predictors</a:t>
            </a:r>
            <a:r>
              <a:rPr lang="en-US" dirty="0"/>
              <a:t> are already in the model?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Beware of problems due to multicollinearity.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Try to keep the model simple.</a:t>
            </a:r>
          </a:p>
        </p:txBody>
      </p:sp>
    </p:spTree>
    <p:extLst>
      <p:ext uri="{BB962C8B-B14F-4D97-AF65-F5344CB8AC3E}">
        <p14:creationId xmlns:p14="http://schemas.microsoft.com/office/powerpoint/2010/main" val="170009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G-Test for Overall Fit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371599" y="1687168"/>
            <a:ext cx="9601200" cy="2462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=…=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=0   vs.  H</a:t>
            </a:r>
            <a:r>
              <a:rPr lang="en-US" baseline="-25000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: Some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≠ 0</a:t>
            </a:r>
          </a:p>
          <a:p>
            <a:pPr>
              <a:spcBef>
                <a:spcPts val="1200"/>
              </a:spcBef>
            </a:pPr>
            <a:r>
              <a:rPr lang="en-US" dirty="0"/>
              <a:t>	</a:t>
            </a:r>
            <a:r>
              <a:rPr lang="en-US" dirty="0" err="1"/>
              <a:t>t.s</a:t>
            </a:r>
            <a:r>
              <a:rPr lang="en-US" dirty="0"/>
              <a:t>. = G = </a:t>
            </a:r>
            <a:r>
              <a:rPr lang="en-US" i="1" dirty="0"/>
              <a:t>improvement</a:t>
            </a:r>
            <a:r>
              <a:rPr lang="en-US" dirty="0"/>
              <a:t> in </a:t>
            </a:r>
            <a:r>
              <a:rPr lang="en-US" i="1" dirty="0">
                <a:solidFill>
                  <a:schemeClr val="bg1"/>
                </a:solidFill>
              </a:rPr>
              <a:t>–2log(L)</a:t>
            </a:r>
            <a:r>
              <a:rPr lang="en-US" dirty="0"/>
              <a:t> over a model with just a constant term</a:t>
            </a:r>
          </a:p>
          <a:p>
            <a:r>
              <a:rPr lang="en-US" dirty="0"/>
              <a:t> 	Compare to </a:t>
            </a:r>
            <a:r>
              <a:rPr lang="en-US" dirty="0">
                <a:sym typeface="Symbol" pitchFamily="18" charset="2"/>
              </a:rPr>
              <a:t>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 with </a:t>
            </a:r>
            <a:r>
              <a:rPr lang="en-US" i="1" dirty="0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d.f.</a:t>
            </a:r>
            <a:r>
              <a:rPr lang="en-US" dirty="0">
                <a:sym typeface="Symbol" pitchFamily="18" charset="2"/>
              </a:rPr>
              <a:t> </a:t>
            </a:r>
            <a:endParaRPr lang="en-US" dirty="0"/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5867400" y="4114800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# predictors</a:t>
            </a:r>
          </a:p>
        </p:txBody>
      </p:sp>
      <p:cxnSp>
        <p:nvCxnSpPr>
          <p:cNvPr id="10245" name="Straight Arrow Connector 6"/>
          <p:cNvCxnSpPr>
            <a:cxnSpLocks noChangeShapeType="1"/>
          </p:cNvCxnSpPr>
          <p:nvPr/>
        </p:nvCxnSpPr>
        <p:spPr bwMode="auto">
          <a:xfrm rot="10800000">
            <a:off x="5410200" y="4038600"/>
            <a:ext cx="457200" cy="381000"/>
          </a:xfrm>
          <a:prstGeom prst="straightConnector1">
            <a:avLst/>
          </a:prstGeom>
          <a:noFill/>
          <a:ln w="19050" algn="ctr">
            <a:solidFill>
              <a:srgbClr val="FFFF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3886199" y="804357"/>
            <a:ext cx="457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(Similar to regression ANOVA455)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676400" y="4648200"/>
            <a:ext cx="853440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Null deviance: 200.16  on 199  degrees of freedom</a:t>
            </a:r>
          </a:p>
          <a:p>
            <a:pPr>
              <a:spcBef>
                <a:spcPct val="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 deviance: 191.59  on 197  degrees of freedom </a:t>
            </a: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52600" y="5486400"/>
                <a:ext cx="495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𝐺</m:t>
                      </m:r>
                      <m:r>
                        <a:rPr lang="en-US" sz="2800" i="1" dirty="0">
                          <a:latin typeface="Cambria Math"/>
                        </a:rPr>
                        <m:t>=200.16−191.59=8.57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486400"/>
                <a:ext cx="4953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705600" y="5459692"/>
            <a:ext cx="38862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1-pchisq(8.57,2)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0.01377362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6092859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Reject H</a:t>
            </a:r>
            <a:r>
              <a:rPr lang="en-US" sz="3200" baseline="-25000" dirty="0"/>
              <a:t>0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54685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96945" y="582981"/>
            <a:ext cx="7772400" cy="5334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Method #2: </a:t>
            </a:r>
            <a:r>
              <a:rPr lang="en-US" altLang="en-US" sz="360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Survive ~ Middle + Old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400801" y="4579204"/>
            <a:ext cx="4104861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rgbClr val="006600"/>
                </a:solidFill>
              </a:rPr>
              <a:t>Change in log(odds) for Middle and Old—compared to Young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086600" y="2133601"/>
            <a:ext cx="342900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</a:rPr>
              <a:t>log(odds) for Young</a:t>
            </a:r>
          </a:p>
        </p:txBody>
      </p:sp>
      <p:sp>
        <p:nvSpPr>
          <p:cNvPr id="17415" name="Rectangle 1"/>
          <p:cNvSpPr>
            <a:spLocks noChangeArrowheads="1"/>
          </p:cNvSpPr>
          <p:nvPr/>
        </p:nvSpPr>
        <p:spPr bwMode="auto">
          <a:xfrm>
            <a:off x="1971261" y="2867562"/>
            <a:ext cx="8534400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Estimate Std. Error z value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(Intercept)         2.3795     0.4675   5.090 3.57e-07 ***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factor(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AgeGroup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)2  -1.1184     0.5422  -2.063  0.03915 *  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factor(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AgeGroup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)3  -1.4413     0.5439  -2.650  0.00805 ** 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219161" y="3352800"/>
            <a:ext cx="1191039" cy="2714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6" name="Straight Arrow Connector 5"/>
          <p:cNvCxnSpPr>
            <a:cxnSpLocks noChangeShapeType="1"/>
            <a:stCxn id="4" idx="1"/>
          </p:cNvCxnSpPr>
          <p:nvPr/>
        </p:nvCxnSpPr>
        <p:spPr bwMode="auto">
          <a:xfrm flipH="1">
            <a:off x="5410200" y="2364434"/>
            <a:ext cx="1676400" cy="105080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104860" y="3624263"/>
            <a:ext cx="1457739" cy="503128"/>
          </a:xfrm>
          <a:prstGeom prst="ellips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1" name="Straight Arrow Connector 10"/>
          <p:cNvCxnSpPr>
            <a:cxnSpLocks noChangeShapeType="1"/>
            <a:stCxn id="10" idx="1"/>
            <a:endCxn id="12" idx="5"/>
          </p:cNvCxnSpPr>
          <p:nvPr/>
        </p:nvCxnSpPr>
        <p:spPr bwMode="auto">
          <a:xfrm flipH="1" flipV="1">
            <a:off x="5349118" y="4053710"/>
            <a:ext cx="1051683" cy="940993"/>
          </a:xfrm>
          <a:prstGeom prst="straightConnector1">
            <a:avLst/>
          </a:prstGeom>
          <a:noFill/>
          <a:ln w="9525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1931544" y="1396426"/>
            <a:ext cx="8584056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ICUmod.2 =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Survive~factor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AgeGroup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data=ICU, family=binomial)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summary(ICUmod.2)</a:t>
            </a: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2007704" y="5722204"/>
            <a:ext cx="8534400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1-pchisq(ICUmod.2$null.deviance - ICUmod.2$deviance, ICUmod.2$df.null - ICUmod.2$df.residual)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0.01375896</a:t>
            </a:r>
          </a:p>
        </p:txBody>
      </p:sp>
    </p:spTree>
    <p:extLst>
      <p:ext uri="{BB962C8B-B14F-4D97-AF65-F5344CB8AC3E}">
        <p14:creationId xmlns:p14="http://schemas.microsoft.com/office/powerpoint/2010/main" val="1995205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0" y="457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Recall: Nested F-test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rrowheads="1"/>
              </p:cNvSpPr>
              <p:nvPr/>
            </p:nvSpPr>
            <p:spPr bwMode="auto">
              <a:xfrm>
                <a:off x="1905000" y="1447800"/>
                <a:ext cx="8305800" cy="19697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  <a:cs typeface="Times New Roman" pitchFamily="18" charset="0"/>
                  </a:rPr>
                  <a:t>Purpose: </a:t>
                </a:r>
                <a:r>
                  <a:rPr lang="en-US" dirty="0">
                    <a:cs typeface="Times New Roman" pitchFamily="18" charset="0"/>
                  </a:rPr>
                  <a:t>Test a subset of predictors</a:t>
                </a:r>
              </a:p>
              <a:p>
                <a:r>
                  <a:rPr lang="en-US" dirty="0">
                    <a:cs typeface="Times New Roman" pitchFamily="18" charset="0"/>
                  </a:rPr>
                  <a:t>Ex: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𝑌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3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3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4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4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5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5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 + 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𝜀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   </m:t>
                    </m:r>
                  </m:oMath>
                </a14:m>
                <a:endParaRPr lang="en-US" sz="2800" dirty="0"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0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: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3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4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5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cs typeface="Times New Roman" pitchFamily="18" charset="0"/>
                  </a:rPr>
                  <a:t>   vs.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: 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𝑆𝑜𝑚𝑒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 err="1"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 ≠ 0 </m:t>
                    </m:r>
                  </m:oMath>
                </a14:m>
                <a:r>
                  <a:rPr lang="en-US" sz="2800" dirty="0">
                    <a:cs typeface="Times New Roman" pitchFamily="18" charset="0"/>
                  </a:rPr>
                  <a:t>for </a:t>
                </a:r>
                <a:r>
                  <a:rPr lang="en-US" sz="2800" i="1" dirty="0" err="1">
                    <a:cs typeface="Times New Roman" pitchFamily="18" charset="0"/>
                  </a:rPr>
                  <a:t>i</a:t>
                </a:r>
                <a:r>
                  <a:rPr lang="en-US" sz="2800" dirty="0">
                    <a:cs typeface="Times New Roman" pitchFamily="18" charset="0"/>
                  </a:rPr>
                  <a:t>&gt;2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1447800"/>
                <a:ext cx="8305800" cy="1969770"/>
              </a:xfrm>
              <a:prstGeom prst="rect">
                <a:avLst/>
              </a:prstGeom>
              <a:blipFill>
                <a:blip r:embed="rId2"/>
                <a:stretch>
                  <a:fillRect l="-1909" t="-4334" b="-743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05000" y="3733800"/>
            <a:ext cx="8382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Basic idea: </a:t>
            </a:r>
            <a:r>
              <a:rPr lang="en-US" dirty="0"/>
              <a:t>Is the improvement (reduction in SSE)  “significant” for the number of extra predictors?</a:t>
            </a:r>
          </a:p>
          <a:p>
            <a:r>
              <a:rPr lang="en-US" dirty="0"/>
              <a:t>i.e. Compare “full” model to “reduced” model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09800" y="5867400"/>
            <a:ext cx="7543800" cy="5842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t.s.= F-ratio (interpret similar to ANOVA)</a:t>
            </a:r>
          </a:p>
        </p:txBody>
      </p:sp>
    </p:spTree>
    <p:extLst>
      <p:ext uri="{BB962C8B-B14F-4D97-AF65-F5344CB8AC3E}">
        <p14:creationId xmlns:p14="http://schemas.microsoft.com/office/powerpoint/2010/main" val="836959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8839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Nested LRT for Logistic Regression</a:t>
            </a:r>
            <a:br>
              <a:rPr lang="en-US" dirty="0">
                <a:solidFill>
                  <a:srgbClr val="FFFF66"/>
                </a:solidFill>
              </a:rPr>
            </a:br>
            <a:r>
              <a:rPr lang="en-US" sz="3200" dirty="0">
                <a:solidFill>
                  <a:srgbClr val="FFFF66"/>
                </a:solidFill>
              </a:rPr>
              <a:t>(Likelihood Ratio Test)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rrowheads="1"/>
              </p:cNvSpPr>
              <p:nvPr/>
            </p:nvSpPr>
            <p:spPr bwMode="auto">
              <a:xfrm>
                <a:off x="1905000" y="1447800"/>
                <a:ext cx="8305800" cy="19697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  <a:cs typeface="Times New Roman" pitchFamily="18" charset="0"/>
                  </a:rPr>
                  <a:t>Purpose: </a:t>
                </a:r>
                <a:r>
                  <a:rPr lang="en-US" dirty="0">
                    <a:cs typeface="Times New Roman" pitchFamily="18" charset="0"/>
                  </a:rPr>
                  <a:t>Test a subset of predictors</a:t>
                </a:r>
              </a:p>
              <a:p>
                <a:r>
                  <a:rPr lang="en-US" dirty="0">
                    <a:cs typeface="Times New Roman" pitchFamily="18" charset="0"/>
                  </a:rPr>
                  <a:t>Ex: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>
                        <a:latin typeface="Cambria Math"/>
                        <a:cs typeface="Times New Roman" pitchFamily="18" charset="0"/>
                      </a:rPr>
                      <m:t>log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⁡(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𝑜𝑑𝑑𝑠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)=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3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3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4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4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5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5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    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0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: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3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4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5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cs typeface="Times New Roman" pitchFamily="18" charset="0"/>
                  </a:rPr>
                  <a:t>   vs.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: 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𝑆𝑜𝑚𝑒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 err="1"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 ≠ 0 </m:t>
                    </m:r>
                  </m:oMath>
                </a14:m>
                <a:r>
                  <a:rPr lang="en-US" sz="2800" dirty="0">
                    <a:cs typeface="Times New Roman" pitchFamily="18" charset="0"/>
                  </a:rPr>
                  <a:t>for </a:t>
                </a:r>
                <a:r>
                  <a:rPr lang="en-US" sz="2800" i="1" dirty="0" err="1">
                    <a:cs typeface="Times New Roman" pitchFamily="18" charset="0"/>
                  </a:rPr>
                  <a:t>i</a:t>
                </a:r>
                <a:r>
                  <a:rPr lang="en-US" sz="2800" dirty="0">
                    <a:cs typeface="Times New Roman" pitchFamily="18" charset="0"/>
                  </a:rPr>
                  <a:t>&gt;2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1447800"/>
                <a:ext cx="8305800" cy="1969770"/>
              </a:xfrm>
              <a:prstGeom prst="rect">
                <a:avLst/>
              </a:prstGeom>
              <a:blipFill>
                <a:blip r:embed="rId2"/>
                <a:stretch>
                  <a:fillRect l="-1909" t="-4334" b="-743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rrowheads="1"/>
              </p:cNvSpPr>
              <p:nvPr/>
            </p:nvSpPr>
            <p:spPr bwMode="auto">
              <a:xfrm>
                <a:off x="1600200" y="3733800"/>
                <a:ext cx="8839200" cy="18760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Basic idea: </a:t>
                </a:r>
                <a:r>
                  <a:rPr lang="en-US" dirty="0"/>
                  <a:t>Is the improvement, change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–2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⁡(</m:t>
                    </m:r>
                    <m:r>
                      <a:rPr lang="en-US" i="1" dirty="0">
                        <a:latin typeface="Cambria Math"/>
                      </a:rPr>
                      <m:t>𝐿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 “significant” for the number of extra predictors?</a:t>
                </a:r>
              </a:p>
              <a:p>
                <a:r>
                  <a:rPr lang="en-US" dirty="0"/>
                  <a:t>i.e. Compare “reduced” model to “full” model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3733800"/>
                <a:ext cx="8839200" cy="1876026"/>
              </a:xfrm>
              <a:prstGeom prst="rect">
                <a:avLst/>
              </a:prstGeom>
              <a:blipFill>
                <a:blip r:embed="rId3"/>
                <a:stretch>
                  <a:fillRect l="-1793" t="-4560" r="-3655" b="-61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>
                <a:spLocks noChangeArrowheads="1"/>
              </p:cNvSpPr>
              <p:nvPr/>
            </p:nvSpPr>
            <p:spPr bwMode="auto">
              <a:xfrm>
                <a:off x="2209800" y="5609827"/>
                <a:ext cx="8305800" cy="584775"/>
              </a:xfrm>
              <a:prstGeom prst="rect">
                <a:avLst/>
              </a:prstGeom>
              <a:solidFill>
                <a:srgbClr val="660066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–2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⁡(</m:t>
                    </m:r>
                    <m:r>
                      <a:rPr lang="en-US" i="1" dirty="0" err="1">
                        <a:latin typeface="Cambria Math"/>
                      </a:rPr>
                      <m:t>𝐿</m:t>
                    </m:r>
                    <m:r>
                      <a:rPr lang="en-US" i="1" baseline="-25000" dirty="0" err="1">
                        <a:latin typeface="Cambria Math"/>
                      </a:rPr>
                      <m:t>𝑅𝑒𝑑𝑢𝑐𝑒𝑑</m:t>
                    </m:r>
                    <m:r>
                      <a:rPr lang="en-US" i="1" dirty="0">
                        <a:latin typeface="Cambria Math"/>
                      </a:rPr>
                      <m:t>) – (–2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⁡(</m:t>
                    </m:r>
                    <m:r>
                      <a:rPr lang="en-US" i="1" dirty="0" err="1">
                        <a:latin typeface="Cambria Math"/>
                      </a:rPr>
                      <m:t>𝐿</m:t>
                    </m:r>
                    <m:r>
                      <a:rPr lang="en-US" i="1" baseline="-25000" dirty="0" err="1">
                        <a:latin typeface="Cambria Math"/>
                      </a:rPr>
                      <m:t>𝐹𝑢𝑙𝑙</m:t>
                    </m:r>
                    <m:r>
                      <a:rPr lang="en-US" i="1" dirty="0">
                        <a:latin typeface="Cambria Math"/>
                      </a:rPr>
                      <m:t>))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5609827"/>
                <a:ext cx="83058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86200" y="6248400"/>
            <a:ext cx="6781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Chi-square </a:t>
            </a:r>
            <a:r>
              <a:rPr lang="en-US" dirty="0" err="1"/>
              <a:t>d.f.</a:t>
            </a:r>
            <a:r>
              <a:rPr lang="en-US" dirty="0"/>
              <a:t>=#extra predictors tested</a:t>
            </a:r>
          </a:p>
        </p:txBody>
      </p:sp>
    </p:spTree>
    <p:extLst>
      <p:ext uri="{BB962C8B-B14F-4D97-AF65-F5344CB8AC3E}">
        <p14:creationId xmlns:p14="http://schemas.microsoft.com/office/powerpoint/2010/main" val="2766514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Comparing Full to Reduced Models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1676400" y="1219201"/>
            <a:ext cx="8991600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ICUmod.4 =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glm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Survive~factor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AgeGroup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)+Emergency, data=ICU, family=binomial)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Null deviance: 200.16  on 199  degrees of freedom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Residual deviance: 171.16  on 196  degrees of freedom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20200" y="1618982"/>
            <a:ext cx="1295400" cy="52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</a:rPr>
              <a:t>FULL</a:t>
            </a:r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1676400" y="2743200"/>
            <a:ext cx="8991600" cy="10772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ICUmod.2 =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glm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Survive~factor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AgeGroup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), data=ICU, family=binomial)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Null deviance: 200.16  on 199  degrees of freedom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Residual deviance: 191.59  on 197  degrees of freedom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1600" y="3107917"/>
            <a:ext cx="152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</a:rPr>
              <a:t>Reduced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752600" y="3489326"/>
            <a:ext cx="4114800" cy="29726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52600" y="2209800"/>
            <a:ext cx="4114800" cy="30926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714500" y="6334781"/>
            <a:ext cx="8801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400" dirty="0"/>
              <a:t>This is also often called a </a:t>
            </a:r>
            <a:r>
              <a:rPr lang="en-US" sz="2400" dirty="0">
                <a:solidFill>
                  <a:schemeClr val="bg1"/>
                </a:solidFill>
              </a:rPr>
              <a:t>“Drop-in-Deviance” </a:t>
            </a:r>
            <a:r>
              <a:rPr lang="en-US" sz="2400" dirty="0"/>
              <a:t>test.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19200" y="4718954"/>
            <a:ext cx="97536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1 -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pchisq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(summary(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ICUmod.2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)$deviance - summary(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ICUmod.4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)$deviance, 1)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5480701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 H</a:t>
            </a:r>
            <a:r>
              <a:rPr lang="en-US" baseline="-25000" dirty="0"/>
              <a:t>0</a:t>
            </a:r>
            <a:r>
              <a:rPr lang="en-US" dirty="0"/>
              <a:t> (p-value= 6.187652e-06). The Emergency term significantly improves the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94622" y="4021940"/>
                <a:ext cx="84316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/>
                        <a:cs typeface="Times New Roman" pitchFamily="18" charset="0"/>
                      </a:rPr>
                      <m:t>0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:</m:t>
                    </m:r>
                    <m:r>
                      <a:rPr lang="el-GR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i="1" baseline="-25000" dirty="0">
                        <a:latin typeface="Cambria Math"/>
                        <a:cs typeface="Times New Roman" pitchFamily="18" charset="0"/>
                      </a:rPr>
                      <m:t>3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   vs.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: </m:t>
                    </m:r>
                    <m:r>
                      <a:rPr lang="el-GR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cs typeface="Times New Roman" pitchFamily="18" charset="0"/>
                      </a:rPr>
                      <m:t>3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 ≠ 0</m:t>
                    </m:r>
                  </m:oMath>
                </a14:m>
                <a:endParaRPr lang="en-US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622" y="4021940"/>
                <a:ext cx="8431696" cy="461665"/>
              </a:xfrm>
              <a:prstGeom prst="rect">
                <a:avLst/>
              </a:prstGeom>
              <a:blipFill>
                <a:blip r:embed="rId3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17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77D6-15B8-308D-9832-0F11A0D7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30" y="457200"/>
            <a:ext cx="10363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Thank you for the feedbacks!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37052-3A12-FCE4-DE82-357002364A6E}"/>
              </a:ext>
            </a:extLst>
          </p:cNvPr>
          <p:cNvSpPr txBox="1"/>
          <p:nvPr/>
        </p:nvSpPr>
        <p:spPr>
          <a:xfrm>
            <a:off x="920130" y="1524000"/>
            <a:ext cx="10591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“More exercises” “More extra credits”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Will have an extra credit homework.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“Someone in the group will do nothing”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The project is to mimic real working environment, in which you work with a team.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Communication and management are very important interpersonal skills for you in work. Don't wait until graduation. Practice them now.</a:t>
            </a:r>
          </a:p>
        </p:txBody>
      </p:sp>
    </p:spTree>
    <p:extLst>
      <p:ext uri="{BB962C8B-B14F-4D97-AF65-F5344CB8AC3E}">
        <p14:creationId xmlns:p14="http://schemas.microsoft.com/office/powerpoint/2010/main" val="359202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361950"/>
            <a:ext cx="12191999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Predicting Medical School Acceptance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6138" y="1676400"/>
            <a:ext cx="7981950" cy="389337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600" dirty="0"/>
              <a:t>Data: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MedGPA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Accept	Status: A=accepted to medical school or D=denied admission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Acceptance	Indicator for Accept: 1=accepted or 0=denied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Sex	F=female or M=male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BCPM	Bio/</a:t>
            </a:r>
            <a:r>
              <a:rPr lang="en-US" sz="1600" dirty="0" err="1">
                <a:cs typeface="Courier New" pitchFamily="49" charset="0"/>
              </a:rPr>
              <a:t>Chem</a:t>
            </a:r>
            <a:r>
              <a:rPr lang="en-US" sz="1600" dirty="0">
                <a:cs typeface="Courier New" pitchFamily="49" charset="0"/>
              </a:rPr>
              <a:t>/Physics/Math grade point average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GPA	College grade point average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VR	Verbal reasoning (</a:t>
            </a:r>
            <a:r>
              <a:rPr lang="en-US" sz="1600" dirty="0" err="1">
                <a:cs typeface="Courier New" pitchFamily="49" charset="0"/>
              </a:rPr>
              <a:t>subscore</a:t>
            </a:r>
            <a:r>
              <a:rPr lang="en-US" sz="1600" dirty="0"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PS	Physical sciences (</a:t>
            </a:r>
            <a:r>
              <a:rPr lang="en-US" sz="1600" dirty="0" err="1">
                <a:cs typeface="Courier New" pitchFamily="49" charset="0"/>
              </a:rPr>
              <a:t>subscore</a:t>
            </a:r>
            <a:r>
              <a:rPr lang="en-US" sz="1600" dirty="0"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WS	Writing sample (</a:t>
            </a:r>
            <a:r>
              <a:rPr lang="en-US" sz="1600" dirty="0" err="1">
                <a:cs typeface="Courier New" pitchFamily="49" charset="0"/>
              </a:rPr>
              <a:t>subcore</a:t>
            </a:r>
            <a:r>
              <a:rPr lang="en-US" sz="1600" dirty="0"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BS	Biological sciences (</a:t>
            </a:r>
            <a:r>
              <a:rPr lang="en-US" sz="1600" dirty="0" err="1">
                <a:cs typeface="Courier New" pitchFamily="49" charset="0"/>
              </a:rPr>
              <a:t>subscore</a:t>
            </a:r>
            <a:r>
              <a:rPr lang="en-US" sz="1600" dirty="0"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MCAT	Score on the MCAT exam (sum of CR+PS+WS+BS)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>
                <a:cs typeface="Courier New" pitchFamily="49" charset="0"/>
              </a:rPr>
              <a:t>Apps	Number of medical schools applied to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1524000" y="5684639"/>
            <a:ext cx="9601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Find the “best” model for Acceptance using some or all of these predictors. </a:t>
            </a:r>
          </a:p>
        </p:txBody>
      </p:sp>
    </p:spTree>
    <p:extLst>
      <p:ext uri="{BB962C8B-B14F-4D97-AF65-F5344CB8AC3E}">
        <p14:creationId xmlns:p14="http://schemas.microsoft.com/office/powerpoint/2010/main" val="3596359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 err="1">
                <a:solidFill>
                  <a:srgbClr val="FFFF66"/>
                </a:solidFill>
              </a:rPr>
              <a:t>bestglm</a:t>
            </a:r>
            <a:r>
              <a:rPr lang="en-US" sz="4000" dirty="0">
                <a:solidFill>
                  <a:srgbClr val="FFFF66"/>
                </a:solidFill>
              </a:rPr>
              <a:t> for Model Selection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58976" y="3559314"/>
            <a:ext cx="841533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MedGPA.1 = within(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MedGPA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{Accept = NULL})</a:t>
            </a:r>
          </a:p>
        </p:txBody>
      </p:sp>
      <p:sp>
        <p:nvSpPr>
          <p:cNvPr id="2" name="Rectangle 1"/>
          <p:cNvSpPr/>
          <p:nvPr/>
        </p:nvSpPr>
        <p:spPr>
          <a:xfrm>
            <a:off x="1899443" y="1981201"/>
            <a:ext cx="83931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Requirements to use </a:t>
            </a:r>
            <a:r>
              <a:rPr lang="en-US" dirty="0" err="1"/>
              <a:t>bestglm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Only the response and possible predictor variables should be within the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99442" y="4191001"/>
            <a:ext cx="8616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 response variable must be the last column in the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68915" y="4876800"/>
            <a:ext cx="840539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MedGPA.2 = MedGPA.1[,c(2:10,1)]</a:t>
            </a:r>
          </a:p>
        </p:txBody>
      </p:sp>
    </p:spTree>
    <p:extLst>
      <p:ext uri="{BB962C8B-B14F-4D97-AF65-F5344CB8AC3E}">
        <p14:creationId xmlns:p14="http://schemas.microsoft.com/office/powerpoint/2010/main" val="415412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 err="1">
                <a:solidFill>
                  <a:srgbClr val="FFFF66"/>
                </a:solidFill>
              </a:rPr>
              <a:t>bestglm</a:t>
            </a:r>
            <a:r>
              <a:rPr lang="en-US" sz="4000" dirty="0">
                <a:solidFill>
                  <a:srgbClr val="FFFF66"/>
                </a:solidFill>
              </a:rPr>
              <a:t> for Model Selection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49852" y="2076390"/>
            <a:ext cx="852446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head(MedGPA.2)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12" y="3200401"/>
            <a:ext cx="8534400" cy="22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82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 err="1">
                <a:solidFill>
                  <a:srgbClr val="FFFF66"/>
                </a:solidFill>
              </a:rPr>
              <a:t>bestglm</a:t>
            </a:r>
            <a:r>
              <a:rPr lang="en-US" sz="4000" dirty="0">
                <a:solidFill>
                  <a:srgbClr val="FFFF66"/>
                </a:solidFill>
              </a:rPr>
              <a:t> for Model Selection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68682" y="2076390"/>
            <a:ext cx="868680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bestglm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(MedGPA.2, family=binomial)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81" y="3352800"/>
            <a:ext cx="8686800" cy="3124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9600" y="2628901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Bayesian Information Criteria</a:t>
            </a: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 bwMode="auto">
          <a:xfrm flipH="1">
            <a:off x="2286000" y="2921288"/>
            <a:ext cx="2133600" cy="81251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0691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</a:rPr>
              <a:t>Bayesian Information Criteria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1" y="5334001"/>
            <a:ext cx="8697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Selection criteria, similar to Mallow’s </a:t>
            </a:r>
            <a:r>
              <a:rPr lang="en-US" dirty="0" err="1"/>
              <a:t>Cp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Smaller values indicate preferred models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1" y="2987814"/>
            <a:ext cx="4230645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4000" i="1" dirty="0">
                <a:solidFill>
                  <a:srgbClr val="FFFF00"/>
                </a:solidFill>
                <a:latin typeface="+mj-lt"/>
              </a:rPr>
              <a:t>k log(n)- 2log(L(</a:t>
            </a:r>
            <a:r>
              <a:rPr lang="el-GR" sz="4000" i="1" dirty="0">
                <a:solidFill>
                  <a:srgbClr val="FFFF00"/>
                </a:solidFill>
                <a:latin typeface="+mj-lt"/>
              </a:rPr>
              <a:t>θ̂))</a:t>
            </a:r>
            <a:endParaRPr lang="en-US" sz="40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997839"/>
            <a:ext cx="45720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+mj-lt"/>
              </a:rPr>
              <a:t>n : sample size</a:t>
            </a:r>
          </a:p>
          <a:p>
            <a:r>
              <a:rPr lang="en-US" dirty="0">
                <a:solidFill>
                  <a:srgbClr val="FFFF00"/>
                </a:solidFill>
                <a:latin typeface="+mj-lt"/>
              </a:rPr>
              <a:t>k : number of predictors </a:t>
            </a:r>
          </a:p>
          <a:p>
            <a:r>
              <a:rPr lang="en-US" dirty="0">
                <a:solidFill>
                  <a:srgbClr val="FFFF00"/>
                </a:solidFill>
                <a:latin typeface="+mj-lt"/>
              </a:rPr>
              <a:t>θ : set of all parameters.</a:t>
            </a:r>
          </a:p>
          <a:p>
            <a:r>
              <a:rPr lang="en-US" dirty="0">
                <a:solidFill>
                  <a:srgbClr val="FFFF00"/>
                </a:solidFill>
                <a:latin typeface="+mj-lt"/>
              </a:rPr>
              <a:t>L(θ̂) :probability of obtaining the data which you have, supposing the model being tested was a given.</a:t>
            </a:r>
          </a:p>
        </p:txBody>
      </p:sp>
    </p:spTree>
    <p:extLst>
      <p:ext uri="{BB962C8B-B14F-4D97-AF65-F5344CB8AC3E}">
        <p14:creationId xmlns:p14="http://schemas.microsoft.com/office/powerpoint/2010/main" val="2194857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</a:rPr>
              <a:t>Comparing Models by BIC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133849" y="1905000"/>
          <a:ext cx="3924301" cy="1828800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007122">
                  <a:extLst>
                    <a:ext uri="{9D8B030D-6E8A-4147-A177-3AD203B41FA5}">
                      <a16:colId xmlns:a16="http://schemas.microsoft.com/office/drawing/2014/main" val="2437871116"/>
                    </a:ext>
                  </a:extLst>
                </a:gridCol>
                <a:gridCol w="2917179">
                  <a:extLst>
                    <a:ext uri="{9D8B030D-6E8A-4147-A177-3AD203B41FA5}">
                      <a16:colId xmlns:a16="http://schemas.microsoft.com/office/drawing/2014/main" val="440018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solidFill>
                            <a:srgbClr val="FFFF00"/>
                          </a:solidFill>
                          <a:effectLst/>
                        </a:rPr>
                        <a:t>Δ</a:t>
                      </a:r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Evidence against higher BIC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081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0 to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  <a:effectLst/>
                        </a:rPr>
                        <a:t>Little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36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2 to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  <a:effectLst/>
                        </a:rPr>
                        <a:t>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426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6 to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116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&gt;10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  <a:effectLst/>
                        </a:rPr>
                        <a:t>Very 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93263"/>
                  </a:ext>
                </a:extLst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0" y="3962401"/>
            <a:ext cx="9144000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MedGPA.2.bestglm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bestglm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(MedGPA.2, family=binomial)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MedGPA.2.bestglm$BestModels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4778204"/>
            <a:ext cx="7605713" cy="201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86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20913" y="36195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Predicting Survival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6138" y="2086958"/>
            <a:ext cx="7981950" cy="324704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600" dirty="0"/>
              <a:t>Data: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ICU   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/>
              <a:t>ID 	Patient ID code 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/>
              <a:t>Survive 	1=patient survived to discharge or 0=patient died 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/>
              <a:t>Age 	Age (in years) 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 err="1"/>
              <a:t>AgeGroup</a:t>
            </a:r>
            <a:r>
              <a:rPr lang="en-US" sz="1600" dirty="0"/>
              <a:t> 	1= young (under 50), 2= middle (50-69), 3 = old (70+) 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/>
              <a:t>Sex	1=female or 0=male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/>
              <a:t>Infection	1=infection suspected or 0=no infection 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 err="1"/>
              <a:t>SysBP</a:t>
            </a:r>
            <a:r>
              <a:rPr lang="en-US" sz="1600" dirty="0"/>
              <a:t> 	Systolic blood pressure (in mm of Hg) 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/>
              <a:t>Pulse 	Heart rate (beats per minute) </a:t>
            </a:r>
          </a:p>
          <a:p>
            <a:pPr>
              <a:spcBef>
                <a:spcPts val="600"/>
              </a:spcBef>
              <a:tabLst>
                <a:tab pos="1828800" algn="l"/>
                <a:tab pos="3600450" algn="l"/>
                <a:tab pos="4854575" algn="l"/>
                <a:tab pos="5203825" algn="l"/>
              </a:tabLst>
              <a:defRPr/>
            </a:pPr>
            <a:r>
              <a:rPr lang="en-US" sz="1600" dirty="0"/>
              <a:t>Emergency 	1=emergency admission or 0=elective admission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861425" y="5791200"/>
            <a:ext cx="10469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Find the “best” model for Survival using some or all of these predictors. </a:t>
            </a:r>
          </a:p>
        </p:txBody>
      </p:sp>
    </p:spTree>
    <p:extLst>
      <p:ext uri="{BB962C8B-B14F-4D97-AF65-F5344CB8AC3E}">
        <p14:creationId xmlns:p14="http://schemas.microsoft.com/office/powerpoint/2010/main" val="4021019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 err="1">
                <a:solidFill>
                  <a:srgbClr val="FFFF66"/>
                </a:solidFill>
              </a:rPr>
              <a:t>bestglm</a:t>
            </a:r>
            <a:r>
              <a:rPr lang="en-US" sz="4000" dirty="0">
                <a:solidFill>
                  <a:srgbClr val="FFFF66"/>
                </a:solidFill>
              </a:rPr>
              <a:t> for Model Selection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58976" y="3559314"/>
            <a:ext cx="841533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ICU.1 = within(ICU, {ID = NULL})</a:t>
            </a:r>
          </a:p>
        </p:txBody>
      </p:sp>
      <p:sp>
        <p:nvSpPr>
          <p:cNvPr id="2" name="Rectangle 1"/>
          <p:cNvSpPr/>
          <p:nvPr/>
        </p:nvSpPr>
        <p:spPr>
          <a:xfrm>
            <a:off x="1899443" y="1981201"/>
            <a:ext cx="83931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Requirements to use </a:t>
            </a:r>
            <a:r>
              <a:rPr lang="en-US" dirty="0" err="1"/>
              <a:t>bestglm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Only the response and possible predictor variables should be within the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99442" y="4191001"/>
            <a:ext cx="8768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 response variable must be the last column in the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68915" y="4876800"/>
            <a:ext cx="840539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ICU.1 = ICU.1[,c(2:8,1)]</a:t>
            </a:r>
          </a:p>
        </p:txBody>
      </p:sp>
    </p:spTree>
    <p:extLst>
      <p:ext uri="{BB962C8B-B14F-4D97-AF65-F5344CB8AC3E}">
        <p14:creationId xmlns:p14="http://schemas.microsoft.com/office/powerpoint/2010/main" val="2213868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 err="1">
                <a:solidFill>
                  <a:srgbClr val="FFFF66"/>
                </a:solidFill>
              </a:rPr>
              <a:t>bestglm</a:t>
            </a:r>
            <a:r>
              <a:rPr lang="en-US" sz="4000" dirty="0">
                <a:solidFill>
                  <a:srgbClr val="FFFF66"/>
                </a:solidFill>
              </a:rPr>
              <a:t> for Model Selection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49852" y="2076390"/>
            <a:ext cx="852446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bestglm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(ICU.1, family=binomial)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3124200"/>
            <a:ext cx="8715375" cy="2247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14886" y="5789544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Treated as quantitative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 bwMode="auto">
          <a:xfrm flipH="1" flipV="1">
            <a:off x="2971800" y="5029201"/>
            <a:ext cx="1843086" cy="105273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903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 err="1">
                <a:solidFill>
                  <a:srgbClr val="FFFF66"/>
                </a:solidFill>
              </a:rPr>
              <a:t>bestglm</a:t>
            </a:r>
            <a:r>
              <a:rPr lang="en-US" sz="4000" dirty="0">
                <a:solidFill>
                  <a:srgbClr val="FFFF66"/>
                </a:solidFill>
              </a:rPr>
              <a:t> for Model Selection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29260" y="3181291"/>
            <a:ext cx="8415337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ICU.2$AgeGroup2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(ICU.2$AgeGroup==2,1,0)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ICU.2$AgeGroup3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(ICU.2$AgeGroup==3,1,0)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#delete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AgeGroup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variable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ICU.3 &lt;- within(ICU.2, {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AgeGroup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NULL}) 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#reorder columns with response last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ICU.4 = ICU.3[,c(1:6,8,9,7)]</a:t>
            </a:r>
          </a:p>
        </p:txBody>
      </p:sp>
      <p:sp>
        <p:nvSpPr>
          <p:cNvPr id="2" name="Rectangle 1"/>
          <p:cNvSpPr/>
          <p:nvPr/>
        </p:nvSpPr>
        <p:spPr>
          <a:xfrm>
            <a:off x="1899443" y="1981201"/>
            <a:ext cx="83931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Requirements to use </a:t>
            </a:r>
            <a:r>
              <a:rPr lang="en-US" dirty="0" err="1"/>
              <a:t>bestglm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Create dummy variables for non binary categorical variables.</a:t>
            </a:r>
          </a:p>
        </p:txBody>
      </p:sp>
    </p:spTree>
    <p:extLst>
      <p:ext uri="{BB962C8B-B14F-4D97-AF65-F5344CB8AC3E}">
        <p14:creationId xmlns:p14="http://schemas.microsoft.com/office/powerpoint/2010/main" val="9764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77BC-7578-F0B7-F6B9-EC4B517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8382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Summary of Extra Credit Opportunities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8E51C-C2A4-6617-3E91-B8F72A1B9084}"/>
              </a:ext>
            </a:extLst>
          </p:cNvPr>
          <p:cNvSpPr txBox="1"/>
          <p:nvPr/>
        </p:nvSpPr>
        <p:spPr>
          <a:xfrm>
            <a:off x="685800" y="1752600"/>
            <a:ext cx="10591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Picking my math mistakes (not English typos or grammar mistakes) on slides and the blackboard. 0.5% each.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Finishing the course evaluation and forwarding me the confirmation. 1%.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Individual project on wrong linear models by April 29th. 1%.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project on movie box office prediction by April 19th.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Prediction competition: up to 1%.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Data collection and Analysis: 1%.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Extra credit homework: 2%. Details next week.</a:t>
            </a:r>
          </a:p>
        </p:txBody>
      </p:sp>
    </p:spTree>
    <p:extLst>
      <p:ext uri="{BB962C8B-B14F-4D97-AF65-F5344CB8AC3E}">
        <p14:creationId xmlns:p14="http://schemas.microsoft.com/office/powerpoint/2010/main" val="4017702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 err="1">
                <a:solidFill>
                  <a:srgbClr val="FFFF66"/>
                </a:solidFill>
              </a:rPr>
              <a:t>bestglm</a:t>
            </a:r>
            <a:r>
              <a:rPr lang="en-US" sz="4000" dirty="0">
                <a:solidFill>
                  <a:srgbClr val="FFFF66"/>
                </a:solidFill>
              </a:rPr>
              <a:t> for Model Selection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49852" y="2076390"/>
            <a:ext cx="852446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bestglm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(ICU.4, family=binomial)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3200400"/>
            <a:ext cx="88868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0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</a:rPr>
              <a:t>Comparing Models by BIC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133849" y="1905000"/>
          <a:ext cx="3924301" cy="1828800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007122">
                  <a:extLst>
                    <a:ext uri="{9D8B030D-6E8A-4147-A177-3AD203B41FA5}">
                      <a16:colId xmlns:a16="http://schemas.microsoft.com/office/drawing/2014/main" val="2437871116"/>
                    </a:ext>
                  </a:extLst>
                </a:gridCol>
                <a:gridCol w="2917179">
                  <a:extLst>
                    <a:ext uri="{9D8B030D-6E8A-4147-A177-3AD203B41FA5}">
                      <a16:colId xmlns:a16="http://schemas.microsoft.com/office/drawing/2014/main" val="440018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solidFill>
                            <a:srgbClr val="FFFF00"/>
                          </a:solidFill>
                          <a:effectLst/>
                        </a:rPr>
                        <a:t>Δ</a:t>
                      </a:r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Evidence against higher BIC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081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0 to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  <a:effectLst/>
                        </a:rPr>
                        <a:t>Little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36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2 to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  <a:effectLst/>
                        </a:rPr>
                        <a:t>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426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6 to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116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&gt;10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  <a:effectLst/>
                        </a:rPr>
                        <a:t>Very 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93263"/>
                  </a:ext>
                </a:extLst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0" y="3962401"/>
            <a:ext cx="9144000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ICU.4.bestglm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bestglm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(ICU.4, family=binomial)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ICU.4.bestglm$BestModels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04" y="4837331"/>
            <a:ext cx="8281988" cy="16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3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153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Binary Logistic Regression Model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1752600" y="1371600"/>
            <a:ext cx="3962400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Y</a:t>
            </a:r>
            <a:r>
              <a:rPr lang="en-US" dirty="0"/>
              <a:t> = Binary response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5981700" y="1371600"/>
            <a:ext cx="4495800" cy="5842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X</a:t>
            </a:r>
            <a:r>
              <a:rPr lang="en-US" dirty="0"/>
              <a:t> = Quantitative predictor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1752601" y="2133601"/>
            <a:ext cx="8723243" cy="5847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l-GR" i="1" dirty="0"/>
              <a:t>π</a:t>
            </a:r>
            <a:r>
              <a:rPr lang="en-US" dirty="0"/>
              <a:t> = proportion of 1’s (yes, success,…) at any </a:t>
            </a:r>
            <a:r>
              <a:rPr lang="en-US" i="1" dirty="0"/>
              <a:t>x</a:t>
            </a:r>
          </a:p>
        </p:txBody>
      </p:sp>
      <p:graphicFrame>
        <p:nvGraphicFramePr>
          <p:cNvPr id="234502" name="Object 2"/>
          <p:cNvGraphicFramePr>
            <a:graphicFrameLocks noChangeAspect="1"/>
          </p:cNvGraphicFramePr>
          <p:nvPr/>
        </p:nvGraphicFramePr>
        <p:xfrm>
          <a:off x="1982789" y="3817431"/>
          <a:ext cx="3563937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419040" progId="Equation.3">
                  <p:embed/>
                </p:oleObj>
              </mc:Choice>
              <mc:Fallback>
                <p:oleObj name="Equation" r:id="rId2" imgW="876240" imgH="419040" progId="Equation.3">
                  <p:embed/>
                  <p:pic>
                    <p:nvPicPr>
                      <p:cNvPr id="2345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9" y="3817431"/>
                        <a:ext cx="3563937" cy="1706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33600" y="3214181"/>
            <a:ext cx="289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Probability form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5981700" y="3968628"/>
          <a:ext cx="4459288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431640" progId="Equation.3">
                  <p:embed/>
                </p:oleObj>
              </mc:Choice>
              <mc:Fallback>
                <p:oleObj name="Equation" r:id="rId4" imgW="1346040" imgH="431640" progId="Equation.3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968628"/>
                        <a:ext cx="4459288" cy="1431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44544" y="3214181"/>
            <a:ext cx="213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Logit form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8625442" y="4189290"/>
            <a:ext cx="1815545" cy="91611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08945" y="5943601"/>
            <a:ext cx="2514600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Linear Model</a:t>
            </a:r>
          </a:p>
        </p:txBody>
      </p:sp>
      <p:cxnSp>
        <p:nvCxnSpPr>
          <p:cNvPr id="5" name="Straight Arrow Connector 4"/>
          <p:cNvCxnSpPr>
            <a:cxnSpLocks/>
            <a:stCxn id="3" idx="0"/>
          </p:cNvCxnSpPr>
          <p:nvPr/>
        </p:nvCxnSpPr>
        <p:spPr bwMode="auto">
          <a:xfrm flipV="1">
            <a:off x="8766245" y="5181600"/>
            <a:ext cx="606355" cy="762001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2144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1104900" y="2002253"/>
            <a:ext cx="9982200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/>
              <a:t>Example: Predicting survival in an intensive care unit (ICU)</a:t>
            </a:r>
          </a:p>
        </p:txBody>
      </p:sp>
      <p:graphicFrame>
        <p:nvGraphicFramePr>
          <p:cNvPr id="148484" name="Object 2"/>
          <p:cNvGraphicFramePr>
            <a:graphicFrameLocks noChangeAspect="1"/>
          </p:cNvGraphicFramePr>
          <p:nvPr/>
        </p:nvGraphicFramePr>
        <p:xfrm>
          <a:off x="5919788" y="3625850"/>
          <a:ext cx="3300412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500" imgH="711200" progId="Equation.3">
                  <p:embed/>
                </p:oleObj>
              </mc:Choice>
              <mc:Fallback>
                <p:oleObj name="Equation" r:id="rId2" imgW="1587500" imgH="711200" progId="Equation.3">
                  <p:embed/>
                  <p:pic>
                    <p:nvPicPr>
                      <p:cNvPr id="1484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3625850"/>
                        <a:ext cx="3300412" cy="14795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2717800" y="3773488"/>
          <a:ext cx="26924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400" imgH="457200" progId="Equation.DSMT4">
                  <p:embed/>
                </p:oleObj>
              </mc:Choice>
              <mc:Fallback>
                <p:oleObj name="Equation" r:id="rId4" imgW="1295400" imgH="457200" progId="Equation.DSMT4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3773488"/>
                        <a:ext cx="2692400" cy="950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124200" y="2997200"/>
            <a:ext cx="220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Response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629400" y="2997200"/>
            <a:ext cx="220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Predictor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828800" y="5511801"/>
            <a:ext cx="8610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dirty="0"/>
              <a:t>Data in the Stat2Data package -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ICU.csv</a:t>
            </a:r>
            <a:endParaRPr lang="en-US" altLang="en-US" sz="3200" dirty="0">
              <a:cs typeface="Courier New" panose="02070309020205020404" pitchFamily="49" charset="0"/>
            </a:endParaRPr>
          </a:p>
        </p:txBody>
      </p:sp>
      <p:sp>
        <p:nvSpPr>
          <p:cNvPr id="11272" name="TextBox 11"/>
          <p:cNvSpPr txBox="1">
            <a:spLocks noChangeArrowheads="1"/>
          </p:cNvSpPr>
          <p:nvPr/>
        </p:nvSpPr>
        <p:spPr bwMode="auto">
          <a:xfrm>
            <a:off x="2535238" y="228600"/>
            <a:ext cx="73707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/>
              <a:t>Categorical Predictors with Multiple Categories in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55081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1066800" y="2133600"/>
            <a:ext cx="10058400" cy="353943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/>
              <a:t>Two approaches:</a:t>
            </a:r>
          </a:p>
          <a:p>
            <a:r>
              <a:rPr lang="en-US" altLang="en-US" sz="3200" dirty="0">
                <a:solidFill>
                  <a:schemeClr val="bg1"/>
                </a:solidFill>
              </a:rPr>
              <a:t>Method #1:</a:t>
            </a:r>
            <a:r>
              <a:rPr lang="en-US" altLang="en-US" sz="3200" dirty="0"/>
              <a:t> Logistic regression for </a:t>
            </a:r>
            <a:r>
              <a:rPr lang="en-US" altLang="en-US" sz="3200" i="1" dirty="0"/>
              <a:t>Survive</a:t>
            </a:r>
            <a:r>
              <a:rPr lang="en-US" altLang="en-US" sz="3200" dirty="0"/>
              <a:t> with </a:t>
            </a:r>
            <a:r>
              <a:rPr lang="en-US" altLang="en-US" sz="3200" i="1" dirty="0" err="1"/>
              <a:t>AgeGroup</a:t>
            </a:r>
            <a:r>
              <a:rPr lang="en-US" altLang="en-US" sz="3200" dirty="0"/>
              <a:t> 		  as a quantitative predictor.</a:t>
            </a:r>
          </a:p>
          <a:p>
            <a:pPr indent="-457200"/>
            <a:r>
              <a:rPr lang="en-US" altLang="en-US" sz="3200" dirty="0">
                <a:solidFill>
                  <a:schemeClr val="bg1"/>
                </a:solidFill>
              </a:rPr>
              <a:t>Method #2: </a:t>
            </a:r>
            <a:r>
              <a:rPr lang="en-US" altLang="en-US" sz="3200" dirty="0"/>
              <a:t>Use dummy (indicator) variables for the age 	 	  categories as predictors in a logistic regression 		  model for </a:t>
            </a:r>
            <a:r>
              <a:rPr lang="en-US" altLang="en-US" sz="3200" i="1" dirty="0"/>
              <a:t>Survive</a:t>
            </a:r>
            <a:r>
              <a:rPr lang="en-US" altLang="en-US" sz="3200" dirty="0"/>
              <a:t>. </a:t>
            </a:r>
          </a:p>
        </p:txBody>
      </p:sp>
      <p:sp>
        <p:nvSpPr>
          <p:cNvPr id="12291" name="TextBox 3"/>
          <p:cNvSpPr txBox="1">
            <a:spLocks noChangeArrowheads="1"/>
          </p:cNvSpPr>
          <p:nvPr/>
        </p:nvSpPr>
        <p:spPr bwMode="auto">
          <a:xfrm>
            <a:off x="2438401" y="95250"/>
            <a:ext cx="70659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/>
              <a:t>Categorical Predictors with Multiple Categories in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97168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05800" cy="609600"/>
          </a:xfrm>
        </p:spPr>
        <p:txBody>
          <a:bodyPr/>
          <a:lstStyle/>
          <a:p>
            <a:r>
              <a:rPr lang="en-US" altLang="en-US" sz="3600">
                <a:solidFill>
                  <a:schemeClr val="bg1"/>
                </a:solidFill>
                <a:ea typeface="ＭＳ Ｐゴシック" panose="020B0600070205080204" pitchFamily="34" charset="-128"/>
              </a:rPr>
              <a:t>Method #1: </a:t>
            </a:r>
            <a:r>
              <a:rPr lang="en-US" altLang="en-US" sz="3600">
                <a:solidFill>
                  <a:srgbClr val="FFFF66"/>
                </a:solidFill>
                <a:ea typeface="ＭＳ Ｐゴシック" panose="020B0600070205080204" pitchFamily="34" charset="-128"/>
              </a:rPr>
              <a:t>AgeGroup as Quantitative Pred</a:t>
            </a:r>
          </a:p>
        </p:txBody>
      </p:sp>
      <p:sp>
        <p:nvSpPr>
          <p:cNvPr id="13315" name="Rectangle 1"/>
          <p:cNvSpPr>
            <a:spLocks noChangeArrowheads="1"/>
          </p:cNvSpPr>
          <p:nvPr/>
        </p:nvSpPr>
        <p:spPr bwMode="auto">
          <a:xfrm>
            <a:off x="2133600" y="1371601"/>
            <a:ext cx="8001000" cy="40318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ICUmod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Survive~AgeGroup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data=ICU, family=binomial)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ICUmod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z value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(Intercept)   2.7566     0.5732   4.809 1.52e-06 ***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AgeGroup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-0.6399     0.2414  -2.651  0.00802 ** 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(Dispersion parameter for binomial family taken to be 1)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Null deviance: 200.16  on 199  degrees of freedom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 deviance: 192.66  on 198  degrees of freedom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9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05800" cy="609600"/>
          </a:xfrm>
        </p:spPr>
        <p:txBody>
          <a:bodyPr/>
          <a:lstStyle/>
          <a:p>
            <a:r>
              <a:rPr lang="en-US" altLang="en-US" sz="3600">
                <a:solidFill>
                  <a:schemeClr val="bg1"/>
                </a:solidFill>
                <a:ea typeface="ＭＳ Ｐゴシック" panose="020B0600070205080204" pitchFamily="34" charset="-128"/>
              </a:rPr>
              <a:t>Method #1: </a:t>
            </a:r>
            <a:r>
              <a:rPr lang="en-US" altLang="en-US" sz="3600">
                <a:solidFill>
                  <a:srgbClr val="FFFF66"/>
                </a:solidFill>
                <a:ea typeface="ＭＳ Ｐゴシック" panose="020B0600070205080204" pitchFamily="34" charset="-128"/>
              </a:rPr>
              <a:t>AgeGroup as Quantitative Pred</a:t>
            </a:r>
          </a:p>
        </p:txBody>
      </p:sp>
      <p:sp>
        <p:nvSpPr>
          <p:cNvPr id="13315" name="Rectangle 1"/>
          <p:cNvSpPr>
            <a:spLocks noChangeArrowheads="1"/>
          </p:cNvSpPr>
          <p:nvPr/>
        </p:nvSpPr>
        <p:spPr bwMode="auto">
          <a:xfrm>
            <a:off x="2133600" y="1371601"/>
            <a:ext cx="8001000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B0 = summary(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ICUmod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B1 = summary(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ICUmod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plot(jitter(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Survive,amount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=0.1)~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AgeGroup,data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=ICU)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curve(logit(B0,B1,x),add=TRUE, col="red")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2895600"/>
            <a:ext cx="6096000" cy="37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1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05800" cy="609600"/>
          </a:xfrm>
        </p:spPr>
        <p:txBody>
          <a:bodyPr/>
          <a:lstStyle/>
          <a:p>
            <a:r>
              <a:rPr lang="en-US" altLang="en-US" sz="3600">
                <a:solidFill>
                  <a:schemeClr val="bg1"/>
                </a:solidFill>
                <a:ea typeface="ＭＳ Ｐゴシック" panose="020B0600070205080204" pitchFamily="34" charset="-128"/>
              </a:rPr>
              <a:t>Method #1: </a:t>
            </a:r>
            <a:r>
              <a:rPr lang="en-US" altLang="en-US" sz="3600">
                <a:solidFill>
                  <a:srgbClr val="FFFF66"/>
                </a:solidFill>
                <a:ea typeface="ＭＳ Ｐゴシック" panose="020B0600070205080204" pitchFamily="34" charset="-128"/>
              </a:rPr>
              <a:t>AgeGroup as Quantitative Pred</a:t>
            </a:r>
          </a:p>
        </p:txBody>
      </p:sp>
      <p:sp>
        <p:nvSpPr>
          <p:cNvPr id="13315" name="Rectangle 1"/>
          <p:cNvSpPr>
            <a:spLocks noChangeArrowheads="1"/>
          </p:cNvSpPr>
          <p:nvPr/>
        </p:nvSpPr>
        <p:spPr bwMode="auto">
          <a:xfrm>
            <a:off x="2133600" y="1371601"/>
            <a:ext cx="8001000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pi = logit(B0,B1,ICU$AgeGroup)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odds = pi/(1-pi)</a:t>
            </a:r>
          </a:p>
          <a:p>
            <a:pPr>
              <a:spcBef>
                <a:spcPct val="0"/>
              </a:spcBef>
            </a:pPr>
            <a:endParaRPr lang="en-US" altLang="en-US" sz="16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plot(log(odds)~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ICU$AgeGroup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(B0,B1)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895600"/>
            <a:ext cx="605343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044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2227</Words>
  <Application>Microsoft Office PowerPoint</Application>
  <PresentationFormat>Widescreen</PresentationFormat>
  <Paragraphs>265</Paragraphs>
  <Slides>31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STOR 455 Logistic Regression and Inference</vt:lpstr>
      <vt:lpstr>Thank you for the feedbacks!</vt:lpstr>
      <vt:lpstr>Summary of Extra Credit Opportunities</vt:lpstr>
      <vt:lpstr>Binary Logistic Regression Model</vt:lpstr>
      <vt:lpstr>PowerPoint Presentation</vt:lpstr>
      <vt:lpstr>PowerPoint Presentation</vt:lpstr>
      <vt:lpstr>Method #1: AgeGroup as Quantitative Pred</vt:lpstr>
      <vt:lpstr>Method #1: AgeGroup as Quantitative Pred</vt:lpstr>
      <vt:lpstr>Method #1: AgeGroup as Quantitative Pred</vt:lpstr>
      <vt:lpstr>Two-way Table: Survive by AgeGroup</vt:lpstr>
      <vt:lpstr>Dummy Indicators for Multiple Categories</vt:lpstr>
      <vt:lpstr>Binary Logistic Regression Model</vt:lpstr>
      <vt:lpstr>Method #2: Survive ~ Middle + Old</vt:lpstr>
      <vt:lpstr>Interpreting Individual Tests</vt:lpstr>
      <vt:lpstr>G-Test for Overall Fit</vt:lpstr>
      <vt:lpstr>Method #2: Survive ~ Middle + Old</vt:lpstr>
      <vt:lpstr>Recall: Nested F-test</vt:lpstr>
      <vt:lpstr>Nested LRT for Logistic Regression (Likelihood Ratio Test)</vt:lpstr>
      <vt:lpstr>Comparing Full to Reduced Models</vt:lpstr>
      <vt:lpstr>Example: Predicting Medical School Acceptance</vt:lpstr>
      <vt:lpstr>bestglm for Model Selection</vt:lpstr>
      <vt:lpstr>bestglm for Model Selection</vt:lpstr>
      <vt:lpstr>bestglm for Model Selection</vt:lpstr>
      <vt:lpstr>Bayesian Information Criteria</vt:lpstr>
      <vt:lpstr>Comparing Models by BIC</vt:lpstr>
      <vt:lpstr>Example: Predicting Survival</vt:lpstr>
      <vt:lpstr>bestglm for Model Selection</vt:lpstr>
      <vt:lpstr>bestglm for Model Selection</vt:lpstr>
      <vt:lpstr>bestglm for Model Selection</vt:lpstr>
      <vt:lpstr>bestglm for Model Selection</vt:lpstr>
      <vt:lpstr>Comparing Models by BIC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2020-10-08T21:33:43Z</dcterms:created>
  <dcterms:modified xsi:type="dcterms:W3CDTF">2023-04-13T19:25:10Z</dcterms:modified>
</cp:coreProperties>
</file>