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8" r:id="rId30"/>
    <p:sldId id="279" r:id="rId31"/>
    <p:sldId id="280" r:id="rId32"/>
    <p:sldId id="282" r:id="rId33"/>
    <p:sldId id="283" r:id="rId34"/>
    <p:sldId id="297" r:id="rId35"/>
    <p:sldId id="298" r:id="rId36"/>
    <p:sldId id="299" r:id="rId37"/>
    <p:sldId id="300" r:id="rId38"/>
    <p:sldId id="292" r:id="rId39"/>
    <p:sldId id="293" r:id="rId40"/>
    <p:sldId id="294" r:id="rId4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00"/>
    <a:srgbClr val="A50021"/>
    <a:srgbClr val="006600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2" autoAdjust="0"/>
    <p:restoredTop sz="93553" autoAdjust="0"/>
  </p:normalViewPr>
  <p:slideViewPr>
    <p:cSldViewPr>
      <p:cViewPr varScale="1">
        <p:scale>
          <a:sx n="117" d="100"/>
          <a:sy n="117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1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04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82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Analysis of Variance Model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and Multiple Testing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74D7C14-C3E0-A70D-8175-0C0AB194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910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 5.1 – 5.4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 5.27, 37, 38, 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Variation Between vs Within Groups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27274" y="1607403"/>
            <a:ext cx="713745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plot(Grade ~ Exam, data = Exams4)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points(means,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=4)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 = mean(Exams4$Grade), col = "blue")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E78A7-B9E2-4133-A760-46DB4EFB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74" y="2514600"/>
            <a:ext cx="7137452" cy="43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820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blipFill>
                <a:blip r:embed="rId3"/>
                <a:stretch>
                  <a:fillRect l="-5695" t="-3110" r="-4556" b="-6938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752600" y="6096000"/>
          <a:ext cx="838517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28600" progId="Equation.3">
                  <p:embed/>
                </p:oleObj>
              </mc:Choice>
              <mc:Fallback>
                <p:oleObj name="Equation" r:id="rId4" imgW="349236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8385173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733800" y="2438400"/>
            <a:ext cx="4953000" cy="18288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962400" y="2286000"/>
            <a:ext cx="4800600" cy="158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99379"/>
              </p:ext>
            </p:extLst>
          </p:nvPr>
        </p:nvGraphicFramePr>
        <p:xfrm>
          <a:off x="1960734" y="4787484"/>
          <a:ext cx="838517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228600" progId="Equation.3">
                  <p:embed/>
                </p:oleObj>
              </mc:Choice>
              <mc:Fallback>
                <p:oleObj name="Equation" r:id="rId6" imgW="3263760" imgH="228600" progId="Equation.3">
                  <p:embed/>
                  <p:pic>
                    <p:nvPicPr>
                      <p:cNvPr id="289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734" y="4787484"/>
                        <a:ext cx="8385174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8153401" y="3352801"/>
            <a:ext cx="1981200" cy="31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7F9B529-2F98-3E44-BA5A-0C0ADAF8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49324"/>
              </p:ext>
            </p:extLst>
          </p:nvPr>
        </p:nvGraphicFramePr>
        <p:xfrm>
          <a:off x="1512092" y="5512593"/>
          <a:ext cx="88661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6000" imgH="228600" progId="Equation.3">
                  <p:embed/>
                </p:oleObj>
              </mc:Choice>
              <mc:Fallback>
                <p:oleObj name="Equation" r:id="rId8" imgW="4356000" imgH="2286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7F9B529-2F98-3E44-BA5A-0C0ADAF88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092" y="5512593"/>
                        <a:ext cx="8866187" cy="4651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9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106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Table (for K Group Means)</a:t>
            </a:r>
          </a:p>
        </p:txBody>
      </p:sp>
      <p:graphicFrame>
        <p:nvGraphicFramePr>
          <p:cNvPr id="280580" name="Object 2"/>
          <p:cNvGraphicFramePr>
            <a:graphicFrameLocks noChangeAspect="1"/>
          </p:cNvGraphicFramePr>
          <p:nvPr/>
        </p:nvGraphicFramePr>
        <p:xfrm>
          <a:off x="1616076" y="2671764"/>
          <a:ext cx="90519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45104" imgH="2652187" progId="Word.Document.8">
                  <p:embed/>
                </p:oleObj>
              </mc:Choice>
              <mc:Fallback>
                <p:oleObj name="Document" r:id="rId3" imgW="9145104" imgH="2652187" progId="Word.Document.8">
                  <p:embed/>
                  <p:pic>
                    <p:nvPicPr>
                      <p:cNvPr id="280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2671764"/>
                        <a:ext cx="9051925" cy="263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828800" y="54102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Small P-value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Reject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There is a significant difference among the means of the K groups</a:t>
            </a:r>
            <a:endParaRPr 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581401" y="32766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164880" progId="Equation.3">
                  <p:embed/>
                </p:oleObj>
              </mc:Choice>
              <mc:Fallback>
                <p:oleObj name="Equation" r:id="rId5" imgW="355320" imgH="16488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2766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3552826" y="4002088"/>
          <a:ext cx="893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2088"/>
                        <a:ext cx="893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3657601" y="4611688"/>
          <a:ext cx="714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283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611688"/>
                        <a:ext cx="714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4545014" y="3257550"/>
          <a:ext cx="1550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03040" progId="Equation.3">
                  <p:embed/>
                </p:oleObj>
              </mc:Choice>
              <mc:Fallback>
                <p:oleObj name="Equation" r:id="rId11" imgW="660240" imgH="203040" progId="Equation.3">
                  <p:embed/>
                  <p:pic>
                    <p:nvPicPr>
                      <p:cNvPr id="283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4" y="3257550"/>
                        <a:ext cx="1550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4989513" y="4003676"/>
          <a:ext cx="715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60" imgH="177480" progId="Equation.3">
                  <p:embed/>
                </p:oleObj>
              </mc:Choice>
              <mc:Fallback>
                <p:oleObj name="Equation" r:id="rId13" imgW="304560" imgH="177480" progId="Equation.3">
                  <p:embed/>
                  <p:pic>
                    <p:nvPicPr>
                      <p:cNvPr id="283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003676"/>
                        <a:ext cx="7159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721225" y="4611688"/>
          <a:ext cx="12525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0" imgH="177480" progId="Equation.3">
                  <p:embed/>
                </p:oleObj>
              </mc:Choice>
              <mc:Fallback>
                <p:oleObj name="Equation" r:id="rId15" imgW="533160" imgH="17748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611688"/>
                        <a:ext cx="12525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6400800" y="3275014"/>
          <a:ext cx="1066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85800" imgH="393480" progId="Equation.3">
                  <p:embed/>
                </p:oleObj>
              </mc:Choice>
              <mc:Fallback>
                <p:oleObj name="Equation" r:id="rId17" imgW="685800" imgH="393480" progId="Equation.3">
                  <p:embed/>
                  <p:pic>
                    <p:nvPicPr>
                      <p:cNvPr id="283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75014"/>
                        <a:ext cx="1066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6629400" y="3956050"/>
          <a:ext cx="636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393480" progId="Equation.3">
                  <p:embed/>
                </p:oleObj>
              </mc:Choice>
              <mc:Fallback>
                <p:oleObj name="Equation" r:id="rId19" imgW="406080" imgH="39348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56050"/>
                        <a:ext cx="636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7772400" y="3386139"/>
          <a:ext cx="11430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36560" imgH="393480" progId="Equation.3">
                  <p:embed/>
                </p:oleObj>
              </mc:Choice>
              <mc:Fallback>
                <p:oleObj name="Equation" r:id="rId21" imgW="736560" imgH="393480" progId="Equation.3">
                  <p:embed/>
                  <p:pic>
                    <p:nvPicPr>
                      <p:cNvPr id="28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86139"/>
                        <a:ext cx="11430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9334501" y="3581401"/>
          <a:ext cx="1008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5000" imgH="241200" progId="Equation.3">
                  <p:embed/>
                </p:oleObj>
              </mc:Choice>
              <mc:Fallback>
                <p:oleObj name="Equation" r:id="rId23" imgW="495000" imgH="241200" progId="Equation.3">
                  <p:embed/>
                  <p:pic>
                    <p:nvPicPr>
                      <p:cNvPr id="283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1" y="3581401"/>
                        <a:ext cx="1008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28800" y="1295400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H</a:t>
            </a:r>
            <a:r>
              <a:rPr lang="en-US" sz="3600" baseline="-25000"/>
              <a:t>o</a:t>
            </a:r>
            <a:r>
              <a:rPr lang="en-US" sz="3600"/>
              <a:t>: </a:t>
            </a:r>
            <a:r>
              <a:rPr lang="en-US" sz="3600">
                <a:sym typeface="Symbol" pitchFamily="18" charset="2"/>
              </a:rPr>
              <a:t></a:t>
            </a:r>
            <a:r>
              <a:rPr lang="en-US" sz="3600" baseline="-25000">
                <a:sym typeface="Symbol" pitchFamily="18" charset="2"/>
              </a:rPr>
              <a:t>1</a:t>
            </a:r>
            <a:r>
              <a:rPr lang="en-US" sz="3600">
                <a:sym typeface="Symbol" pitchFamily="18" charset="2"/>
              </a:rPr>
              <a:t> = </a:t>
            </a:r>
            <a:r>
              <a:rPr lang="en-US" sz="3600" baseline="-25000">
                <a:sym typeface="Symbol" pitchFamily="18" charset="2"/>
              </a:rPr>
              <a:t>2</a:t>
            </a:r>
            <a:r>
              <a:rPr lang="en-US" sz="3600">
                <a:sym typeface="Symbol" pitchFamily="18" charset="2"/>
              </a:rPr>
              <a:t>= … = </a:t>
            </a:r>
            <a:r>
              <a:rPr lang="en-US" sz="3600" baseline="-25000">
                <a:sym typeface="Symbol" pitchFamily="18" charset="2"/>
              </a:rPr>
              <a:t>K</a:t>
            </a:r>
            <a:endParaRPr lang="en-US" sz="360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ym typeface="Symbol" pitchFamily="18" charset="2"/>
              </a:rPr>
              <a:t>H</a:t>
            </a:r>
            <a:r>
              <a:rPr lang="en-US" sz="3600" baseline="-25000">
                <a:sym typeface="Symbol" pitchFamily="18" charset="2"/>
              </a:rPr>
              <a:t>a</a:t>
            </a:r>
            <a:r>
              <a:rPr lang="en-US" sz="3600">
                <a:sym typeface="Symbol" pitchFamily="18" charset="2"/>
              </a:rPr>
              <a:t>: Some </a:t>
            </a:r>
            <a:r>
              <a:rPr lang="en-US" sz="3600" baseline="-25000">
                <a:sym typeface="Symbol" pitchFamily="18" charset="2"/>
              </a:rPr>
              <a:t>i</a:t>
            </a:r>
            <a:r>
              <a:rPr lang="en-US" sz="3600">
                <a:sym typeface="Symbol" pitchFamily="18" charset="2"/>
              </a:rPr>
              <a:t> </a:t>
            </a:r>
            <a:r>
              <a:rPr lang="en-US" sz="3600" baseline="-25000"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8901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Output in R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524000" y="1447801"/>
            <a:ext cx="9144000" cy="532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factor(Exam), data=Exams4)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factor(Exam) Residuals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of Squares             1030      5200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Deg. of Freedom               3        16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18.02776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Estimated effects may be unbalanced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factor(Exam)     3 1030.0   343.3  1.0564  0.395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      16 5200.0   325.0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6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Alternate Form 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ANOVA  Model for Means</a:t>
            </a:r>
          </a:p>
        </p:txBody>
      </p:sp>
      <p:graphicFrame>
        <p:nvGraphicFramePr>
          <p:cNvPr id="263171" name="Object 2"/>
          <p:cNvGraphicFramePr>
            <a:graphicFrameLocks noChangeAspect="1"/>
          </p:cNvGraphicFramePr>
          <p:nvPr/>
        </p:nvGraphicFramePr>
        <p:xfrm>
          <a:off x="3198814" y="1752600"/>
          <a:ext cx="54117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3">
                  <p:embed/>
                </p:oleObj>
              </mc:Choice>
              <mc:Fallback>
                <p:oleObj name="Equation" r:id="rId2" imgW="888840" imgH="228600" progId="Equation.3">
                  <p:embed/>
                  <p:pic>
                    <p:nvPicPr>
                      <p:cNvPr id="263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1752600"/>
                        <a:ext cx="5411787" cy="13922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133600" y="3505200"/>
            <a:ext cx="23622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Grand Mean</a:t>
            </a:r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 flipV="1">
            <a:off x="3886200" y="2590800"/>
            <a:ext cx="914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30480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Effect for </a:t>
            </a:r>
            <a:r>
              <a:rPr lang="en-US" sz="2800" i="1" dirty="0" err="1">
                <a:solidFill>
                  <a:schemeClr val="tx1"/>
                </a:solidFill>
              </a:rPr>
              <a:t>i</a:t>
            </a:r>
            <a:r>
              <a:rPr lang="en-US" sz="2800" baseline="30000" dirty="0" err="1">
                <a:solidFill>
                  <a:schemeClr val="tx1"/>
                </a:solidFill>
              </a:rPr>
              <a:t>th</a:t>
            </a:r>
            <a:r>
              <a:rPr lang="en-US" sz="2800" dirty="0">
                <a:solidFill>
                  <a:schemeClr val="tx1"/>
                </a:solidFill>
              </a:rPr>
              <a:t> group</a:t>
            </a:r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 flipV="1">
            <a:off x="5867400" y="2743200"/>
            <a:ext cx="533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7958051" y="3505200"/>
            <a:ext cx="25146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Random error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8305800" y="2667000"/>
            <a:ext cx="99060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524000" y="5486401"/>
            <a:ext cx="37338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endParaRPr lang="en-US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5334000" y="5410201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>
                <a:sym typeface="Symbol" pitchFamily="18" charset="2"/>
              </a:rPr>
              <a:t></a:t>
            </a:r>
            <a:endParaRPr lang="en-US" sz="6000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324600" y="5486401"/>
            <a:ext cx="43434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  <a:endParaRPr lang="en-US" baseline="-25000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263182" name="Object 4"/>
          <p:cNvGraphicFramePr>
            <a:graphicFrameLocks noChangeAspect="1"/>
          </p:cNvGraphicFramePr>
          <p:nvPr/>
        </p:nvGraphicFramePr>
        <p:xfrm>
          <a:off x="5024438" y="4579938"/>
          <a:ext cx="25447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2631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579938"/>
                        <a:ext cx="2544762" cy="849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517847" y="4654550"/>
          <a:ext cx="14620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03040" progId="Equation.3">
                  <p:embed/>
                </p:oleObj>
              </mc:Choice>
              <mc:Fallback>
                <p:oleObj name="Equation" r:id="rId6" imgW="393480" imgH="203040" progId="Equation.3">
                  <p:embed/>
                  <p:pic>
                    <p:nvPicPr>
                      <p:cNvPr id="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847" y="4654550"/>
                        <a:ext cx="1462088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48891" y="3994801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91" y="3994801"/>
                <a:ext cx="3048000" cy="461665"/>
              </a:xfrm>
              <a:prstGeom prst="rect">
                <a:avLst/>
              </a:prstGeom>
              <a:blipFill>
                <a:blip r:embed="rId9"/>
                <a:stretch>
                  <a:fillRect l="-32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1127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blipFill>
                <a:blip r:embed="rId2"/>
                <a:stretch>
                  <a:fillRect l="-5695" t="-3110" r="-4556" b="-6938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58200" y="5105400"/>
                <a:ext cx="1219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05400"/>
                <a:ext cx="12192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V="1">
            <a:off x="9067800" y="44958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7196" y="4054254"/>
                <a:ext cx="26670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=−7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96" y="4054254"/>
                <a:ext cx="2667000" cy="2185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4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057400" y="2794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90801" y="1515701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515701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1591901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4027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77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4027" y="3352801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0626" y="3352801"/>
            <a:ext cx="65283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Plot residuals vs. fits and/or compare std. dev.’s of groups (</a:t>
            </a:r>
            <a:r>
              <a:rPr lang="en-US" i="1" dirty="0"/>
              <a:t>Check if some group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is more than twice another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20227" y="5113701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20625" y="5113701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96392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20625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Pay attention to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4287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Residual Plots – Exam ANOVA</a:t>
            </a:r>
          </a:p>
        </p:txBody>
      </p:sp>
      <p:sp>
        <p:nvSpPr>
          <p:cNvPr id="3" name="AutoShape 2" descr="http://rstudio.stlawu.local:8787/graphics/plot.png?width=558&amp;height=467&amp;randomizer=-210977300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1619189"/>
            <a:ext cx="1981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AutoShape 5" descr="http://rstudio.stlawu.local:8787/graphics/plot.png?width=558&amp;height=467&amp;randomizer=422418058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9" y="2743201"/>
            <a:ext cx="4445228" cy="274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2743200"/>
            <a:ext cx="4445228" cy="2743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19963246">
            <a:off x="6390448" y="4079917"/>
            <a:ext cx="1642075" cy="82230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8134813" y="4038600"/>
            <a:ext cx="233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Might be a problem in this tail?</a:t>
            </a:r>
          </a:p>
        </p:txBody>
      </p:sp>
    </p:spTree>
    <p:extLst>
      <p:ext uri="{BB962C8B-B14F-4D97-AF65-F5344CB8AC3E}">
        <p14:creationId xmlns:p14="http://schemas.microsoft.com/office/powerpoint/2010/main" val="48573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2600" y="1981201"/>
            <a:ext cx="85344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0" y="1981201"/>
            <a:ext cx="6858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62    94    68    86    50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87    95    93    97    63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74    86    82    70    28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77    89    73    79    47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257300" y="5105400"/>
            <a:ext cx="98298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five students?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Mean   </a:t>
            </a:r>
            <a:r>
              <a:rPr lang="en-US" b="1">
                <a:latin typeface="Courier New" pitchFamily="49" charset="0"/>
              </a:rPr>
              <a:t>75.0  91.0  79.0  83.0  47.0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505200" y="1447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Barb     Betsy       Bill       Bob        Bud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752600" y="1981201"/>
            <a:ext cx="1752600" cy="2043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round(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(Exams4$Grade,Exams4$Student,sd),2)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10.30  4.24 10.98 11.40 14.45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(Student),data=Exams4)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     9.6 0.000468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116.7  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819400" y="60198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Which means are significantly different?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477000" y="4114800"/>
            <a:ext cx="2057400" cy="53339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5280425"/>
            <a:ext cx="109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</p:spTree>
    <p:extLst>
      <p:ext uri="{BB962C8B-B14F-4D97-AF65-F5344CB8AC3E}">
        <p14:creationId xmlns:p14="http://schemas.microsoft.com/office/powerpoint/2010/main" val="25782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Quantitative vs. Categorical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019300" y="1828800"/>
            <a:ext cx="7886700" cy="457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We could investigate this relationship several ways: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204478" y="3458582"/>
            <a:ext cx="7549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2. Y = Binary Categorical; X = Quantitative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129481" y="393144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logistic regression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204478" y="2532527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1. Y = Quantitative; X = Categorical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3124200" y="2929667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“dummy” regression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2204478" y="4415689"/>
            <a:ext cx="77777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3. Difference in two means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124200" y="4904442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two-sample t-test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204478" y="5391012"/>
            <a:ext cx="7701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4. Difference in more than two means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3097040" y="5810510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ANOVA for means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0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Many Comparisons?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971800" y="2035707"/>
            <a:ext cx="6248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chemeClr val="bg1"/>
                </a:solidFill>
              </a:rPr>
              <a:t>Barb, Betsy, Bill, Bob, Bud  </a:t>
            </a:r>
            <a:r>
              <a:rPr lang="en-US" dirty="0"/>
              <a:t>(5 groups)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43150" y="3048000"/>
            <a:ext cx="7505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Barb vs. Betsy		Barb vs. Bill		Barb vs. Bob</a:t>
            </a:r>
          </a:p>
          <a:p>
            <a:r>
              <a:rPr lang="en-US" dirty="0"/>
              <a:t>Barb vs. Bud		Betsy vs. Bill		Betsy vs. Bob</a:t>
            </a:r>
          </a:p>
          <a:p>
            <a:r>
              <a:rPr lang="en-US" dirty="0"/>
              <a:t>Betsy vs. Bud 		Bill vs. Bob		Bill vs. Bud</a:t>
            </a:r>
          </a:p>
          <a:p>
            <a:r>
              <a:rPr lang="en-US" dirty="0"/>
              <a:t>Bob vs. Bud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191000" y="544344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</a:t>
            </a:r>
            <a:r>
              <a:rPr lang="en-US" sz="2800" dirty="0">
                <a:solidFill>
                  <a:schemeClr val="bg1"/>
                </a:solidFill>
              </a:rPr>
              <a:t>10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198037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75" y="1537441"/>
            <a:ext cx="7900416" cy="46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3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66"/>
                </a:solidFill>
              </a:rPr>
              <a:t>Problem of Multiplicity</a:t>
            </a:r>
          </a:p>
        </p:txBody>
      </p:sp>
    </p:spTree>
    <p:extLst>
      <p:ext uri="{BB962C8B-B14F-4D97-AF65-F5344CB8AC3E}">
        <p14:creationId xmlns:p14="http://schemas.microsoft.com/office/powerpoint/2010/main" val="357288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"/>
            <a:ext cx="8371188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31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57200"/>
            <a:ext cx="8328356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98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365760"/>
            <a:ext cx="5013235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601200" y="6031109"/>
            <a:ext cx="224773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>
                <a:hlinkClick r:id="rId3"/>
              </a:rPr>
              <a:t>http://xkcd.com/882/</a:t>
            </a:r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126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043380"/>
            <a:ext cx="10210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</a:p>
          <a:p>
            <a:r>
              <a:rPr lang="en-US" dirty="0">
                <a:sym typeface="Symbol" pitchFamily="18" charset="2"/>
              </a:rPr>
              <a:t>	 likely to make a Type I error (find a false difference)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600200" y="51816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/>
              <a:t> Adjust the significance level used for each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AB269-07A2-CF10-0AA3-DDA508B32E12}"/>
              </a:ext>
            </a:extLst>
          </p:cNvPr>
          <p:cNvSpPr txBox="1"/>
          <p:nvPr/>
        </p:nvSpPr>
        <p:spPr>
          <a:xfrm>
            <a:off x="1066800" y="36576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cartoon, even if there is no relationship between the color and acne, the chance of seeing at least one 0.05 significant test out of 20 independent tests is</a:t>
            </a:r>
          </a:p>
          <a:p>
            <a:r>
              <a:rPr lang="en-US" dirty="0">
                <a:solidFill>
                  <a:srgbClr val="FF0000"/>
                </a:solidFill>
              </a:rPr>
              <a:t>1-(1-0.05)^20 =64%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2928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2600" y="1981201"/>
            <a:ext cx="85344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0" y="1981201"/>
            <a:ext cx="6858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62    94    68    86    50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87    95    93    97    63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74    86    82    70    28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77    89    73    79    47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257300" y="5105400"/>
            <a:ext cx="98298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five students?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Mean   </a:t>
            </a:r>
            <a:r>
              <a:rPr lang="en-US" b="1">
                <a:latin typeface="Courier New" pitchFamily="49" charset="0"/>
              </a:rPr>
              <a:t>75.0  91.0  79.0  83.0  47.0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505200" y="1447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Barb     Betsy       Bill       Bob        Bud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752600" y="1981201"/>
            <a:ext cx="1752600" cy="2043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round(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(Exams4$Grade,Exams4$Student,sd),2)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10.30  4.24 10.98 11.40 14.45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(Student),data=Exams4)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     9.6 0.000468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116.7  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819400" y="60198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Which means are significantly different?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4161010"/>
            <a:ext cx="2057400" cy="53339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5280425"/>
            <a:ext cx="109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</p:spTree>
    <p:extLst>
      <p:ext uri="{BB962C8B-B14F-4D97-AF65-F5344CB8AC3E}">
        <p14:creationId xmlns:p14="http://schemas.microsoft.com/office/powerpoint/2010/main" val="405664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Many Comparisons?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971800" y="2035707"/>
            <a:ext cx="6248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chemeClr val="bg1"/>
                </a:solidFill>
              </a:rPr>
              <a:t>Barb, Betsy, Bill, Bob, Bud  </a:t>
            </a:r>
            <a:r>
              <a:rPr lang="en-US" dirty="0"/>
              <a:t>(5 groups)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43150" y="3048000"/>
            <a:ext cx="7505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Barb vs. Betsy		Barb vs. Bill		Barb vs. Bob</a:t>
            </a:r>
          </a:p>
          <a:p>
            <a:r>
              <a:rPr lang="en-US" dirty="0"/>
              <a:t>Barb vs. Bud		Betsy vs. Bill		Betsy vs. Bob</a:t>
            </a:r>
          </a:p>
          <a:p>
            <a:r>
              <a:rPr lang="en-US" dirty="0"/>
              <a:t>Betsy vs. Bud 		Bill vs. Bob		Bill vs. Bud</a:t>
            </a:r>
          </a:p>
          <a:p>
            <a:r>
              <a:rPr lang="en-US" dirty="0"/>
              <a:t>Bob vs. Bud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191000" y="544344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</a:t>
            </a:r>
            <a:r>
              <a:rPr lang="en-US" sz="2800" dirty="0">
                <a:solidFill>
                  <a:schemeClr val="bg1"/>
                </a:solidFill>
              </a:rPr>
              <a:t>10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78663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057400" y="5181600"/>
            <a:ext cx="8229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    (b)  Use the </a:t>
            </a:r>
            <a:r>
              <a:rPr lang="en-US" sz="3600" dirty="0">
                <a:solidFill>
                  <a:srgbClr val="FF0000"/>
                </a:solidFill>
              </a:rPr>
              <a:t>error </a:t>
            </a:r>
            <a:r>
              <a:rPr lang="en-US" sz="3600" dirty="0" err="1">
                <a:solidFill>
                  <a:srgbClr val="FF0000"/>
                </a:solidFill>
              </a:rPr>
              <a:t>d.f.</a:t>
            </a:r>
            <a:r>
              <a:rPr lang="en-US" sz="3600" dirty="0">
                <a:solidFill>
                  <a:srgbClr val="000000"/>
                </a:solidFill>
              </a:rPr>
              <a:t> for any t-values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34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Pairwise Comparisons </a:t>
            </a:r>
            <a:r>
              <a:rPr lang="en-US" sz="4000" dirty="0">
                <a:solidFill>
                  <a:schemeClr val="bg1"/>
                </a:solidFill>
              </a:rPr>
              <a:t>AFTER</a:t>
            </a:r>
            <a:r>
              <a:rPr lang="en-US" sz="4000" dirty="0">
                <a:solidFill>
                  <a:srgbClr val="FFFF66"/>
                </a:solidFill>
              </a:rPr>
              <a:t> ANOVA </a:t>
            </a:r>
            <a:endParaRPr lang="en-US" sz="4000" dirty="0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2057400" y="1371601"/>
            <a:ext cx="8229600" cy="21421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3600" dirty="0"/>
              <a:t>Compute a CI for </a:t>
            </a:r>
            <a:r>
              <a:rPr lang="en-US" sz="3600" dirty="0">
                <a:sym typeface="Symbol" pitchFamily="18" charset="2"/>
              </a:rPr>
              <a:t></a:t>
            </a:r>
            <a:r>
              <a:rPr lang="en-US" sz="3600" baseline="-25000" dirty="0">
                <a:sym typeface="Symbol" pitchFamily="18" charset="2"/>
              </a:rPr>
              <a:t>i</a:t>
            </a:r>
            <a:r>
              <a:rPr lang="en-US" sz="3600" dirty="0">
                <a:sym typeface="Symbol" pitchFamily="18" charset="2"/>
              </a:rPr>
              <a:t> </a:t>
            </a:r>
            <a:r>
              <a:rPr lang="en-US" sz="3600" baseline="-25000" dirty="0">
                <a:sym typeface="Symbol" pitchFamily="18" charset="2"/>
              </a:rPr>
              <a:t>j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US" sz="3600" dirty="0">
                <a:sym typeface="Symbol" pitchFamily="18" charset="2"/>
              </a:rPr>
              <a:t>Pairwise t-tests for difference in means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sz="3600" dirty="0">
                <a:sym typeface="Symbol" pitchFamily="18" charset="2"/>
              </a:rPr>
              <a:t>          H</a:t>
            </a:r>
            <a:r>
              <a:rPr lang="en-US" sz="3600" baseline="-25000" dirty="0">
                <a:sym typeface="Symbol" pitchFamily="18" charset="2"/>
              </a:rPr>
              <a:t>o</a:t>
            </a:r>
            <a:r>
              <a:rPr lang="en-US" sz="3600" dirty="0">
                <a:sym typeface="Symbol" pitchFamily="18" charset="2"/>
              </a:rPr>
              <a:t>: </a:t>
            </a:r>
            <a:r>
              <a:rPr lang="en-US" sz="3600" baseline="-25000" dirty="0">
                <a:sym typeface="Symbol" pitchFamily="18" charset="2"/>
              </a:rPr>
              <a:t>i </a:t>
            </a:r>
            <a:r>
              <a:rPr lang="en-US" sz="3600" dirty="0">
                <a:sym typeface="Symbol" pitchFamily="18" charset="2"/>
              </a:rPr>
              <a:t>= </a:t>
            </a:r>
            <a:r>
              <a:rPr lang="en-US" sz="3600" baseline="-25000" dirty="0">
                <a:sym typeface="Symbol" pitchFamily="18" charset="2"/>
              </a:rPr>
              <a:t>j</a:t>
            </a:r>
            <a:r>
              <a:rPr lang="en-US" sz="3600" dirty="0">
                <a:sym typeface="Symbol" pitchFamily="18" charset="2"/>
              </a:rPr>
              <a:t>   vs.   H</a:t>
            </a:r>
            <a:r>
              <a:rPr lang="en-US" sz="3600" baseline="-25000" dirty="0">
                <a:sym typeface="Symbol" pitchFamily="18" charset="2"/>
              </a:rPr>
              <a:t>a</a:t>
            </a:r>
            <a:r>
              <a:rPr lang="en-US" sz="3600" dirty="0">
                <a:sym typeface="Symbol" pitchFamily="18" charset="2"/>
              </a:rPr>
              <a:t>: </a:t>
            </a:r>
            <a:r>
              <a:rPr lang="en-US" sz="3600" baseline="-25000" dirty="0">
                <a:sym typeface="Symbol" pitchFamily="18" charset="2"/>
              </a:rPr>
              <a:t>i </a:t>
            </a:r>
            <a:r>
              <a:rPr lang="en-US" sz="3600" dirty="0">
                <a:sym typeface="Symbol" pitchFamily="18" charset="2"/>
              </a:rPr>
              <a:t> </a:t>
            </a:r>
            <a:r>
              <a:rPr lang="en-US" sz="3600" baseline="-25000" dirty="0">
                <a:sym typeface="Symbol" pitchFamily="18" charset="2"/>
              </a:rPr>
              <a:t>j</a:t>
            </a:r>
            <a:r>
              <a:rPr lang="en-US" sz="3600" dirty="0">
                <a:sym typeface="Symbol" pitchFamily="18" charset="2"/>
              </a:rPr>
              <a:t> 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057400" y="4038601"/>
            <a:ext cx="82296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</a:rPr>
              <a:t>Use the “usual” procedures except:</a:t>
            </a:r>
          </a:p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</a:rPr>
              <a:t>    (a)  Estimate any </a:t>
            </a:r>
            <a:r>
              <a:rPr lang="en-US" sz="3600">
                <a:solidFill>
                  <a:srgbClr val="000000"/>
                </a:solidFill>
                <a:sym typeface="Symbol" pitchFamily="18" charset="2"/>
              </a:rPr>
              <a:t> with</a:t>
            </a:r>
            <a:r>
              <a:rPr lang="en-US" sz="36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74437" name="Object 2"/>
          <p:cNvGraphicFramePr>
            <a:graphicFrameLocks noChangeAspect="1"/>
          </p:cNvGraphicFramePr>
          <p:nvPr/>
        </p:nvGraphicFramePr>
        <p:xfrm>
          <a:off x="7086600" y="4578350"/>
          <a:ext cx="2209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53800" progId="Equation.3">
                  <p:embed/>
                </p:oleObj>
              </mc:Choice>
              <mc:Fallback>
                <p:oleObj name="Equation" r:id="rId2" imgW="736560" imgH="253800" progId="Equation.3">
                  <p:embed/>
                  <p:pic>
                    <p:nvPicPr>
                      <p:cNvPr id="2744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78350"/>
                        <a:ext cx="2209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91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ANOVA for Difference in </a:t>
            </a:r>
            <a:r>
              <a:rPr lang="en-US" sz="4000" i="1">
                <a:solidFill>
                  <a:srgbClr val="FFFF66"/>
                </a:solidFill>
              </a:rPr>
              <a:t>K</a:t>
            </a:r>
            <a:r>
              <a:rPr lang="en-US" sz="4000">
                <a:solidFill>
                  <a:srgbClr val="FFFF66"/>
                </a:solidFill>
              </a:rPr>
              <a:t> Means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2324100" y="1751806"/>
            <a:ext cx="75438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Data:</a:t>
            </a:r>
            <a:r>
              <a:rPr lang="en-US" sz="3600"/>
              <a:t> Samples from </a:t>
            </a:r>
            <a:r>
              <a:rPr lang="en-US" sz="3600" i="1"/>
              <a:t>K</a:t>
            </a:r>
            <a:r>
              <a:rPr lang="en-US" sz="3600"/>
              <a:t> different groups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286000" y="2587625"/>
            <a:ext cx="7620000" cy="27749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Summary statistics: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7924800" y="3548028"/>
            <a:ext cx="27432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For each group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 flipH="1">
            <a:off x="7924800" y="4258504"/>
            <a:ext cx="990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H="1" flipV="1">
            <a:off x="7924800" y="2973318"/>
            <a:ext cx="914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2769498" y="4287114"/>
            <a:ext cx="22098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Combine all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3505200" y="548074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=...=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 dirty="0" err="1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j</a:t>
            </a:r>
            <a:endParaRPr lang="en-US" sz="36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638801" y="2810669"/>
          <a:ext cx="2182813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914400" progId="Equation.3">
                  <p:embed/>
                </p:oleObj>
              </mc:Choice>
              <mc:Fallback>
                <p:oleObj name="Equation" r:id="rId2" imgW="850680" imgH="9144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810669"/>
                        <a:ext cx="2182813" cy="2328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769499" y="3516383"/>
          <a:ext cx="1658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15640" progId="Equation.3">
                  <p:embed/>
                </p:oleObj>
              </mc:Choice>
              <mc:Fallback>
                <p:oleObj name="Equation" r:id="rId4" imgW="622080" imgH="21564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499" y="3516383"/>
                        <a:ext cx="1658937" cy="5762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47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Pairwise Inference After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7" name="Text Box 5"/>
              <p:cNvSpPr txBox="1">
                <a:spLocks noChangeArrowheads="1"/>
              </p:cNvSpPr>
              <p:nvPr/>
            </p:nvSpPr>
            <p:spPr bwMode="auto">
              <a:xfrm>
                <a:off x="1524000" y="1371600"/>
                <a:ext cx="8763000" cy="21781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4400" dirty="0"/>
                  <a:t>CI for 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  <a:p>
                <a:pPr>
                  <a:spcBef>
                    <a:spcPct val="0"/>
                  </a:spcBef>
                </a:pPr>
                <a:endParaRPr lang="en-US" sz="4400" dirty="0"/>
              </a:p>
            </p:txBody>
          </p:sp>
        </mc:Choice>
        <mc:Fallback xmlns="">
          <p:sp>
            <p:nvSpPr>
              <p:cNvPr id="2641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371600"/>
                <a:ext cx="8763000" cy="2178160"/>
              </a:xfrm>
              <a:prstGeom prst="rect">
                <a:avLst/>
              </a:prstGeom>
              <a:blipFill>
                <a:blip r:embed="rId3"/>
                <a:stretch>
                  <a:fillRect l="-2782" t="-532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4198" name="Object 3"/>
          <p:cNvGraphicFramePr>
            <a:graphicFrameLocks noChangeAspect="1"/>
          </p:cNvGraphicFramePr>
          <p:nvPr/>
        </p:nvGraphicFramePr>
        <p:xfrm>
          <a:off x="4343401" y="1598612"/>
          <a:ext cx="5414963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95000" progId="Equation.3">
                  <p:embed/>
                </p:oleObj>
              </mc:Choice>
              <mc:Fallback>
                <p:oleObj name="Equation" r:id="rId4" imgW="1803240" imgH="495000" progId="Equation.3">
                  <p:embed/>
                  <p:pic>
                    <p:nvPicPr>
                      <p:cNvPr id="2641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598612"/>
                        <a:ext cx="5414963" cy="1487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10200" y="2628900"/>
            <a:ext cx="3581400" cy="1447800"/>
            <a:chOff x="3024" y="1824"/>
            <a:chExt cx="2256" cy="912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024" y="2256"/>
              <a:ext cx="22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400"/>
                <a:t>(use error d.f.)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 flipV="1">
              <a:off x="3600" y="1824"/>
              <a:ext cx="336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1524000" y="4267200"/>
                <a:ext cx="8763000" cy="22326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4400" dirty="0"/>
                  <a:t>Test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4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267200"/>
                <a:ext cx="8763000" cy="2232662"/>
              </a:xfrm>
              <a:prstGeom prst="rect">
                <a:avLst/>
              </a:prstGeom>
              <a:blipFill>
                <a:blip r:embed="rId6"/>
                <a:stretch>
                  <a:fillRect l="-2782" t="-519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10138" y="4340226"/>
          <a:ext cx="377666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711000" progId="Equation.3">
                  <p:embed/>
                </p:oleObj>
              </mc:Choice>
              <mc:Fallback>
                <p:oleObj name="Equation" r:id="rId7" imgW="125712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340226"/>
                        <a:ext cx="3776663" cy="21367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5181601" y="3943350"/>
            <a:ext cx="1800639" cy="933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6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Confidence Intervals and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TextBox 3"/>
              <p:cNvSpPr txBox="1">
                <a:spLocks noChangeArrowheads="1"/>
              </p:cNvSpPr>
              <p:nvPr/>
            </p:nvSpPr>
            <p:spPr bwMode="auto">
              <a:xfrm>
                <a:off x="1295400" y="2514600"/>
                <a:ext cx="9601200" cy="1570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A pair of means are considered significantly different at a 5% level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dirty="0"/>
                  <a:t> a 95% confidence interval for the difference </a:t>
                </a:r>
                <a:r>
                  <a:rPr lang="en-US" i="1" dirty="0"/>
                  <a:t>fails</a:t>
                </a:r>
                <a:r>
                  <a:rPr lang="en-US" dirty="0"/>
                  <a:t> to include zero.  </a:t>
                </a:r>
              </a:p>
            </p:txBody>
          </p:sp>
        </mc:Choice>
        <mc:Fallback xmlns="">
          <p:sp>
            <p:nvSpPr>
              <p:cNvPr id="1536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14600"/>
                <a:ext cx="9601200" cy="1570038"/>
              </a:xfrm>
              <a:prstGeom prst="rect">
                <a:avLst/>
              </a:prstGeom>
              <a:blipFill>
                <a:blip r:embed="rId2"/>
                <a:stretch>
                  <a:fillRect l="-1651" t="-5447" r="-1968" b="-11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58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Fisher’s LSD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(Least Significant Difference)</a:t>
            </a:r>
          </a:p>
        </p:txBody>
      </p:sp>
      <p:graphicFrame>
        <p:nvGraphicFramePr>
          <p:cNvPr id="281603" name="Object 2"/>
          <p:cNvGraphicFramePr>
            <a:graphicFrameLocks noChangeAspect="1"/>
          </p:cNvGraphicFramePr>
          <p:nvPr/>
        </p:nvGraphicFramePr>
        <p:xfrm>
          <a:off x="2971800" y="2209801"/>
          <a:ext cx="64770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95000" progId="Equation.3">
                  <p:embed/>
                </p:oleObj>
              </mc:Choice>
              <mc:Fallback>
                <p:oleObj name="Equation" r:id="rId2" imgW="1574640" imgH="495000" progId="Equation.3">
                  <p:embed/>
                  <p:pic>
                    <p:nvPicPr>
                      <p:cNvPr id="2816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1"/>
                        <a:ext cx="6477000" cy="203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91440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5000"/>
              </a:spcAft>
            </a:pPr>
            <a:r>
              <a:rPr lang="en-US" sz="3600">
                <a:solidFill>
                  <a:schemeClr val="tx1"/>
                </a:solidFill>
              </a:rPr>
              <a:t>Conclude 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 differs from </a:t>
            </a:r>
            <a:r>
              <a:rPr lang="en-US" sz="3600" baseline="-2500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3600">
                <a:solidFill>
                  <a:schemeClr val="tx1"/>
                </a:solidFill>
                <a:sym typeface="Symbol" pitchFamily="18" charset="2"/>
              </a:rPr>
              <a:t> 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543801" y="5029201"/>
          <a:ext cx="2563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279360" progId="Equation.3">
                  <p:embed/>
                </p:oleObj>
              </mc:Choice>
              <mc:Fallback>
                <p:oleObj name="Equation" r:id="rId4" imgW="927000" imgH="27936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029201"/>
                        <a:ext cx="2563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696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Least Significant Difference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705600" y="2819401"/>
            <a:ext cx="1981200" cy="82230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3776722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8400" y="4896376"/>
                <a:ext cx="67818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𝐿𝑆𝐷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=2.132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=16.3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96376"/>
                <a:ext cx="6781800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</p:spTree>
    <p:extLst>
      <p:ext uri="{BB962C8B-B14F-4D97-AF65-F5344CB8AC3E}">
        <p14:creationId xmlns:p14="http://schemas.microsoft.com/office/powerpoint/2010/main" val="33080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52600" y="1828800"/>
            <a:ext cx="8686800" cy="179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  <a:r>
              <a:rPr lang="en-US" dirty="0">
                <a:sym typeface="Symbol" pitchFamily="18" charset="2"/>
              </a:rPr>
              <a:t> likely to make a Type I error (find a false difference)</a:t>
            </a:r>
          </a:p>
          <a:p>
            <a:r>
              <a:rPr lang="en-US" dirty="0">
                <a:sym typeface="Symbol" pitchFamily="18" charset="2"/>
              </a:rPr>
              <a:t> Fisher’s LSD may be too lenient (liberal)</a:t>
            </a:r>
            <a:endParaRPr lang="en-US" dirty="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828800" y="3657600"/>
            <a:ext cx="838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/>
              <a:t> Use a smaller </a:t>
            </a:r>
            <a:r>
              <a:rPr lang="en-US">
                <a:sym typeface="Symbol" pitchFamily="18" charset="2"/>
              </a:rPr>
              <a:t> for each test. </a:t>
            </a:r>
            <a:endParaRPr lang="en-US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905000" y="5334000"/>
            <a:ext cx="85344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Bonferroni adjustment:</a:t>
            </a:r>
            <a:r>
              <a:rPr lang="en-US"/>
              <a:t> When doing </a:t>
            </a:r>
            <a:r>
              <a:rPr lang="en-US" i="1">
                <a:solidFill>
                  <a:schemeClr val="bg1"/>
                </a:solidFill>
              </a:rPr>
              <a:t>m</a:t>
            </a:r>
            <a:r>
              <a:rPr lang="en-US"/>
              <a:t> tests with a </a:t>
            </a:r>
            <a:r>
              <a:rPr lang="en-US" i="1"/>
              <a:t>overall</a:t>
            </a:r>
            <a:r>
              <a:rPr lang="en-US"/>
              <a:t> error rate of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*</a:t>
            </a:r>
            <a:r>
              <a:rPr lang="en-US">
                <a:sym typeface="Symbol" pitchFamily="18" charset="2"/>
              </a:rPr>
              <a:t>, use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i="1">
                <a:solidFill>
                  <a:schemeClr val="bg1"/>
                </a:solidFill>
                <a:sym typeface="Symbol" pitchFamily="18" charset="2"/>
              </a:rPr>
              <a:t> 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i="1">
                <a:solidFill>
                  <a:schemeClr val="bg1"/>
                </a:solidFill>
                <a:sym typeface="Symbol" pitchFamily="18" charset="2"/>
              </a:rPr>
              <a:t>*/m</a:t>
            </a:r>
            <a:r>
              <a:rPr lang="en-US">
                <a:sym typeface="Symbol" pitchFamily="18" charset="2"/>
              </a:rPr>
              <a:t> for each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9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Bonferroni Significant Difference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rgbClr val="FFFF99"/>
                    </a:solidFill>
                  </a:rPr>
                  <a:t>10 comparisons </a:t>
                </a:r>
                <a:r>
                  <a:rPr lang="en-US" dirty="0">
                    <a:solidFill>
                      <a:srgbClr val="FFFF99"/>
                    </a:solidFill>
                    <a:sym typeface="Symbol" panose="05050102010706020507" pitchFamily="18" charset="2"/>
                  </a:rPr>
                  <a:t> 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solidFill>
                              <a:srgbClr val="FFFF99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den>
                    </m:f>
                    <m:r>
                      <a:rPr lang="en-US" i="1">
                        <a:solidFill>
                          <a:srgbClr val="FFFF99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=0.005</m:t>
                    </m:r>
                  </m:oMath>
                </a14:m>
                <a:r>
                  <a:rPr lang="en-US" dirty="0">
                    <a:solidFill>
                      <a:srgbClr val="FFFF99"/>
                    </a:solidFill>
                    <a:sym typeface="Symbol" panose="05050102010706020507" pitchFamily="18" charset="2"/>
                  </a:rPr>
                  <a:t> for each test </a:t>
                </a:r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blipFill>
                <a:blip r:embed="rId2"/>
                <a:stretch>
                  <a:fillRect l="-1748" r="-1681" b="-99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07920" y="4658419"/>
                <a:ext cx="67818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𝐵𝑆𝐷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=3.286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=25.1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4658419"/>
                <a:ext cx="67818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0300" y="6248401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t* for 99.5%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657600" y="5758409"/>
            <a:ext cx="609600" cy="500122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1399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Tukey’s HSD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(Honestly Significant Difference)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257300" y="2145136"/>
            <a:ext cx="967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Replace t* with a value </a:t>
            </a:r>
            <a:r>
              <a:rPr lang="en-US" i="1" dirty="0"/>
              <a:t>q</a:t>
            </a:r>
            <a:r>
              <a:rPr lang="en-US" dirty="0"/>
              <a:t>* from the </a:t>
            </a:r>
            <a:r>
              <a:rPr lang="en-US" i="1" dirty="0">
                <a:solidFill>
                  <a:schemeClr val="bg1"/>
                </a:solidFill>
              </a:rPr>
              <a:t>studentized range distribution </a:t>
            </a:r>
            <a:r>
              <a:rPr lang="en-US" dirty="0"/>
              <a:t>(use R). 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667001" y="3124201"/>
          <a:ext cx="71040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495000" progId="Equation.3">
                  <p:embed/>
                </p:oleObj>
              </mc:Choice>
              <mc:Fallback>
                <p:oleObj name="Equation" r:id="rId2" imgW="1726920" imgH="495000" progId="Equation.3">
                  <p:embed/>
                  <p:pic>
                    <p:nvPicPr>
                      <p:cNvPr id="28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124201"/>
                        <a:ext cx="7104063" cy="203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2362200" y="3810002"/>
            <a:ext cx="7620000" cy="2062163"/>
            <a:chOff x="528" y="2688"/>
            <a:chExt cx="4800" cy="1299"/>
          </a:xfrm>
        </p:grpSpPr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528" y="3696"/>
              <a:ext cx="4800" cy="29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Depends on </a:t>
              </a:r>
              <a:r>
                <a:rPr lang="en-US" dirty="0">
                  <a:sym typeface="Symbol" pitchFamily="18" charset="2"/>
                </a:rPr>
                <a:t>, # groups=</a:t>
              </a:r>
              <a:r>
                <a:rPr lang="en-US" i="1" dirty="0">
                  <a:sym typeface="Symbol" pitchFamily="18" charset="2"/>
                </a:rPr>
                <a:t>K</a:t>
              </a:r>
              <a:r>
                <a:rPr lang="en-US" dirty="0">
                  <a:sym typeface="Symbol" pitchFamily="18" charset="2"/>
                </a:rPr>
                <a:t>, and error </a:t>
              </a:r>
              <a:r>
                <a:rPr lang="en-US" dirty="0" err="1">
                  <a:sym typeface="Symbol" pitchFamily="18" charset="2"/>
                </a:rPr>
                <a:t>d.f.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i="1" dirty="0"/>
            </a:p>
          </p:txBody>
        </p:sp>
        <p:sp>
          <p:nvSpPr>
            <p:cNvPr id="282631" name="Line 7"/>
            <p:cNvSpPr>
              <a:spLocks noChangeShapeType="1"/>
            </p:cNvSpPr>
            <p:nvPr/>
          </p:nvSpPr>
          <p:spPr bwMode="auto">
            <a:xfrm flipV="1">
              <a:off x="1104" y="2688"/>
              <a:ext cx="960" cy="105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6248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 use   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qtukey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(1-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, K, n-K)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7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1"/>
            <a:ext cx="9144000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qtukey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(1-0.05,5,15)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4.366985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4100" y="4651111"/>
                <a:ext cx="6781800" cy="227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𝐻𝑆𝐷</m:t>
                      </m:r>
                      <m:r>
                        <a:rPr lang="en-US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4.37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3.088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23.6</m:t>
                      </m:r>
                    </m:oMath>
                  </m:oMathPara>
                </a14:m>
                <a:endParaRPr lang="en-US" dirty="0">
                  <a:solidFill>
                    <a:srgbClr val="FFFF9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4651111"/>
                <a:ext cx="6781800" cy="2274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</p:spTree>
    <p:extLst>
      <p:ext uri="{BB962C8B-B14F-4D97-AF65-F5344CB8AC3E}">
        <p14:creationId xmlns:p14="http://schemas.microsoft.com/office/powerpoint/2010/main" val="2290175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99"/>
                </a:solidFill>
              </a:rPr>
              <a:t>LSD and BSD in 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9144000" cy="5355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Fisher's LSD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p.adj="none"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0.05357 -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0.60812 0.13699 -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0.31148 0.31148 0.60812 -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0.00229 3.8e-05 0.00079 0.00028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none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Bonferroni</a:t>
            </a:r>
            <a:endParaRPr lang="en-US" sz="18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bonf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0.53567 -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1.00000 1.00000 -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1.00000 1.00000 1.00000 -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0.02293 0.00038 0.00789 0.00277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bonferroni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2618679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Small p-value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 different group means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64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Tukey</a:t>
            </a:r>
            <a:r>
              <a:rPr lang="en-US" dirty="0">
                <a:solidFill>
                  <a:srgbClr val="FFFF66"/>
                </a:solidFill>
              </a:rPr>
              <a:t> HSD via R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7400" y="1447801"/>
            <a:ext cx="80010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TukeyHSD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Tukey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multiple comparisons of means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95% family-wise confidence level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Fit: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Student)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$Student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diff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Betsy-Barb   16  -7.584413  39.584413 0.2720310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Bill-Barb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Bob-Barb      8 -15.584413  31.584413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Bud-Barb    -28 -51.584413  -4.415587 0.0166293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Bill-Betsy  -12 -35.584413  11.584413 0.5360462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Bob-Betsy    -8 -31.584413  15.584413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Bud-Betsy   -44 -67.584413 -20.415587 0.0003116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Bob-Bill 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Bud-Bill    -32 -55.584413  -8.415587 0.0060225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Bud-Bob     -36 -59.584413 -12.415587 0.0021941</a:t>
            </a:r>
          </a:p>
        </p:txBody>
      </p:sp>
    </p:spTree>
    <p:extLst>
      <p:ext uri="{BB962C8B-B14F-4D97-AF65-F5344CB8AC3E}">
        <p14:creationId xmlns:p14="http://schemas.microsoft.com/office/powerpoint/2010/main" val="13408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81000" y="4915883"/>
            <a:ext cx="4953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four exams?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342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270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blipFill>
                <a:blip r:embed="rId2"/>
                <a:stretch>
                  <a:fillRect l="-5695" t="-3088" r="-4556" b="-6176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486400" y="510540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6612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5261" y="7937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origpar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=par()          #saves current graphic parameters par(mar=c(4,7,3,1))    #adjusts margins for wider labels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TukeyHSD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   #save the Tukey  intervals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hsd,las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=2)    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#plot the intervals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origpar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         #restore graph settings</a:t>
            </a:r>
          </a:p>
        </p:txBody>
      </p:sp>
      <p:sp>
        <p:nvSpPr>
          <p:cNvPr id="4" name="AutoShape 2" descr="http://rstudio.stlawu.local:8787/graphics/plot.png?width=557&amp;height=466&amp;randomizer=213772688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7" y="1495439"/>
            <a:ext cx="7808173" cy="5340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77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A859-4E1B-4573-97D9-27EE8ACA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74" y="2453172"/>
            <a:ext cx="7137452" cy="4404828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27274" y="1759804"/>
            <a:ext cx="713745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Grade~Exam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data=Exams4)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means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tapply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(Exams4$Grade, Exams4$Exam,mean)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points(means, col = "red",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=18)</a:t>
            </a:r>
          </a:p>
        </p:txBody>
      </p:sp>
    </p:spTree>
    <p:extLst>
      <p:ext uri="{BB962C8B-B14F-4D97-AF65-F5344CB8AC3E}">
        <p14:creationId xmlns:p14="http://schemas.microsoft.com/office/powerpoint/2010/main" val="21256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(Means) Model</a:t>
            </a:r>
          </a:p>
        </p:txBody>
      </p:sp>
      <p:graphicFrame>
        <p:nvGraphicFramePr>
          <p:cNvPr id="284675" name="Object 2"/>
          <p:cNvGraphicFramePr>
            <a:graphicFrameLocks noChangeAspect="1"/>
          </p:cNvGraphicFramePr>
          <p:nvPr/>
        </p:nvGraphicFramePr>
        <p:xfrm>
          <a:off x="4114800" y="1905000"/>
          <a:ext cx="3886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28600" progId="Equation.3">
                  <p:embed/>
                </p:oleObj>
              </mc:Choice>
              <mc:Fallback>
                <p:oleObj name="Equation" r:id="rId2" imgW="647640" imgH="228600" progId="Equation.3">
                  <p:embed/>
                  <p:pic>
                    <p:nvPicPr>
                      <p:cNvPr id="284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886200" cy="1373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819401"/>
            <a:ext cx="2438400" cy="1916113"/>
            <a:chOff x="1104" y="1776"/>
            <a:chExt cx="1536" cy="1207"/>
          </a:xfrm>
        </p:grpSpPr>
        <p:sp>
          <p:nvSpPr>
            <p:cNvPr id="5132" name="Text Box 5"/>
            <p:cNvSpPr txBox="1">
              <a:spLocks noChangeArrowheads="1"/>
            </p:cNvSpPr>
            <p:nvPr/>
          </p:nvSpPr>
          <p:spPr bwMode="auto">
            <a:xfrm>
              <a:off x="1104" y="2304"/>
              <a:ext cx="1104" cy="6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Mean for Group #</a:t>
              </a:r>
              <a:r>
                <a:rPr lang="en-US" i="1" dirty="0" err="1">
                  <a:solidFill>
                    <a:schemeClr val="tx1"/>
                  </a:solidFill>
                </a:rPr>
                <a:t>i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133" name="Line 6"/>
            <p:cNvSpPr>
              <a:spLocks noChangeShapeType="1"/>
            </p:cNvSpPr>
            <p:nvPr/>
          </p:nvSpPr>
          <p:spPr bwMode="auto">
            <a:xfrm flipV="1">
              <a:off x="1920" y="1776"/>
              <a:ext cx="720" cy="52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001000" y="2743200"/>
            <a:ext cx="2667000" cy="1905000"/>
            <a:chOff x="4080" y="1728"/>
            <a:chExt cx="1680" cy="1200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4128" y="2256"/>
              <a:ext cx="1632" cy="67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N(0,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</a:t>
              </a:r>
              <a:r>
                <a:rPr lang="en-US" baseline="-25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) random error</a:t>
              </a:r>
              <a:endParaRPr 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 flipH="1" flipV="1">
              <a:off x="4080" y="1728"/>
              <a:ext cx="768" cy="576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149798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Under H</a:t>
            </a:r>
            <a:r>
              <a:rPr lang="en-US" baseline="-25000" dirty="0"/>
              <a:t>o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’s all equal) </a:t>
            </a:r>
            <a:endParaRPr lang="en-US" dirty="0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1531434" y="5867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Under H</a:t>
            </a:r>
            <a:r>
              <a:rPr lang="en-US" baseline="-25000"/>
              <a:t>a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’s differ)    </a:t>
            </a:r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6210301" y="4916488"/>
          <a:ext cx="1304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3">
                  <p:embed/>
                </p:oleObj>
              </mc:Choice>
              <mc:Fallback>
                <p:oleObj name="Equation" r:id="rId4" imgW="431640" imgH="2286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16488"/>
                        <a:ext cx="1304925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210301" y="5811838"/>
          <a:ext cx="13827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5811838"/>
                        <a:ext cx="1382713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502920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(overall mean)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9100" y="58685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(group mean)</a:t>
            </a:r>
          </a:p>
        </p:txBody>
      </p:sp>
    </p:spTree>
    <p:extLst>
      <p:ext uri="{BB962C8B-B14F-4D97-AF65-F5344CB8AC3E}">
        <p14:creationId xmlns:p14="http://schemas.microsoft.com/office/powerpoint/2010/main" val="39225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“Predicting” in ANOVA Model</a:t>
            </a:r>
            <a:endParaRPr lang="en-US"/>
          </a:p>
        </p:txBody>
      </p:sp>
      <p:graphicFrame>
        <p:nvGraphicFramePr>
          <p:cNvPr id="279555" name="Object 2"/>
          <p:cNvGraphicFramePr>
            <a:graphicFrameLocks noChangeAspect="1"/>
          </p:cNvGraphicFramePr>
          <p:nvPr/>
        </p:nvGraphicFramePr>
        <p:xfrm>
          <a:off x="3529013" y="2133601"/>
          <a:ext cx="1019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040" progId="Equation.3">
                  <p:embed/>
                </p:oleObj>
              </mc:Choice>
              <mc:Fallback>
                <p:oleObj name="Equation" r:id="rId2" imgW="380880" imgH="203040" progId="Equation.3">
                  <p:embed/>
                  <p:pic>
                    <p:nvPicPr>
                      <p:cNvPr id="2795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133601"/>
                        <a:ext cx="1019175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If the group means are the same (H</a:t>
            </a:r>
            <a:r>
              <a:rPr lang="en-US" baseline="-25000"/>
              <a:t>0</a:t>
            </a:r>
            <a:r>
              <a:rPr lang="en-US">
                <a:sym typeface="Wingdings" pitchFamily="2" charset="2"/>
              </a:rPr>
              <a:t>):</a:t>
            </a:r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Do we do “significantly” better with separate means?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91074" y="2133600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for all groups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7796213" y="2133601"/>
          <a:ext cx="2719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03040" progId="Equation.3">
                  <p:embed/>
                </p:oleObj>
              </mc:Choice>
              <mc:Fallback>
                <p:oleObj name="Equation" r:id="rId4" imgW="1015920" imgH="203040" progId="Equation.3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2133601"/>
                        <a:ext cx="2719387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group means can be different (H</a:t>
            </a:r>
            <a:r>
              <a:rPr lang="en-US" baseline="-25000" dirty="0"/>
              <a:t>a</a:t>
            </a:r>
            <a:r>
              <a:rPr lang="en-US" dirty="0">
                <a:sym typeface="Wingdings" pitchFamily="2" charset="2"/>
              </a:rPr>
              <a:t>):</a:t>
            </a:r>
            <a:endParaRPr lang="en-US" dirty="0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521075" y="3587750"/>
          <a:ext cx="10874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28600" progId="Equation.3">
                  <p:embed/>
                </p:oleObj>
              </mc:Choice>
              <mc:Fallback>
                <p:oleObj name="Equation" r:id="rId6" imgW="406080" imgH="22860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587750"/>
                        <a:ext cx="1087438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16475" y="3622675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group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7881938" y="3638550"/>
          <a:ext cx="27860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638550"/>
                        <a:ext cx="2786062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67200" y="51816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Compare sums of squared residuals…</a:t>
            </a: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7999413" y="5865814"/>
          <a:ext cx="30591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66400" progId="Equation.3">
                  <p:embed/>
                </p:oleObj>
              </mc:Choice>
              <mc:Fallback>
                <p:oleObj name="Equation" r:id="rId10" imgW="1143000" imgH="266400" progId="Equation.3">
                  <p:embed/>
                  <p:pic>
                    <p:nvPicPr>
                      <p:cNvPr id="28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5865814"/>
                        <a:ext cx="3059112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39000" y="59436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vs. </a:t>
            </a:r>
          </a:p>
        </p:txBody>
      </p:sp>
      <p:graphicFrame>
        <p:nvGraphicFramePr>
          <p:cNvPr id="282634" name="Object 10"/>
          <p:cNvGraphicFramePr>
            <a:graphicFrameLocks noChangeAspect="1"/>
          </p:cNvGraphicFramePr>
          <p:nvPr/>
        </p:nvGraphicFramePr>
        <p:xfrm>
          <a:off x="3563939" y="5867400"/>
          <a:ext cx="3500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253800" progId="Equation.3">
                  <p:embed/>
                </p:oleObj>
              </mc:Choice>
              <mc:Fallback>
                <p:oleObj name="Equation" r:id="rId12" imgW="1307880" imgH="253800" progId="Equation.3">
                  <p:embed/>
                  <p:pic>
                    <p:nvPicPr>
                      <p:cNvPr id="282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9" y="5867400"/>
                        <a:ext cx="3500437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6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</a:t>
            </a:r>
          </a:p>
        </p:txBody>
      </p:sp>
      <p:grpSp>
        <p:nvGrpSpPr>
          <p:cNvPr id="21507" name="Group 12"/>
          <p:cNvGrpSpPr>
            <a:grpSpLocks/>
          </p:cNvGrpSpPr>
          <p:nvPr/>
        </p:nvGrpSpPr>
        <p:grpSpPr bwMode="auto">
          <a:xfrm>
            <a:off x="1676400" y="1371600"/>
            <a:ext cx="8610600" cy="1631950"/>
            <a:chOff x="192" y="3120"/>
            <a:chExt cx="5424" cy="1028"/>
          </a:xfrm>
        </p:grpSpPr>
        <p:sp>
          <p:nvSpPr>
            <p:cNvPr id="21520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1522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1524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1021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7211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7973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40259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41021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7300" y="5685454"/>
            <a:ext cx="9982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Key question: </a:t>
            </a:r>
            <a:r>
              <a:rPr lang="en-US" sz="2800" dirty="0"/>
              <a:t> Does the MODEL explain a “significant” amount of the TOTAL variability?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0800" y="2971801"/>
            <a:ext cx="6248400" cy="1082675"/>
            <a:chOff x="672" y="1056"/>
            <a:chExt cx="3936" cy="682"/>
          </a:xfrm>
        </p:grpSpPr>
        <p:sp>
          <p:nvSpPr>
            <p:cNvPr id="21515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+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1516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 dirty="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9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=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8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86400" y="2743200"/>
            <a:ext cx="76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/>
              <a:t>?</a:t>
            </a:r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391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 ANOVA for Group Means</a:t>
            </a:r>
          </a:p>
        </p:txBody>
      </p:sp>
      <p:grpSp>
        <p:nvGrpSpPr>
          <p:cNvPr id="7178" name="Group 3"/>
          <p:cNvGrpSpPr>
            <a:grpSpLocks/>
          </p:cNvGrpSpPr>
          <p:nvPr/>
        </p:nvGrpSpPr>
        <p:grpSpPr bwMode="auto">
          <a:xfrm>
            <a:off x="2590800" y="1447801"/>
            <a:ext cx="6248400" cy="1082675"/>
            <a:chOff x="672" y="1056"/>
            <a:chExt cx="3936" cy="682"/>
          </a:xfrm>
        </p:grpSpPr>
        <p:sp>
          <p:nvSpPr>
            <p:cNvPr id="7190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91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k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2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3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4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334001"/>
            <a:ext cx="8382000" cy="1082675"/>
            <a:chOff x="144" y="3456"/>
            <a:chExt cx="5280" cy="682"/>
          </a:xfrm>
        </p:grpSpPr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6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SSGroups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9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854201" y="2701925"/>
          <a:ext cx="18780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203040" progId="Equation.3">
                  <p:embed/>
                </p:oleObj>
              </mc:Choice>
              <mc:Fallback>
                <p:oleObj name="Equation" r:id="rId3" imgW="469800" imgH="20304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1" y="2701925"/>
                        <a:ext cx="187801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7391400" y="25749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+</a:t>
            </a:r>
            <a:endParaRPr lang="en-US" sz="6000" b="1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3733800" y="26511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=</a:t>
            </a:r>
            <a:endParaRPr lang="en-US" sz="6000" b="1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826001" y="2676526"/>
          <a:ext cx="20415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2676526"/>
                        <a:ext cx="2041525" cy="9191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8226426" y="2736851"/>
          <a:ext cx="1965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426" y="2736851"/>
                        <a:ext cx="1965325" cy="90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38300" y="3886201"/>
            <a:ext cx="8693150" cy="1082675"/>
            <a:chOff x="72" y="2688"/>
            <a:chExt cx="5476" cy="682"/>
          </a:xfrm>
        </p:grpSpPr>
        <p:graphicFrame>
          <p:nvGraphicFramePr>
            <p:cNvPr id="7173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28600" progId="Equation.3">
                    <p:embed/>
                  </p:oleObj>
                </mc:Choice>
                <mc:Fallback>
                  <p:oleObj name="Equation" r:id="rId9" imgW="660240" imgH="228600" progId="Equation.3">
                    <p:embed/>
                    <p:pic>
                      <p:nvPicPr>
                        <p:cNvPr id="71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7174" name="Object 3"/>
            <p:cNvGraphicFramePr>
              <a:graphicFrameLocks noChangeAspect="1"/>
            </p:cNvGraphicFramePr>
            <p:nvPr/>
          </p:nvGraphicFramePr>
          <p:xfrm>
            <a:off x="2149" y="2808"/>
            <a:ext cx="13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6560" imgH="279360" progId="Equation.3">
                    <p:embed/>
                  </p:oleObj>
                </mc:Choice>
                <mc:Fallback>
                  <p:oleObj name="Equation" r:id="rId11" imgW="736560" imgH="279360" progId="Equation.3">
                    <p:embed/>
                    <p:pic>
                      <p:nvPicPr>
                        <p:cNvPr id="71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808"/>
                          <a:ext cx="1388" cy="52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"/>
            <p:cNvGraphicFramePr>
              <a:graphicFrameLocks noChangeAspect="1"/>
            </p:cNvGraphicFramePr>
            <p:nvPr/>
          </p:nvGraphicFramePr>
          <p:xfrm>
            <a:off x="4152" y="2760"/>
            <a:ext cx="13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36560" imgH="279360" progId="Equation.3">
                    <p:embed/>
                  </p:oleObj>
                </mc:Choice>
                <mc:Fallback>
                  <p:oleObj name="Equation" r:id="rId13" imgW="736560" imgH="279360" progId="Equation.3">
                    <p:embed/>
                    <p:pic>
                      <p:nvPicPr>
                        <p:cNvPr id="71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2760"/>
                          <a:ext cx="1396" cy="5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794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Microsoft Macintosh PowerPoint</Application>
  <PresentationFormat>Widescreen</PresentationFormat>
  <Paragraphs>384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 Math</vt:lpstr>
      <vt:lpstr>Courier New</vt:lpstr>
      <vt:lpstr>Times New Roman</vt:lpstr>
      <vt:lpstr>Default Design</vt:lpstr>
      <vt:lpstr>Equation</vt:lpstr>
      <vt:lpstr>Document</vt:lpstr>
      <vt:lpstr>STOR 455 Analysis of Variance Model and Multiple Testing</vt:lpstr>
      <vt:lpstr>Quantitative vs. Categorical</vt:lpstr>
      <vt:lpstr>ANOVA for Difference in K Means</vt:lpstr>
      <vt:lpstr>Example: Four Exams</vt:lpstr>
      <vt:lpstr>Example: Four Exams</vt:lpstr>
      <vt:lpstr>ANOVA (Means) Model</vt:lpstr>
      <vt:lpstr>“Predicting” in ANOVA Model</vt:lpstr>
      <vt:lpstr>Partitioning Variability</vt:lpstr>
      <vt:lpstr>Partitioning Variability  ANOVA for Group Means</vt:lpstr>
      <vt:lpstr>Variation Between vs Within Groups</vt:lpstr>
      <vt:lpstr>Example: Four Exams</vt:lpstr>
      <vt:lpstr>ANOVA Table (for K Group Means)</vt:lpstr>
      <vt:lpstr>ANOVA Output in R</vt:lpstr>
      <vt:lpstr>Alternate Form  ANOVA  Model for Means</vt:lpstr>
      <vt:lpstr>Example: Four Exams</vt:lpstr>
      <vt:lpstr>Checking Conditions for ANOVA</vt:lpstr>
      <vt:lpstr>Residual Plots – Exam ANOVA</vt:lpstr>
      <vt:lpstr>Example: Five Students</vt:lpstr>
      <vt:lpstr>ANOVA for Grades vs. Students</vt:lpstr>
      <vt:lpstr>How Many Comparisons?</vt:lpstr>
      <vt:lpstr>PowerPoint Presentation</vt:lpstr>
      <vt:lpstr>Multiple Testing</vt:lpstr>
      <vt:lpstr>Multiple Testing</vt:lpstr>
      <vt:lpstr>Multiple Testing</vt:lpstr>
      <vt:lpstr>Problem of Multiplicity</vt:lpstr>
      <vt:lpstr>Example: Five Students</vt:lpstr>
      <vt:lpstr>ANOVA for Grades vs. Students</vt:lpstr>
      <vt:lpstr>How Many Comparisons?</vt:lpstr>
      <vt:lpstr>Pairwise Comparisons AFTER ANOVA </vt:lpstr>
      <vt:lpstr>Pairwise Inference After ANOVA</vt:lpstr>
      <vt:lpstr>Confidence Intervals and Tests</vt:lpstr>
      <vt:lpstr>Fisher’s LSD (Least Significant Difference)</vt:lpstr>
      <vt:lpstr>Least Significant Difference</vt:lpstr>
      <vt:lpstr>Problem of Multiplicity</vt:lpstr>
      <vt:lpstr>Bonferroni Significant Difference</vt:lpstr>
      <vt:lpstr>Tukey’s HSD (Honestly Significant Difference)</vt:lpstr>
      <vt:lpstr>ANOVA for Grades vs. Students</vt:lpstr>
      <vt:lpstr>LSD and BSD in R</vt:lpstr>
      <vt:lpstr>Tukey HSD via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2023-04-18T22:07:53Z</dcterms:modified>
</cp:coreProperties>
</file>