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6" r:id="rId3"/>
    <p:sldId id="295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7" r:id="rId12"/>
    <p:sldId id="308" r:id="rId13"/>
    <p:sldId id="309" r:id="rId14"/>
    <p:sldId id="312" r:id="rId15"/>
    <p:sldId id="313" r:id="rId16"/>
    <p:sldId id="323" r:id="rId17"/>
    <p:sldId id="324" r:id="rId18"/>
    <p:sldId id="325" r:id="rId19"/>
    <p:sldId id="259" r:id="rId20"/>
    <p:sldId id="261" r:id="rId21"/>
    <p:sldId id="262" r:id="rId22"/>
    <p:sldId id="260" r:id="rId23"/>
    <p:sldId id="263" r:id="rId24"/>
    <p:sldId id="264" r:id="rId25"/>
    <p:sldId id="265" r:id="rId26"/>
    <p:sldId id="266" r:id="rId27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A50021"/>
    <a:srgbClr val="006600"/>
    <a:srgbClr val="000000"/>
    <a:srgbClr val="660066"/>
    <a:srgbClr val="0033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93512" autoAdjust="0"/>
  </p:normalViewPr>
  <p:slideViewPr>
    <p:cSldViewPr>
      <p:cViewPr varScale="1">
        <p:scale>
          <a:sx n="93" d="100"/>
          <a:sy n="93" d="100"/>
        </p:scale>
        <p:origin x="72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61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88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7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85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20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46A7193-AD5D-4A79-ABC8-1D64E8307066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53498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A6E351F-1A35-4996-9ED3-C2FA4E2F8A68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65547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A6E351F-1A35-4996-9ED3-C2FA4E2F8A68}" type="slidenum">
              <a:rPr lang="en-US" altLang="en-US" sz="1200"/>
              <a:pPr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55565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A6E351F-1A35-4996-9ED3-C2FA4E2F8A68}" type="slidenum">
              <a:rPr lang="en-US" altLang="en-US" sz="1200"/>
              <a:pPr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4232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17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88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03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46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31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2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4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5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>
                <a:solidFill>
                  <a:schemeClr val="bg1"/>
                </a:solidFill>
              </a:rPr>
              <a:t>Two-Way ANOVA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10000" y="4800600"/>
            <a:ext cx="51173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Read:		6.3-6.5, 7.1-7.6, 8.7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Exercises:	6.38, 7.34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20" y="3442010"/>
            <a:ext cx="47625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57200"/>
            <a:ext cx="4762500" cy="3257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934200" y="609601"/>
            <a:ext cx="3569320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par(mar=c(4,7,3,1))</a:t>
            </a: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hsd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TukeyHSD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amodC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plot(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hsd,las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=2)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par(mar=c(5,4,2,2))</a:t>
            </a:r>
          </a:p>
        </p:txBody>
      </p:sp>
    </p:spTree>
    <p:extLst>
      <p:ext uri="{BB962C8B-B14F-4D97-AF65-F5344CB8AC3E}">
        <p14:creationId xmlns:p14="http://schemas.microsoft.com/office/powerpoint/2010/main" val="47082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What’s an Interaction Effect?</a:t>
            </a:r>
          </a:p>
        </p:txBody>
      </p:sp>
      <p:sp>
        <p:nvSpPr>
          <p:cNvPr id="286723" name="Text Box 3"/>
          <p:cNvSpPr txBox="1">
            <a:spLocks noChangeArrowheads="1"/>
          </p:cNvSpPr>
          <p:nvPr/>
        </p:nvSpPr>
        <p:spPr bwMode="auto">
          <a:xfrm>
            <a:off x="1333500" y="1676400"/>
            <a:ext cx="9525000" cy="10772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An </a:t>
            </a:r>
            <a:r>
              <a:rPr lang="en-US" i="1" dirty="0">
                <a:solidFill>
                  <a:schemeClr val="bg1"/>
                </a:solidFill>
              </a:rPr>
              <a:t>interaction effect</a:t>
            </a:r>
            <a:r>
              <a:rPr lang="en-US" dirty="0"/>
              <a:t> occurs when a significant difference is present at a specific </a:t>
            </a:r>
            <a:r>
              <a:rPr lang="en-US" i="1" dirty="0"/>
              <a:t>combination</a:t>
            </a:r>
            <a:r>
              <a:rPr lang="en-US" dirty="0"/>
              <a:t> of factors.</a:t>
            </a:r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1981200" y="3220522"/>
            <a:ext cx="8229600" cy="156966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/>
              <a:t>Example: Y=GPA</a:t>
            </a:r>
          </a:p>
          <a:p>
            <a:pPr>
              <a:spcBef>
                <a:spcPct val="0"/>
              </a:spcBef>
            </a:pPr>
            <a:r>
              <a:rPr lang="en-US" dirty="0"/>
              <a:t>	Factor A = Year in School (FY, So, Jr, Se)</a:t>
            </a:r>
          </a:p>
          <a:p>
            <a:pPr>
              <a:spcBef>
                <a:spcPct val="0"/>
              </a:spcBef>
            </a:pPr>
            <a:r>
              <a:rPr lang="en-US" dirty="0"/>
              <a:t>	Factor B = Major (Psych, Bio, Math)</a:t>
            </a:r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2057400" y="5029200"/>
            <a:ext cx="281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FY is hard? </a:t>
            </a:r>
          </a:p>
        </p:txBody>
      </p:sp>
      <p:sp>
        <p:nvSpPr>
          <p:cNvPr id="286726" name="Text Box 6"/>
          <p:cNvSpPr txBox="1">
            <a:spLocks noChangeArrowheads="1"/>
          </p:cNvSpPr>
          <p:nvPr/>
        </p:nvSpPr>
        <p:spPr bwMode="auto">
          <a:xfrm>
            <a:off x="4800600" y="5029200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ym typeface="Symbol" pitchFamily="18" charset="2"/>
              </a:rPr>
              <a:t>  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&lt; 0   (main effect)</a:t>
            </a:r>
            <a:endParaRPr lang="en-US"/>
          </a:p>
        </p:txBody>
      </p:sp>
      <p:sp>
        <p:nvSpPr>
          <p:cNvPr id="286727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Bio is easy? </a:t>
            </a:r>
          </a:p>
        </p:txBody>
      </p:sp>
      <p:sp>
        <p:nvSpPr>
          <p:cNvPr id="286728" name="Text Box 8"/>
          <p:cNvSpPr txBox="1">
            <a:spLocks noChangeArrowheads="1"/>
          </p:cNvSpPr>
          <p:nvPr/>
        </p:nvSpPr>
        <p:spPr bwMode="auto">
          <a:xfrm>
            <a:off x="4800600" y="5486400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ym typeface="Symbol" pitchFamily="18" charset="2"/>
              </a:rPr>
              <a:t>  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&gt; 0   (main effect)</a:t>
            </a:r>
            <a:endParaRPr lang="en-US"/>
          </a:p>
        </p:txBody>
      </p:sp>
      <p:sp>
        <p:nvSpPr>
          <p:cNvPr id="286729" name="Text Box 9"/>
          <p:cNvSpPr txBox="1">
            <a:spLocks noChangeArrowheads="1"/>
          </p:cNvSpPr>
          <p:nvPr/>
        </p:nvSpPr>
        <p:spPr bwMode="auto">
          <a:xfrm>
            <a:off x="914400" y="6049964"/>
            <a:ext cx="4114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Jr in Math is hard? </a:t>
            </a:r>
          </a:p>
        </p:txBody>
      </p:sp>
      <p:sp>
        <p:nvSpPr>
          <p:cNvPr id="286730" name="Text Box 10"/>
          <p:cNvSpPr txBox="1">
            <a:spLocks noChangeArrowheads="1"/>
          </p:cNvSpPr>
          <p:nvPr/>
        </p:nvSpPr>
        <p:spPr bwMode="auto">
          <a:xfrm>
            <a:off x="4876800" y="6019800"/>
            <a:ext cx="579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ym typeface="Symbol" pitchFamily="18" charset="2"/>
              </a:rPr>
              <a:t>  </a:t>
            </a:r>
            <a:r>
              <a:rPr lang="en-US" baseline="-25000">
                <a:sym typeface="Symbol" pitchFamily="18" charset="2"/>
              </a:rPr>
              <a:t>33</a:t>
            </a:r>
            <a:r>
              <a:rPr lang="en-US">
                <a:sym typeface="Symbol" pitchFamily="18" charset="2"/>
              </a:rPr>
              <a:t> &lt; 0   (interaction effect)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45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Factorial Design</a:t>
            </a:r>
          </a:p>
        </p:txBody>
      </p:sp>
      <p:sp>
        <p:nvSpPr>
          <p:cNvPr id="287747" name="Text Box 3"/>
          <p:cNvSpPr txBox="1">
            <a:spLocks noChangeArrowheads="1"/>
          </p:cNvSpPr>
          <p:nvPr/>
        </p:nvSpPr>
        <p:spPr bwMode="auto">
          <a:xfrm>
            <a:off x="1562100" y="1486170"/>
            <a:ext cx="9067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Assume:  Factor A has </a:t>
            </a:r>
            <a:r>
              <a:rPr lang="en-US" i="1" dirty="0"/>
              <a:t>K</a:t>
            </a:r>
            <a:r>
              <a:rPr lang="en-US" dirty="0"/>
              <a:t> levels, Factor B has </a:t>
            </a:r>
            <a:r>
              <a:rPr lang="en-US" i="1" dirty="0"/>
              <a:t>J</a:t>
            </a:r>
            <a:r>
              <a:rPr lang="en-US" dirty="0"/>
              <a:t> levels.</a:t>
            </a:r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990600" y="2348655"/>
            <a:ext cx="10210800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/>
              <a:t>To estimate an interaction effect, we need </a:t>
            </a:r>
            <a:r>
              <a:rPr lang="en-US" i="1" dirty="0"/>
              <a:t>more than one</a:t>
            </a:r>
            <a:r>
              <a:rPr lang="en-US" dirty="0"/>
              <a:t> data value in each combination of factors.</a:t>
            </a:r>
          </a:p>
        </p:txBody>
      </p:sp>
      <p:sp>
        <p:nvSpPr>
          <p:cNvPr id="287749" name="Text Box 5"/>
          <p:cNvSpPr txBox="1">
            <a:spLocks noChangeArrowheads="1"/>
          </p:cNvSpPr>
          <p:nvPr/>
        </p:nvSpPr>
        <p:spPr bwMode="auto">
          <a:xfrm>
            <a:off x="1562100" y="3750417"/>
            <a:ext cx="617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Let </a:t>
            </a:r>
            <a:r>
              <a:rPr lang="en-US" i="1" dirty="0" err="1"/>
              <a:t>n</a:t>
            </a:r>
            <a:r>
              <a:rPr lang="en-US" i="1" baseline="-25000" dirty="0" err="1"/>
              <a:t>kj</a:t>
            </a:r>
            <a:r>
              <a:rPr lang="en-US" i="1" dirty="0"/>
              <a:t> </a:t>
            </a:r>
            <a:r>
              <a:rPr lang="en-US" dirty="0"/>
              <a:t>= sample size in (</a:t>
            </a:r>
            <a:r>
              <a:rPr lang="en-US" dirty="0" err="1"/>
              <a:t>k,j</a:t>
            </a:r>
            <a:r>
              <a:rPr lang="en-US" dirty="0"/>
              <a:t>)</a:t>
            </a:r>
            <a:r>
              <a:rPr lang="en-US" baseline="30000" dirty="0" err="1"/>
              <a:t>th</a:t>
            </a:r>
            <a:r>
              <a:rPr lang="en-US" dirty="0"/>
              <a:t> cell</a:t>
            </a:r>
          </a:p>
        </p:txBody>
      </p:sp>
      <p:sp>
        <p:nvSpPr>
          <p:cNvPr id="287750" name="Text Box 6"/>
          <p:cNvSpPr txBox="1">
            <a:spLocks noChangeArrowheads="1"/>
          </p:cNvSpPr>
          <p:nvPr/>
        </p:nvSpPr>
        <p:spPr bwMode="auto">
          <a:xfrm>
            <a:off x="1524000" y="4534271"/>
            <a:ext cx="9144000" cy="579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Def</a:t>
            </a:r>
            <a:r>
              <a:rPr lang="en-US" dirty="0"/>
              <a:t>: For a </a:t>
            </a:r>
            <a:r>
              <a:rPr lang="en-US" dirty="0">
                <a:solidFill>
                  <a:schemeClr val="bg1"/>
                </a:solidFill>
              </a:rPr>
              <a:t>balanced design</a:t>
            </a:r>
            <a:r>
              <a:rPr lang="en-US" dirty="0"/>
              <a:t>, </a:t>
            </a:r>
            <a:r>
              <a:rPr lang="en-US" i="1" dirty="0" err="1"/>
              <a:t>n</a:t>
            </a:r>
            <a:r>
              <a:rPr lang="en-US" i="1" baseline="-25000" dirty="0" err="1"/>
              <a:t>kj</a:t>
            </a:r>
            <a:r>
              <a:rPr lang="en-US" dirty="0"/>
              <a:t> is constant for all cells.</a:t>
            </a:r>
          </a:p>
        </p:txBody>
      </p:sp>
      <p:sp>
        <p:nvSpPr>
          <p:cNvPr id="287751" name="Text Box 7"/>
          <p:cNvSpPr txBox="1">
            <a:spLocks noChangeArrowheads="1"/>
          </p:cNvSpPr>
          <p:nvPr/>
        </p:nvSpPr>
        <p:spPr bwMode="auto">
          <a:xfrm>
            <a:off x="1905000" y="5619694"/>
            <a:ext cx="1676400" cy="76993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400" i="1" dirty="0" err="1">
                <a:solidFill>
                  <a:schemeClr val="tx1"/>
                </a:solidFill>
              </a:rPr>
              <a:t>n</a:t>
            </a:r>
            <a:r>
              <a:rPr lang="en-US" sz="4400" i="1" baseline="-25000" dirty="0" err="1">
                <a:solidFill>
                  <a:schemeClr val="tx1"/>
                </a:solidFill>
              </a:rPr>
              <a:t>kj</a:t>
            </a:r>
            <a:r>
              <a:rPr lang="en-US" sz="4400" i="1" dirty="0">
                <a:solidFill>
                  <a:schemeClr val="tx1"/>
                </a:solidFill>
              </a:rPr>
              <a:t> = c</a:t>
            </a:r>
          </a:p>
        </p:txBody>
      </p:sp>
      <p:sp>
        <p:nvSpPr>
          <p:cNvPr id="287752" name="Text Box 8"/>
          <p:cNvSpPr txBox="1">
            <a:spLocks noChangeArrowheads="1"/>
          </p:cNvSpPr>
          <p:nvPr/>
        </p:nvSpPr>
        <p:spPr bwMode="auto">
          <a:xfrm>
            <a:off x="4381500" y="5349026"/>
            <a:ext cx="6248400" cy="131127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c = 1 </a:t>
            </a:r>
            <a:r>
              <a:rPr lang="en-US" dirty="0">
                <a:sym typeface="Symbol" pitchFamily="18" charset="2"/>
              </a:rPr>
              <a:t> randomized block design</a:t>
            </a:r>
          </a:p>
          <a:p>
            <a:r>
              <a:rPr lang="en-US" dirty="0">
                <a:sym typeface="Symbol" pitchFamily="18" charset="2"/>
              </a:rPr>
              <a:t>c &gt; 1  balanced factorial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02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Example: Glue Strength</a:t>
            </a:r>
          </a:p>
        </p:txBody>
      </p:sp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1524000" y="1600200"/>
            <a:ext cx="9144000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Factor A:</a:t>
            </a:r>
            <a:r>
              <a:rPr lang="en-US"/>
              <a:t>  Thickness (</a:t>
            </a:r>
            <a:r>
              <a:rPr lang="en-US" i="1"/>
              <a:t>thin, moderate, heavy</a:t>
            </a:r>
            <a:r>
              <a:rPr lang="en-US"/>
              <a:t>)</a:t>
            </a: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Factor B:</a:t>
            </a:r>
            <a:r>
              <a:rPr lang="en-US"/>
              <a:t>  Glue Type (</a:t>
            </a:r>
            <a:r>
              <a:rPr lang="en-US" i="1"/>
              <a:t>plastic, wood</a:t>
            </a:r>
            <a:r>
              <a:rPr lang="en-US"/>
              <a:t>)</a:t>
            </a: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Response:</a:t>
            </a:r>
            <a:r>
              <a:rPr lang="en-US"/>
              <a:t> Force required to separate parts (newtons)</a:t>
            </a:r>
          </a:p>
        </p:txBody>
      </p:sp>
      <p:graphicFrame>
        <p:nvGraphicFramePr>
          <p:cNvPr id="275460" name="Group 4"/>
          <p:cNvGraphicFramePr>
            <a:graphicFrameLocks noGrp="1"/>
          </p:cNvGraphicFramePr>
          <p:nvPr/>
        </p:nvGraphicFramePr>
        <p:xfrm>
          <a:off x="2971800" y="3429000"/>
          <a:ext cx="6096000" cy="342900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itchFamily="18" charset="0"/>
                        </a:rPr>
                        <a:t>Data: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Plastic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Wood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52   64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72   60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Moderate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67   55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78   68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Heavy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86   72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43   51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9372600" y="3810001"/>
            <a:ext cx="12954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K= 3</a:t>
            </a:r>
          </a:p>
          <a:p>
            <a:pPr>
              <a:spcBef>
                <a:spcPct val="0"/>
              </a:spcBef>
            </a:pPr>
            <a:r>
              <a:rPr lang="en-US"/>
              <a:t>J = 2</a:t>
            </a:r>
          </a:p>
          <a:p>
            <a:pPr>
              <a:spcBef>
                <a:spcPct val="0"/>
              </a:spcBef>
            </a:pPr>
            <a:r>
              <a:rPr lang="en-US"/>
              <a:t>c = 2</a:t>
            </a:r>
          </a:p>
          <a:p>
            <a:pPr>
              <a:spcBef>
                <a:spcPct val="0"/>
              </a:spcBef>
            </a:pPr>
            <a:r>
              <a:rPr lang="en-US"/>
              <a:t>n = 12</a:t>
            </a:r>
          </a:p>
        </p:txBody>
      </p:sp>
    </p:spTree>
    <p:extLst>
      <p:ext uri="{BB962C8B-B14F-4D97-AF65-F5344CB8AC3E}">
        <p14:creationId xmlns:p14="http://schemas.microsoft.com/office/powerpoint/2010/main" val="2667423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64770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Two-way ANOVA Table (with interaction)</a:t>
            </a:r>
          </a:p>
        </p:txBody>
      </p:sp>
      <p:graphicFrame>
        <p:nvGraphicFramePr>
          <p:cNvPr id="3164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622681"/>
              </p:ext>
            </p:extLst>
          </p:nvPr>
        </p:nvGraphicFramePr>
        <p:xfrm>
          <a:off x="1524000" y="1524000"/>
          <a:ext cx="9144000" cy="2743104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Source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d.f.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S.S.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M.S.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t.s.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p-value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Factor A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K-1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SSA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SSA/(K-1)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MSA/MSE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Factor B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J-1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SSB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SSB/(J-1)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MSB/MSE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x B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(K-1)(J-1)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SSAB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SSAB/df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MSAB/MSE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JK(c-1)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SSE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SSE/df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n-1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SSY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 Box 54"/>
          <p:cNvSpPr txBox="1">
            <a:spLocks noChangeArrowheads="1"/>
          </p:cNvSpPr>
          <p:nvPr/>
        </p:nvSpPr>
        <p:spPr bwMode="auto">
          <a:xfrm>
            <a:off x="2590800" y="4651514"/>
            <a:ext cx="3124200" cy="584775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   H</a:t>
            </a:r>
            <a:r>
              <a:rPr lang="en-US" baseline="-25000" dirty="0">
                <a:solidFill>
                  <a:schemeClr val="bg1"/>
                </a:solidFill>
              </a:rPr>
              <a:t>o</a:t>
            </a:r>
            <a:r>
              <a:rPr lang="en-US" dirty="0">
                <a:solidFill>
                  <a:schemeClr val="bg1"/>
                </a:solidFill>
              </a:rPr>
              <a:t>: All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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k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= 0</a:t>
            </a:r>
          </a:p>
        </p:txBody>
      </p:sp>
      <p:sp>
        <p:nvSpPr>
          <p:cNvPr id="10" name="Text Box 55"/>
          <p:cNvSpPr txBox="1">
            <a:spLocks noChangeArrowheads="1"/>
          </p:cNvSpPr>
          <p:nvPr/>
        </p:nvSpPr>
        <p:spPr bwMode="auto">
          <a:xfrm>
            <a:off x="2590800" y="5230951"/>
            <a:ext cx="3124200" cy="579438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o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: All 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J 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= 0</a:t>
            </a:r>
            <a:endParaRPr lang="en-US" dirty="0"/>
          </a:p>
        </p:txBody>
      </p:sp>
      <p:sp>
        <p:nvSpPr>
          <p:cNvPr id="11" name="Rectangle 56"/>
          <p:cNvSpPr>
            <a:spLocks noChangeArrowheads="1"/>
          </p:cNvSpPr>
          <p:nvPr/>
        </p:nvSpPr>
        <p:spPr bwMode="auto">
          <a:xfrm>
            <a:off x="2590800" y="5810390"/>
            <a:ext cx="3124200" cy="5847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sz="3200" baseline="-25000" dirty="0">
                <a:solidFill>
                  <a:schemeClr val="bg1"/>
                </a:solidFill>
                <a:sym typeface="Symbol" pitchFamily="18" charset="2"/>
              </a:rPr>
              <a:t>o</a:t>
            </a:r>
            <a:r>
              <a:rPr lang="en-US" sz="3200" dirty="0">
                <a:solidFill>
                  <a:schemeClr val="bg1"/>
                </a:solidFill>
                <a:sym typeface="Symbol" pitchFamily="18" charset="2"/>
              </a:rPr>
              <a:t>: All </a:t>
            </a:r>
            <a:r>
              <a:rPr lang="en-US" sz="3200" baseline="-25000" dirty="0" err="1">
                <a:solidFill>
                  <a:schemeClr val="bg1"/>
                </a:solidFill>
                <a:sym typeface="Symbol" pitchFamily="18" charset="2"/>
              </a:rPr>
              <a:t>kj</a:t>
            </a:r>
            <a:r>
              <a:rPr lang="en-US" sz="3200" dirty="0">
                <a:solidFill>
                  <a:schemeClr val="bg1"/>
                </a:solidFill>
                <a:sym typeface="Symbol" pitchFamily="18" charset="2"/>
              </a:rPr>
              <a:t> =0</a:t>
            </a:r>
          </a:p>
        </p:txBody>
      </p:sp>
      <p:sp>
        <p:nvSpPr>
          <p:cNvPr id="12" name="Text Box 54"/>
          <p:cNvSpPr txBox="1">
            <a:spLocks noChangeArrowheads="1"/>
          </p:cNvSpPr>
          <p:nvPr/>
        </p:nvSpPr>
        <p:spPr bwMode="auto">
          <a:xfrm>
            <a:off x="6019800" y="4648201"/>
            <a:ext cx="3581400" cy="584775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   H</a:t>
            </a:r>
            <a:r>
              <a:rPr lang="en-US" baseline="-25000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: Some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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k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≠ 0</a:t>
            </a:r>
          </a:p>
        </p:txBody>
      </p:sp>
      <p:sp>
        <p:nvSpPr>
          <p:cNvPr id="13" name="Text Box 55"/>
          <p:cNvSpPr txBox="1">
            <a:spLocks noChangeArrowheads="1"/>
          </p:cNvSpPr>
          <p:nvPr/>
        </p:nvSpPr>
        <p:spPr bwMode="auto">
          <a:xfrm>
            <a:off x="6019800" y="5227639"/>
            <a:ext cx="3581400" cy="58477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: Some 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J 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≠ 0</a:t>
            </a:r>
            <a:endParaRPr lang="en-US" dirty="0"/>
          </a:p>
        </p:txBody>
      </p:sp>
      <p:sp>
        <p:nvSpPr>
          <p:cNvPr id="14" name="Rectangle 56"/>
          <p:cNvSpPr>
            <a:spLocks noChangeArrowheads="1"/>
          </p:cNvSpPr>
          <p:nvPr/>
        </p:nvSpPr>
        <p:spPr bwMode="auto">
          <a:xfrm>
            <a:off x="6019800" y="5807077"/>
            <a:ext cx="3581400" cy="5847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sz="3200" baseline="-25000" dirty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sz="3200" dirty="0">
                <a:solidFill>
                  <a:schemeClr val="bg1"/>
                </a:solidFill>
                <a:sym typeface="Symbol" pitchFamily="18" charset="2"/>
              </a:rPr>
              <a:t>: Some </a:t>
            </a:r>
            <a:r>
              <a:rPr lang="en-US" sz="3200" baseline="-25000" dirty="0" err="1">
                <a:solidFill>
                  <a:schemeClr val="bg1"/>
                </a:solidFill>
                <a:sym typeface="Symbol" pitchFamily="18" charset="2"/>
              </a:rPr>
              <a:t>kj</a:t>
            </a:r>
            <a:r>
              <a:rPr lang="en-US" sz="3200" dirty="0">
                <a:solidFill>
                  <a:schemeClr val="bg1"/>
                </a:solidFill>
                <a:sym typeface="Symbol" pitchFamily="18" charset="2"/>
              </a:rPr>
              <a:t> ≠ 0</a:t>
            </a:r>
          </a:p>
        </p:txBody>
      </p:sp>
    </p:spTree>
    <p:extLst>
      <p:ext uri="{BB962C8B-B14F-4D97-AF65-F5344CB8AC3E}">
        <p14:creationId xmlns:p14="http://schemas.microsoft.com/office/powerpoint/2010/main" val="3599617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64770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Two-way ANOVA Table (with interaction)</a:t>
            </a:r>
          </a:p>
        </p:txBody>
      </p:sp>
      <p:graphicFrame>
        <p:nvGraphicFramePr>
          <p:cNvPr id="3164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49507"/>
              </p:ext>
            </p:extLst>
          </p:nvPr>
        </p:nvGraphicFramePr>
        <p:xfrm>
          <a:off x="1524000" y="1524000"/>
          <a:ext cx="9144000" cy="27432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Source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d.f.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S.S.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M.S.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t.s.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p-value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Factor A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28.0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0.42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0.672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Factor B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48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48.0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0.73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0.426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x B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1184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592.0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8.97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0.016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396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66.0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1684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 Box 54"/>
          <p:cNvSpPr txBox="1">
            <a:spLocks noChangeArrowheads="1"/>
          </p:cNvSpPr>
          <p:nvPr/>
        </p:nvSpPr>
        <p:spPr bwMode="auto">
          <a:xfrm>
            <a:off x="2590800" y="4552890"/>
            <a:ext cx="3124200" cy="40011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</a:rPr>
              <a:t>   H</a:t>
            </a:r>
            <a:r>
              <a:rPr lang="en-US" sz="2000" baseline="-25000" dirty="0">
                <a:solidFill>
                  <a:schemeClr val="bg1"/>
                </a:solidFill>
              </a:rPr>
              <a:t>o</a:t>
            </a:r>
            <a:r>
              <a:rPr lang="en-US" sz="2000" dirty="0">
                <a:solidFill>
                  <a:schemeClr val="bg1"/>
                </a:solidFill>
              </a:rPr>
              <a:t>: All 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</a:t>
            </a:r>
            <a:r>
              <a:rPr lang="en-US" sz="2000" baseline="-25000" dirty="0">
                <a:solidFill>
                  <a:schemeClr val="bg1"/>
                </a:solidFill>
                <a:sym typeface="Symbol" pitchFamily="18" charset="2"/>
              </a:rPr>
              <a:t>k 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= 0</a:t>
            </a:r>
          </a:p>
        </p:txBody>
      </p:sp>
      <p:sp>
        <p:nvSpPr>
          <p:cNvPr id="10" name="Text Box 55"/>
          <p:cNvSpPr txBox="1">
            <a:spLocks noChangeArrowheads="1"/>
          </p:cNvSpPr>
          <p:nvPr/>
        </p:nvSpPr>
        <p:spPr bwMode="auto">
          <a:xfrm>
            <a:off x="2590800" y="4933890"/>
            <a:ext cx="3124200" cy="40011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sz="2000" baseline="-25000" dirty="0">
                <a:solidFill>
                  <a:schemeClr val="bg1"/>
                </a:solidFill>
                <a:sym typeface="Symbol" pitchFamily="18" charset="2"/>
              </a:rPr>
              <a:t>o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: All </a:t>
            </a:r>
            <a:r>
              <a:rPr lang="en-US" sz="2000" baseline="-25000" dirty="0">
                <a:solidFill>
                  <a:schemeClr val="bg1"/>
                </a:solidFill>
                <a:sym typeface="Symbol" pitchFamily="18" charset="2"/>
              </a:rPr>
              <a:t>J  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= 0</a:t>
            </a:r>
            <a:endParaRPr lang="en-US" sz="2000" dirty="0"/>
          </a:p>
        </p:txBody>
      </p:sp>
      <p:sp>
        <p:nvSpPr>
          <p:cNvPr id="11" name="Rectangle 56"/>
          <p:cNvSpPr>
            <a:spLocks noChangeArrowheads="1"/>
          </p:cNvSpPr>
          <p:nvPr/>
        </p:nvSpPr>
        <p:spPr bwMode="auto">
          <a:xfrm>
            <a:off x="2590800" y="5314890"/>
            <a:ext cx="3124200" cy="40011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sz="2000" baseline="-25000" dirty="0">
                <a:solidFill>
                  <a:schemeClr val="bg1"/>
                </a:solidFill>
                <a:sym typeface="Symbol" pitchFamily="18" charset="2"/>
              </a:rPr>
              <a:t>o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: All </a:t>
            </a:r>
            <a:r>
              <a:rPr lang="en-US" sz="2000" baseline="-25000" dirty="0" err="1">
                <a:solidFill>
                  <a:schemeClr val="bg1"/>
                </a:solidFill>
                <a:sym typeface="Symbol" pitchFamily="18" charset="2"/>
              </a:rPr>
              <a:t>kj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 =0</a:t>
            </a:r>
          </a:p>
        </p:txBody>
      </p:sp>
      <p:sp>
        <p:nvSpPr>
          <p:cNvPr id="12" name="Text Box 54"/>
          <p:cNvSpPr txBox="1">
            <a:spLocks noChangeArrowheads="1"/>
          </p:cNvSpPr>
          <p:nvPr/>
        </p:nvSpPr>
        <p:spPr bwMode="auto">
          <a:xfrm>
            <a:off x="6019800" y="4549577"/>
            <a:ext cx="3581400" cy="40011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</a:rPr>
              <a:t>   H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: Some 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</a:t>
            </a:r>
            <a:r>
              <a:rPr lang="en-US" sz="2000" baseline="-25000" dirty="0">
                <a:solidFill>
                  <a:schemeClr val="bg1"/>
                </a:solidFill>
                <a:sym typeface="Symbol" pitchFamily="18" charset="2"/>
              </a:rPr>
              <a:t>k 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≠ 0</a:t>
            </a:r>
          </a:p>
        </p:txBody>
      </p:sp>
      <p:sp>
        <p:nvSpPr>
          <p:cNvPr id="13" name="Text Box 55"/>
          <p:cNvSpPr txBox="1">
            <a:spLocks noChangeArrowheads="1"/>
          </p:cNvSpPr>
          <p:nvPr/>
        </p:nvSpPr>
        <p:spPr bwMode="auto">
          <a:xfrm>
            <a:off x="6019800" y="4930577"/>
            <a:ext cx="3581400" cy="40011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sz="2000" baseline="-25000" dirty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: Some </a:t>
            </a:r>
            <a:r>
              <a:rPr lang="en-US" sz="2000" baseline="-25000" dirty="0">
                <a:solidFill>
                  <a:schemeClr val="bg1"/>
                </a:solidFill>
                <a:sym typeface="Symbol" pitchFamily="18" charset="2"/>
              </a:rPr>
              <a:t>J  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≠ 0</a:t>
            </a:r>
            <a:endParaRPr lang="en-US" sz="2000" dirty="0"/>
          </a:p>
        </p:txBody>
      </p:sp>
      <p:sp>
        <p:nvSpPr>
          <p:cNvPr id="14" name="Rectangle 56"/>
          <p:cNvSpPr>
            <a:spLocks noChangeArrowheads="1"/>
          </p:cNvSpPr>
          <p:nvPr/>
        </p:nvSpPr>
        <p:spPr bwMode="auto">
          <a:xfrm>
            <a:off x="6019800" y="5311577"/>
            <a:ext cx="3581400" cy="40011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sz="2000" baseline="-25000" dirty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: Some </a:t>
            </a:r>
            <a:r>
              <a:rPr lang="en-US" sz="2000" baseline="-25000" dirty="0" err="1">
                <a:solidFill>
                  <a:schemeClr val="bg1"/>
                </a:solidFill>
                <a:sym typeface="Symbol" pitchFamily="18" charset="2"/>
              </a:rPr>
              <a:t>kj</a:t>
            </a:r>
            <a:r>
              <a:rPr lang="en-US" sz="2000" dirty="0">
                <a:solidFill>
                  <a:schemeClr val="bg1"/>
                </a:solidFill>
                <a:sym typeface="Symbol" pitchFamily="18" charset="2"/>
              </a:rPr>
              <a:t> ≠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5600" y="5943601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 main effects, but there is some interaction effect.</a:t>
            </a:r>
          </a:p>
        </p:txBody>
      </p:sp>
    </p:spTree>
    <p:extLst>
      <p:ext uri="{BB962C8B-B14F-4D97-AF65-F5344CB8AC3E}">
        <p14:creationId xmlns:p14="http://schemas.microsoft.com/office/powerpoint/2010/main" val="1470709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91068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Interpreting Interaction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021080" y="1165705"/>
            <a:ext cx="10149840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IF the two-way ANOVA indicates a significant interaction, plot the cell means vs. one factor with separate lines/symbols for the second factor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43200" y="2772166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a </a:t>
            </a:r>
            <a:r>
              <a:rPr lang="en-US" dirty="0">
                <a:solidFill>
                  <a:schemeClr val="bg1"/>
                </a:solidFill>
              </a:rPr>
              <a:t>Cell means plot  </a:t>
            </a:r>
            <a:r>
              <a:rPr lang="en-US" dirty="0"/>
              <a:t>or </a:t>
            </a:r>
            <a:r>
              <a:rPr lang="en-US" dirty="0">
                <a:solidFill>
                  <a:schemeClr val="bg1"/>
                </a:solidFill>
              </a:rPr>
              <a:t>Interaction plot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3200400" y="3352800"/>
          <a:ext cx="4876800" cy="2819400"/>
        </p:xfrm>
        <a:graphic>
          <a:graphicData uri="http://schemas.openxmlformats.org/drawingml/2006/table">
            <a:tbl>
              <a:tblPr/>
              <a:tblGrid>
                <a:gridCol w="2065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itchFamily="18" charset="0"/>
                        </a:rPr>
                        <a:t>Cell Means: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Plastic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Wood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Thin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58.0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66.0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Moderate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73.0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Heavy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79.0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47.0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76400" y="6273226"/>
            <a:ext cx="8305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interaction.plot</a:t>
            </a: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FactorA,FactorB,Response</a:t>
            </a: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5430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Interaction Plot via R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99617" y="1457980"/>
            <a:ext cx="821388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interaction.plot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FactorA,FactorB,Y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" name="AutoShape 2" descr="http://rstudio.stlawu.local:8787/graphics/plot.png?width=549&amp;height=461&amp;randomizer=-1238660127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350" y="57090"/>
            <a:ext cx="8683625" cy="682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4375" y="57090"/>
            <a:ext cx="8623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interaction.plot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Glue$Type,Glue$Thickness,Glue$Force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964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41067"/>
            <a:ext cx="8759825" cy="6843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05000" y="140460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interaction.plot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Glue$Thickness,Glue$Type,Glue$Force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AutoShape 2" descr="http://rstudio.stlawu.local:8787/graphics/plot.png?width=549&amp;height=461&amp;randomizer=-189944903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82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2133600" y="457200"/>
            <a:ext cx="80772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Checking Conditions for ANOVA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133601" y="1676400"/>
          <a:ext cx="27098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228600" progId="Equation.3">
                  <p:embed/>
                </p:oleObj>
              </mc:Choice>
              <mc:Fallback>
                <p:oleObj name="Equation" r:id="rId2" imgW="812520" imgH="2286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1676400"/>
                        <a:ext cx="2709863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105400" y="1752600"/>
            <a:ext cx="510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Check with residuals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81200" y="2667000"/>
            <a:ext cx="220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Zero mean: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038600" y="2667000"/>
            <a:ext cx="601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Always holds for sample residuals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905000" y="3429000"/>
            <a:ext cx="3276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Constant variance: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105400" y="3352801"/>
            <a:ext cx="533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Plot residuals vs. fits and/or compare std. dev.’s of groups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057400" y="5130800"/>
            <a:ext cx="2057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Normality: 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86200" y="5130800"/>
            <a:ext cx="609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Histogram/normal plot of residuals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981200" y="6045200"/>
            <a:ext cx="2667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Independence: 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419600" y="6045200"/>
            <a:ext cx="609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Pay attention to data collection</a:t>
            </a:r>
          </a:p>
        </p:txBody>
      </p:sp>
      <p:sp>
        <p:nvSpPr>
          <p:cNvPr id="9229" name="TextBox 12"/>
          <p:cNvSpPr txBox="1">
            <a:spLocks noChangeArrowheads="1"/>
          </p:cNvSpPr>
          <p:nvPr/>
        </p:nvSpPr>
        <p:spPr bwMode="auto">
          <a:xfrm>
            <a:off x="1905000" y="4419600"/>
            <a:ext cx="876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(</a:t>
            </a:r>
            <a:r>
              <a:rPr lang="en-US" i="1" dirty="0"/>
              <a:t>Check if some group 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 is more than twice another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949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DD43-316A-5D4D-3118-A894F91C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65" y="381000"/>
            <a:ext cx="10363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Extra Credit Homework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36144-35E8-FB59-F9A0-5ABBB442CF85}"/>
              </a:ext>
            </a:extLst>
          </p:cNvPr>
          <p:cNvSpPr txBox="1"/>
          <p:nvPr/>
        </p:nvSpPr>
        <p:spPr>
          <a:xfrm>
            <a:off x="1066800" y="1371600"/>
            <a:ext cx="10058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2% of course grade.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Due 04/30 11:55pm. Late submission will not receive extra credit.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Submit your </a:t>
            </a:r>
            <a:r>
              <a:rPr lang="en-US" sz="2800" dirty="0" err="1"/>
              <a:t>Rmd</a:t>
            </a:r>
            <a:r>
              <a:rPr lang="en-US" sz="2800" dirty="0"/>
              <a:t> file with codes and answers through Sakai Assignments.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24 questions from the textbook. Data from Stat2Data package.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Yes, the solutions are all in your textbook.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your own benefit, it could be a good exercise if you work out the problems first and then check with the solutions.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54612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Five Students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752600" y="1981201"/>
            <a:ext cx="8534400" cy="206210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Exam #1: </a:t>
            </a:r>
          </a:p>
          <a:p>
            <a:pPr>
              <a:spcBef>
                <a:spcPct val="0"/>
              </a:spcBef>
            </a:pPr>
            <a:r>
              <a:rPr lang="en-US"/>
              <a:t>Exam #2:</a:t>
            </a:r>
          </a:p>
          <a:p>
            <a:pPr>
              <a:spcBef>
                <a:spcPct val="0"/>
              </a:spcBef>
            </a:pPr>
            <a:r>
              <a:rPr lang="en-US"/>
              <a:t>Exam #3:</a:t>
            </a:r>
          </a:p>
          <a:p>
            <a:pPr>
              <a:spcBef>
                <a:spcPct val="0"/>
              </a:spcBef>
            </a:pPr>
            <a:r>
              <a:rPr lang="en-US"/>
              <a:t>Exam #4: 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429000" y="1981201"/>
            <a:ext cx="68580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 62    94    68    86    50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 87    95    93    97    63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 74    86    82    70    28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 77    89    73    79    47</a:t>
            </a:r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1981200" y="4800600"/>
            <a:ext cx="8686800" cy="10668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Is there a significant difference in average grade among the five students?</a:t>
            </a:r>
          </a:p>
        </p:txBody>
      </p:sp>
      <p:sp>
        <p:nvSpPr>
          <p:cNvPr id="272390" name="Text Box 6"/>
          <p:cNvSpPr txBox="1">
            <a:spLocks noChangeArrowheads="1"/>
          </p:cNvSpPr>
          <p:nvPr/>
        </p:nvSpPr>
        <p:spPr bwMode="auto">
          <a:xfrm>
            <a:off x="2362200" y="3962400"/>
            <a:ext cx="830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/>
              <a:t>Mean   </a:t>
            </a:r>
            <a:r>
              <a:rPr lang="en-US" b="1">
                <a:latin typeface="Courier New" pitchFamily="49" charset="0"/>
              </a:rPr>
              <a:t>75.0  91.0  79.0  83.0  47.0</a:t>
            </a:r>
          </a:p>
        </p:txBody>
      </p:sp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3505200" y="1447800"/>
            <a:ext cx="685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Barb     Betsy       Bill       Bob        Bud</a:t>
            </a:r>
          </a:p>
        </p:txBody>
      </p:sp>
      <p:sp>
        <p:nvSpPr>
          <p:cNvPr id="272392" name="Text Box 8"/>
          <p:cNvSpPr txBox="1">
            <a:spLocks noChangeArrowheads="1"/>
          </p:cNvSpPr>
          <p:nvPr/>
        </p:nvSpPr>
        <p:spPr bwMode="auto">
          <a:xfrm>
            <a:off x="1752600" y="1981201"/>
            <a:ext cx="1752600" cy="2043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39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ANOVA for Grades vs. Students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524000" y="1592282"/>
            <a:ext cx="9144000" cy="39703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tapply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(Exams4$Grade,Exams4$Student,mean)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Barb Betsy  Bill   Bob   Bud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75    91    79    83    47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round(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tapply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(Exams4$Grade,Exams4$Student,sd),2)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Barb Betsy  Bill   Bob   Bud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10.30  4.24 10.98 11.40 14.45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modS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aov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Grade~Student,data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=Exams4)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summary(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modS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Df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Sum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Mean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F value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Student      4   4480 1120.0     9.6 0.000468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Residuals   15   1750  116.7  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438400" y="3212306"/>
            <a:ext cx="800100" cy="433388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162300" y="5817197"/>
            <a:ext cx="5867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rgbClr val="FFFF99"/>
                </a:solidFill>
              </a:rPr>
              <a:t>Can we assume equal variances?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5BC0E30-8348-464A-A2C3-9A0532952A00}"/>
              </a:ext>
            </a:extLst>
          </p:cNvPr>
          <p:cNvSpPr/>
          <p:nvPr/>
        </p:nvSpPr>
        <p:spPr bwMode="auto">
          <a:xfrm>
            <a:off x="4800600" y="3212306"/>
            <a:ext cx="800100" cy="433388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21021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41" name="Object 2"/>
          <p:cNvGraphicFramePr>
            <a:graphicFrameLocks noChangeAspect="1"/>
          </p:cNvGraphicFramePr>
          <p:nvPr/>
        </p:nvGraphicFramePr>
        <p:xfrm>
          <a:off x="7904163" y="3733800"/>
          <a:ext cx="21780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8000" imgH="177800" progId="Equation.DSMT4">
                  <p:embed/>
                </p:oleObj>
              </mc:Choice>
              <mc:Fallback>
                <p:oleObj name="Equation" r:id="rId3" imgW="508000" imgH="177800" progId="Equation.DSMT4">
                  <p:embed/>
                  <p:pic>
                    <p:nvPicPr>
                      <p:cNvPr id="2664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4163" y="3733800"/>
                        <a:ext cx="2178050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2362200" y="115888"/>
            <a:ext cx="74120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Levene’s Test for Equality of Variances</a:t>
            </a:r>
          </a:p>
        </p:txBody>
      </p:sp>
      <p:graphicFrame>
        <p:nvGraphicFramePr>
          <p:cNvPr id="3076" name="Object 3"/>
          <p:cNvGraphicFramePr>
            <a:graphicFrameLocks noChangeAspect="1"/>
          </p:cNvGraphicFramePr>
          <p:nvPr/>
        </p:nvGraphicFramePr>
        <p:xfrm>
          <a:off x="1706564" y="928689"/>
          <a:ext cx="344487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34960" imgH="241200" progId="Equation.DSMT4">
                  <p:embed/>
                </p:oleObj>
              </mc:Choice>
              <mc:Fallback>
                <p:oleObj name="Equation" r:id="rId5" imgW="1434960" imgH="241200" progId="Equation.DSMT4">
                  <p:embed/>
                  <p:pic>
                    <p:nvPicPr>
                      <p:cNvPr id="307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4" y="928689"/>
                        <a:ext cx="3444875" cy="5794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4"/>
          <p:cNvGraphicFramePr>
            <a:graphicFrameLocks noChangeAspect="1"/>
          </p:cNvGraphicFramePr>
          <p:nvPr/>
        </p:nvGraphicFramePr>
        <p:xfrm>
          <a:off x="1724026" y="1646238"/>
          <a:ext cx="29241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18960" imgH="253800" progId="Equation.DSMT4">
                  <p:embed/>
                </p:oleObj>
              </mc:Choice>
              <mc:Fallback>
                <p:oleObj name="Equation" r:id="rId7" imgW="1218960" imgH="253800" progId="Equation.DSMT4">
                  <p:embed/>
                  <p:pic>
                    <p:nvPicPr>
                      <p:cNvPr id="307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6" y="1646238"/>
                        <a:ext cx="2924175" cy="609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1931988" y="2463800"/>
          <a:ext cx="18780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69696" imgH="203112" progId="Equation.3">
                  <p:embed/>
                </p:oleObj>
              </mc:Choice>
              <mc:Fallback>
                <p:oleObj name="Equation" r:id="rId9" imgW="469696" imgH="203112" progId="Equation.3">
                  <p:embed/>
                  <p:pic>
                    <p:nvPicPr>
                      <p:cNvPr id="1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2463800"/>
                        <a:ext cx="1878012" cy="812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7315200" y="2346326"/>
            <a:ext cx="685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6000" b="1">
                <a:cs typeface="Times New Roman" panose="02020603050405020304" pitchFamily="18" charset="0"/>
              </a:rPr>
              <a:t>+</a:t>
            </a:r>
            <a:endParaRPr lang="en-US" altLang="en-US" sz="6000" b="1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4114800" y="2346326"/>
            <a:ext cx="685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6000" b="1">
                <a:cs typeface="Times New Roman" panose="02020603050405020304" pitchFamily="18" charset="0"/>
              </a:rPr>
              <a:t>=</a:t>
            </a:r>
            <a:endParaRPr lang="en-US" altLang="en-US" sz="6000" b="1"/>
          </a:p>
        </p:txBody>
      </p:sp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4994276" y="2433638"/>
          <a:ext cx="209232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20700" imgH="228600" progId="Equation.3">
                  <p:embed/>
                </p:oleObj>
              </mc:Choice>
              <mc:Fallback>
                <p:oleObj name="Equation" r:id="rId11" imgW="520700" imgH="228600" progId="Equation.3">
                  <p:embed/>
                  <p:pic>
                    <p:nvPicPr>
                      <p:cNvPr id="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6" y="2433638"/>
                        <a:ext cx="2092325" cy="919162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8143876" y="2438401"/>
          <a:ext cx="20669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20700" imgH="228600" progId="Equation.DSMT4">
                  <p:embed/>
                </p:oleObj>
              </mc:Choice>
              <mc:Fallback>
                <p:oleObj name="Equation" r:id="rId13" imgW="520700" imgH="228600" progId="Equation.DSMT4">
                  <p:embed/>
                  <p:pic>
                    <p:nvPicPr>
                      <p:cNvPr id="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76" y="2438401"/>
                        <a:ext cx="2066925" cy="904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8229600" y="4422776"/>
            <a:ext cx="2133600" cy="1520825"/>
            <a:chOff x="6705600" y="3900230"/>
            <a:chExt cx="2133599" cy="1520388"/>
          </a:xfrm>
        </p:grpSpPr>
        <p:sp>
          <p:nvSpPr>
            <p:cNvPr id="3087" name="TextBox 20"/>
            <p:cNvSpPr txBox="1">
              <a:spLocks noChangeArrowheads="1"/>
            </p:cNvSpPr>
            <p:nvPr/>
          </p:nvSpPr>
          <p:spPr bwMode="auto">
            <a:xfrm>
              <a:off x="6705600" y="4343400"/>
              <a:ext cx="2133599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3200"/>
                <a:t>Median of group </a:t>
              </a:r>
              <a:r>
                <a:rPr lang="en-US" altLang="en-US" sz="3200" i="1"/>
                <a:t>k</a:t>
              </a:r>
            </a:p>
          </p:txBody>
        </p:sp>
        <p:cxnSp>
          <p:nvCxnSpPr>
            <p:cNvPr id="3088" name="Straight Arrow Connector 22"/>
            <p:cNvCxnSpPr>
              <a:cxnSpLocks noChangeShapeType="1"/>
            </p:cNvCxnSpPr>
            <p:nvPr/>
          </p:nvCxnSpPr>
          <p:spPr bwMode="auto">
            <a:xfrm rot="5400000" flipH="1" flipV="1">
              <a:off x="7541224" y="4204236"/>
              <a:ext cx="609600" cy="1588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828800" y="4191000"/>
            <a:ext cx="6096000" cy="1066800"/>
            <a:chOff x="304800" y="3697288"/>
            <a:chExt cx="6096000" cy="1066819"/>
          </a:xfrm>
        </p:grpSpPr>
        <p:sp>
          <p:nvSpPr>
            <p:cNvPr id="3085" name="TextBox 23"/>
            <p:cNvSpPr txBox="1">
              <a:spLocks noChangeArrowheads="1"/>
            </p:cNvSpPr>
            <p:nvPr/>
          </p:nvSpPr>
          <p:spPr bwMode="auto">
            <a:xfrm>
              <a:off x="304800" y="3810000"/>
              <a:ext cx="5410200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/>
                <a:t>Conduct analysis of variance on the collection of absolute deviations.</a:t>
              </a:r>
            </a:p>
          </p:txBody>
        </p:sp>
        <p:cxnSp>
          <p:nvCxnSpPr>
            <p:cNvPr id="3086" name="Straight Arrow Connector 25"/>
            <p:cNvCxnSpPr>
              <a:cxnSpLocks noChangeShapeType="1"/>
            </p:cNvCxnSpPr>
            <p:nvPr/>
          </p:nvCxnSpPr>
          <p:spPr bwMode="auto">
            <a:xfrm rot="10800000" flipV="1">
              <a:off x="5486400" y="3697288"/>
              <a:ext cx="914400" cy="34131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97126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209800" y="1914526"/>
            <a:ext cx="7772400" cy="2809875"/>
            <a:chOff x="144" y="672"/>
            <a:chExt cx="4896" cy="1770"/>
          </a:xfrm>
        </p:grpSpPr>
        <p:sp>
          <p:nvSpPr>
            <p:cNvPr id="4101" name="Text Box 3"/>
            <p:cNvSpPr txBox="1">
              <a:spLocks noChangeArrowheads="1"/>
            </p:cNvSpPr>
            <p:nvPr/>
          </p:nvSpPr>
          <p:spPr bwMode="auto">
            <a:xfrm>
              <a:off x="144" y="1008"/>
              <a:ext cx="4752" cy="11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800"/>
                <a:t> </a:t>
              </a:r>
            </a:p>
            <a:p>
              <a:pPr>
                <a:spcBef>
                  <a:spcPct val="0"/>
                </a:spcBef>
              </a:pPr>
              <a:r>
                <a:rPr lang="en-US" altLang="en-US" sz="2800"/>
                <a:t> </a:t>
              </a:r>
            </a:p>
            <a:p>
              <a:pPr>
                <a:spcBef>
                  <a:spcPct val="0"/>
                </a:spcBef>
              </a:pPr>
              <a:r>
                <a:rPr lang="en-US" altLang="en-US" sz="2800"/>
                <a:t> </a:t>
              </a:r>
            </a:p>
            <a:p>
              <a:pPr>
                <a:spcBef>
                  <a:spcPct val="0"/>
                </a:spcBef>
              </a:pPr>
              <a:r>
                <a:rPr lang="en-US" altLang="en-US" sz="2800"/>
                <a:t> </a:t>
              </a:r>
            </a:p>
          </p:txBody>
        </p:sp>
        <p:sp>
          <p:nvSpPr>
            <p:cNvPr id="4102" name="Text Box 4"/>
            <p:cNvSpPr txBox="1">
              <a:spLocks noChangeArrowheads="1"/>
            </p:cNvSpPr>
            <p:nvPr/>
          </p:nvSpPr>
          <p:spPr bwMode="auto">
            <a:xfrm>
              <a:off x="1200" y="960"/>
              <a:ext cx="3744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en-US" sz="28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62    94   68    86   50</a:t>
              </a:r>
            </a:p>
            <a:p>
              <a:pPr>
                <a:spcBef>
                  <a:spcPct val="0"/>
                </a:spcBef>
              </a:pPr>
              <a:r>
                <a:rPr lang="en-US" altLang="en-US" sz="28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87    95   93    97   63</a:t>
              </a:r>
            </a:p>
            <a:p>
              <a:pPr>
                <a:spcBef>
                  <a:spcPct val="0"/>
                </a:spcBef>
              </a:pPr>
              <a:r>
                <a:rPr lang="en-US" altLang="en-US" sz="28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74    86   82    70   28</a:t>
              </a:r>
            </a:p>
            <a:p>
              <a:pPr>
                <a:spcBef>
                  <a:spcPct val="0"/>
                </a:spcBef>
              </a:pPr>
              <a:r>
                <a:rPr lang="en-US" altLang="en-US" sz="2800" b="1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77    89   73    79   47</a:t>
              </a:r>
            </a:p>
          </p:txBody>
        </p:sp>
        <p:sp>
          <p:nvSpPr>
            <p:cNvPr id="4103" name="Text Box 6"/>
            <p:cNvSpPr txBox="1">
              <a:spLocks noChangeArrowheads="1"/>
            </p:cNvSpPr>
            <p:nvPr/>
          </p:nvSpPr>
          <p:spPr bwMode="auto">
            <a:xfrm>
              <a:off x="320" y="2112"/>
              <a:ext cx="47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800"/>
                <a:t>Median    </a:t>
              </a:r>
              <a:r>
                <a:rPr lang="en-US" altLang="en-US" sz="2800" b="1">
                  <a:latin typeface="Courier New" panose="02070309020205020404" pitchFamily="49" charset="0"/>
                </a:rPr>
                <a:t>75.5  91.5 77.5  82.5 48.5</a:t>
              </a:r>
            </a:p>
          </p:txBody>
        </p:sp>
        <p:sp>
          <p:nvSpPr>
            <p:cNvPr id="4104" name="Text Box 7"/>
            <p:cNvSpPr txBox="1">
              <a:spLocks noChangeArrowheads="1"/>
            </p:cNvSpPr>
            <p:nvPr/>
          </p:nvSpPr>
          <p:spPr bwMode="auto">
            <a:xfrm>
              <a:off x="1248" y="672"/>
              <a:ext cx="3648" cy="3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800" dirty="0"/>
            </a:p>
          </p:txBody>
        </p:sp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752600" y="4943476"/>
            <a:ext cx="8686800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(Exams4$Grade, Exams4$Student,median)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Barb Betsy  Bill   Bob   Bud 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75.5  91.5  77.5  82.5  48.5 </a:t>
            </a:r>
            <a:endParaRPr lang="en-US" altLang="en-US" sz="1800" b="1" dirty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Five Students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926840" y="1905000"/>
            <a:ext cx="685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Barb      Betsy     Bill        Bob     Bud</a:t>
            </a:r>
          </a:p>
        </p:txBody>
      </p:sp>
    </p:spTree>
    <p:extLst>
      <p:ext uri="{BB962C8B-B14F-4D97-AF65-F5344CB8AC3E}">
        <p14:creationId xmlns:p14="http://schemas.microsoft.com/office/powerpoint/2010/main" val="3825368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0"/>
            <a:ext cx="7772400" cy="381000"/>
          </a:xfrm>
        </p:spPr>
        <p:txBody>
          <a:bodyPr/>
          <a:lstStyle/>
          <a:p>
            <a:r>
              <a:rPr lang="en-US" altLang="en-US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Levene’s Test for Grades versus Students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676400" y="2209800"/>
            <a:ext cx="8839200" cy="39087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medians=rep(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tapply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(Exams4$Grade, Exams4$Student,median),each=4)</a:t>
            </a:r>
          </a:p>
          <a:p>
            <a:pPr>
              <a:spcBef>
                <a:spcPct val="0"/>
              </a:spcBef>
            </a:pPr>
            <a:endParaRPr lang="en-US" alt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Barb  </a:t>
            </a:r>
            <a:r>
              <a:rPr lang="en-US" alt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Barb</a:t>
            </a: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Barb</a:t>
            </a: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Barb</a:t>
            </a: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Betsy </a:t>
            </a:r>
            <a:r>
              <a:rPr lang="en-US" alt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Betsy</a:t>
            </a: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Betsy</a:t>
            </a: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Betsy</a:t>
            </a: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Bill  </a:t>
            </a:r>
            <a:r>
              <a:rPr lang="en-US" alt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Bill</a:t>
            </a: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Bill</a:t>
            </a: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75.5  75.5  75.5  75.5  91.5  91.5  91.5  91.5  77.5  77.5  77.5 </a:t>
            </a:r>
          </a:p>
          <a:p>
            <a:pPr>
              <a:spcBef>
                <a:spcPct val="0"/>
              </a:spcBef>
            </a:pP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Bill   Bob   </a:t>
            </a:r>
            <a:r>
              <a:rPr lang="en-US" alt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Bud   </a:t>
            </a:r>
            <a:r>
              <a:rPr lang="en-US" alt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Bud</a:t>
            </a: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Bud</a:t>
            </a: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Bud</a:t>
            </a: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77.5  82.5  82.5  82.5  82.5  48.5  48.5  48.5  48.5 </a:t>
            </a:r>
          </a:p>
          <a:p>
            <a:pPr>
              <a:spcBef>
                <a:spcPct val="0"/>
              </a:spcBef>
            </a:pPr>
            <a:endParaRPr lang="en-US" alt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LeveneData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=abs(Exams4$Grade-medians)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LeveneData</a:t>
            </a:r>
            <a:endParaRPr lang="en-US" alt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endParaRPr lang="en-US" alt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Barb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Barb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Barb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Barb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Betsy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Betsy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Betsy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Betsy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Bill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Bill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13.5  11.5   1.5   1.5   2.5   3.5   5.5   2.5   9.5  15.5 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Bill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Bill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Bob 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Bud 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Bud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Bud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Bud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4.5   4.5   3.5  14.5  12.5   3.5   1.5  14.5  20.5   1.5 </a:t>
            </a:r>
          </a:p>
        </p:txBody>
      </p:sp>
    </p:spTree>
    <p:extLst>
      <p:ext uri="{BB962C8B-B14F-4D97-AF65-F5344CB8AC3E}">
        <p14:creationId xmlns:p14="http://schemas.microsoft.com/office/powerpoint/2010/main" val="1307224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24881" y="762000"/>
            <a:ext cx="7772400" cy="381000"/>
          </a:xfrm>
        </p:spPr>
        <p:txBody>
          <a:bodyPr/>
          <a:lstStyle/>
          <a:p>
            <a:r>
              <a:rPr lang="en-US" altLang="en-US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Levene’s Test for Grades versus Students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691481" y="1889880"/>
            <a:ext cx="8839200" cy="45243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Levene_aov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aov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(LeveneData~Exams4$Student)) 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Levene_aov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alt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 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Mean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 value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(&gt;F)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Exams4$Student  4   88.8   22.20   0.567   0.69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Residuals      15  587.0   39.13 </a:t>
            </a:r>
          </a:p>
          <a:p>
            <a:pPr>
              <a:spcBef>
                <a:spcPct val="0"/>
              </a:spcBef>
            </a:pPr>
            <a:endParaRPr lang="en-US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endParaRPr lang="en-US" alt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library(car) 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leveneTest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(Exams4$Grade, Exams4$Student)</a:t>
            </a:r>
          </a:p>
          <a:p>
            <a:pPr>
              <a:spcBef>
                <a:spcPct val="0"/>
              </a:spcBef>
            </a:pPr>
            <a:endParaRPr lang="en-US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Levene's Test for Homogeneity of Variance (center = median)</a:t>
            </a:r>
          </a:p>
          <a:p>
            <a:pPr>
              <a:spcBef>
                <a:spcPct val="0"/>
              </a:spcBef>
            </a:pPr>
            <a:endParaRPr lang="en-US" alt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 value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(&gt;F)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  4  0.5673 0.6903</a:t>
            </a:r>
          </a:p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15 </a:t>
            </a:r>
          </a:p>
        </p:txBody>
      </p:sp>
    </p:spTree>
    <p:extLst>
      <p:ext uri="{BB962C8B-B14F-4D97-AF65-F5344CB8AC3E}">
        <p14:creationId xmlns:p14="http://schemas.microsoft.com/office/powerpoint/2010/main" val="1079562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24881" y="762000"/>
            <a:ext cx="7772400" cy="381000"/>
          </a:xfrm>
        </p:spPr>
        <p:txBody>
          <a:bodyPr/>
          <a:lstStyle/>
          <a:p>
            <a:r>
              <a:rPr lang="en-US" altLang="en-US" dirty="0">
                <a:solidFill>
                  <a:srgbClr val="FFFF66"/>
                </a:solidFill>
                <a:ea typeface="ＭＳ Ｐゴシック" panose="020B0600070205080204" pitchFamily="34" charset="-128"/>
              </a:rPr>
              <a:t>Levene’s Test for Grades versus Students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691481" y="3886200"/>
            <a:ext cx="8839200" cy="14773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Levene's Test for Homogeneity of Variance (center = median)</a:t>
            </a:r>
          </a:p>
          <a:p>
            <a:pPr>
              <a:spcBef>
                <a:spcPct val="0"/>
              </a:spcBef>
            </a:pPr>
            <a:endParaRPr lang="en-US" altLang="en-US" sz="18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 Df F value Pr(&gt;F)</a:t>
            </a:r>
          </a:p>
          <a:p>
            <a:pPr>
              <a:spcBef>
                <a:spcPct val="0"/>
              </a:spcBef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  4  0.5673 0.6903</a:t>
            </a:r>
          </a:p>
          <a:p>
            <a:pPr>
              <a:spcBef>
                <a:spcPct val="0"/>
              </a:spcBef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15 </a:t>
            </a:r>
            <a:endParaRPr lang="en-US" alt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29962" y="2002537"/>
                <a:ext cx="6082819" cy="512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: 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3200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200" i="1" baseline="-25000">
                            <a:latin typeface="Cambria Math" panose="02040503050406030204" pitchFamily="18" charset="0"/>
                          </a:rPr>
                          <m:t>𝐵𝑎𝑟𝑏</m:t>
                        </m:r>
                      </m:sub>
                      <m:sup>
                        <m:r>
                          <a:rPr lang="en-US" sz="32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=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3200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200" i="1" baseline="-25000">
                            <a:latin typeface="Cambria Math" panose="02040503050406030204" pitchFamily="18" charset="0"/>
                          </a:rPr>
                          <m:t>𝐵𝑒𝑡𝑠𝑦</m:t>
                        </m:r>
                      </m:sub>
                      <m:sup>
                        <m:r>
                          <a:rPr lang="en-US" sz="32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/>
                  <a:t>=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3200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200" i="1" baseline="-25000">
                            <a:latin typeface="Cambria Math" panose="02040503050406030204" pitchFamily="18" charset="0"/>
                          </a:rPr>
                          <m:t>𝐵𝑖𝑙𝑙</m:t>
                        </m:r>
                      </m:sub>
                      <m:sup>
                        <m:r>
                          <a:rPr lang="en-US" sz="32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/>
                  <a:t>=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3200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200" i="1" baseline="-25000">
                            <a:latin typeface="Cambria Math" panose="02040503050406030204" pitchFamily="18" charset="0"/>
                          </a:rPr>
                          <m:t>𝐵𝑜𝑏</m:t>
                        </m:r>
                      </m:sub>
                      <m:sup>
                        <m:r>
                          <a:rPr lang="en-US" sz="32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3200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200" i="1" baseline="-25000">
                            <a:latin typeface="Cambria Math" panose="02040503050406030204" pitchFamily="18" charset="0"/>
                          </a:rPr>
                          <m:t>𝐵𝑢𝑑</m:t>
                        </m:r>
                      </m:sub>
                      <m:sup>
                        <m:r>
                          <a:rPr lang="en-US" sz="32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962" y="2002537"/>
                <a:ext cx="6082819" cy="512063"/>
              </a:xfrm>
              <a:prstGeom prst="rect">
                <a:avLst/>
              </a:prstGeom>
              <a:blipFill>
                <a:blip r:embed="rId3"/>
                <a:stretch>
                  <a:fillRect t="-26190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29962" y="3048000"/>
                <a:ext cx="8036815" cy="512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: 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3200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2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≠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3200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3200" i="1" baseline="-250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/>
                  <a:t> For at least one pair of students (</a:t>
                </a:r>
                <a:r>
                  <a:rPr lang="en-US" sz="3200" dirty="0" err="1"/>
                  <a:t>i</a:t>
                </a:r>
                <a:r>
                  <a:rPr lang="en-US" sz="3200" dirty="0"/>
                  <a:t>, j)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962" y="3048000"/>
                <a:ext cx="8036815" cy="512576"/>
              </a:xfrm>
              <a:prstGeom prst="rect">
                <a:avLst/>
              </a:prstGeom>
              <a:blipFill>
                <a:blip r:embed="rId4"/>
                <a:stretch>
                  <a:fillRect t="-25000" r="-2124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81321" y="5562601"/>
            <a:ext cx="8839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rgbClr val="FFFF99"/>
                </a:solidFill>
              </a:rPr>
              <a:t>There is not statistically significant evidence to suggest that students’ grades have difference variances.</a:t>
            </a:r>
          </a:p>
        </p:txBody>
      </p:sp>
    </p:spTree>
    <p:extLst>
      <p:ext uri="{BB962C8B-B14F-4D97-AF65-F5344CB8AC3E}">
        <p14:creationId xmlns:p14="http://schemas.microsoft.com/office/powerpoint/2010/main" val="99239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Example: Exam Scores</a:t>
            </a: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1524000" y="4114801"/>
            <a:ext cx="9144000" cy="138499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We’ve shown (one-way):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	No significant differences between the exams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	Significant differences between the students</a:t>
            </a:r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1524000" y="5667376"/>
            <a:ext cx="9144000" cy="954107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/>
              <a:t>Question:</a:t>
            </a:r>
            <a:r>
              <a:rPr lang="en-US" sz="2800">
                <a:solidFill>
                  <a:schemeClr val="bg1"/>
                </a:solidFill>
              </a:rPr>
              <a:t> Can we use BOTH factors to help explain the variability in the exam scores?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752600" y="1066801"/>
            <a:ext cx="8915400" cy="2819401"/>
            <a:chOff x="144" y="672"/>
            <a:chExt cx="5616" cy="1776"/>
          </a:xfrm>
        </p:grpSpPr>
        <p:sp>
          <p:nvSpPr>
            <p:cNvPr id="9222" name="Text Box 3"/>
            <p:cNvSpPr txBox="1">
              <a:spLocks noChangeArrowheads="1"/>
            </p:cNvSpPr>
            <p:nvPr/>
          </p:nvSpPr>
          <p:spPr bwMode="auto">
            <a:xfrm>
              <a:off x="144" y="1008"/>
              <a:ext cx="4752" cy="11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800"/>
                <a:t>Exam #1: </a:t>
              </a:r>
            </a:p>
            <a:p>
              <a:pPr>
                <a:spcBef>
                  <a:spcPct val="0"/>
                </a:spcBef>
              </a:pPr>
              <a:r>
                <a:rPr lang="en-US" sz="2800"/>
                <a:t>Exam #2:</a:t>
              </a:r>
            </a:p>
            <a:p>
              <a:pPr>
                <a:spcBef>
                  <a:spcPct val="0"/>
                </a:spcBef>
              </a:pPr>
              <a:r>
                <a:rPr lang="en-US" sz="2800"/>
                <a:t>Exam #3:</a:t>
              </a:r>
            </a:p>
            <a:p>
              <a:pPr>
                <a:spcBef>
                  <a:spcPct val="0"/>
                </a:spcBef>
              </a:pPr>
              <a:r>
                <a:rPr lang="en-US" sz="2800"/>
                <a:t>Exam #4: </a:t>
              </a:r>
            </a:p>
          </p:txBody>
        </p:sp>
        <p:sp>
          <p:nvSpPr>
            <p:cNvPr id="9223" name="Text Box 4"/>
            <p:cNvSpPr txBox="1">
              <a:spLocks noChangeArrowheads="1"/>
            </p:cNvSpPr>
            <p:nvPr/>
          </p:nvSpPr>
          <p:spPr bwMode="auto">
            <a:xfrm>
              <a:off x="1200" y="1008"/>
              <a:ext cx="3744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800" b="1" dirty="0">
                  <a:solidFill>
                    <a:schemeClr val="bg1"/>
                  </a:solidFill>
                  <a:latin typeface="Courier New" pitchFamily="49" charset="0"/>
                </a:rPr>
                <a:t> 62   94   68   86   50</a:t>
              </a:r>
            </a:p>
            <a:p>
              <a:pPr>
                <a:spcBef>
                  <a:spcPct val="0"/>
                </a:spcBef>
              </a:pPr>
              <a:r>
                <a:rPr lang="en-US" sz="2800" b="1" dirty="0">
                  <a:solidFill>
                    <a:schemeClr val="bg1"/>
                  </a:solidFill>
                  <a:latin typeface="Courier New" pitchFamily="49" charset="0"/>
                </a:rPr>
                <a:t> 87   95   93   97   63</a:t>
              </a:r>
            </a:p>
            <a:p>
              <a:pPr>
                <a:spcBef>
                  <a:spcPct val="0"/>
                </a:spcBef>
              </a:pPr>
              <a:r>
                <a:rPr lang="en-US" sz="2800" b="1" dirty="0">
                  <a:solidFill>
                    <a:schemeClr val="bg1"/>
                  </a:solidFill>
                  <a:latin typeface="Courier New" pitchFamily="49" charset="0"/>
                </a:rPr>
                <a:t> 74   86   82   70   28</a:t>
              </a:r>
            </a:p>
            <a:p>
              <a:pPr>
                <a:spcBef>
                  <a:spcPct val="0"/>
                </a:spcBef>
              </a:pPr>
              <a:r>
                <a:rPr lang="en-US" sz="2800" b="1" dirty="0">
                  <a:solidFill>
                    <a:schemeClr val="bg1"/>
                  </a:solidFill>
                  <a:latin typeface="Courier New" pitchFamily="49" charset="0"/>
                </a:rPr>
                <a:t> 77   89   73   79   47</a:t>
              </a:r>
            </a:p>
          </p:txBody>
        </p:sp>
        <p:sp>
          <p:nvSpPr>
            <p:cNvPr id="9224" name="Text Box 6"/>
            <p:cNvSpPr txBox="1">
              <a:spLocks noChangeArrowheads="1"/>
            </p:cNvSpPr>
            <p:nvPr/>
          </p:nvSpPr>
          <p:spPr bwMode="auto">
            <a:xfrm>
              <a:off x="672" y="2118"/>
              <a:ext cx="45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800" dirty="0"/>
                <a:t>Mean   </a:t>
              </a:r>
              <a:r>
                <a:rPr lang="en-US" sz="2800" b="1" dirty="0">
                  <a:latin typeface="Courier New" pitchFamily="49" charset="0"/>
                </a:rPr>
                <a:t>75   91   79   83   47</a:t>
              </a:r>
            </a:p>
          </p:txBody>
        </p:sp>
        <p:sp>
          <p:nvSpPr>
            <p:cNvPr id="9225" name="Text Box 7"/>
            <p:cNvSpPr txBox="1">
              <a:spLocks noChangeArrowheads="1"/>
            </p:cNvSpPr>
            <p:nvPr/>
          </p:nvSpPr>
          <p:spPr bwMode="auto">
            <a:xfrm>
              <a:off x="1248" y="672"/>
              <a:ext cx="3648" cy="3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800" dirty="0"/>
                <a:t>Barb   Betsy    </a:t>
              </a:r>
              <a:r>
                <a:rPr lang="en-US" sz="2800"/>
                <a:t>Bill      Bob     </a:t>
              </a:r>
              <a:r>
                <a:rPr lang="en-US" sz="2800" dirty="0"/>
                <a:t>Bud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4896" y="721"/>
              <a:ext cx="864" cy="1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800" dirty="0"/>
                <a:t>Mean</a:t>
              </a:r>
            </a:p>
            <a:p>
              <a:pPr algn="ctr">
                <a:spcBef>
                  <a:spcPct val="0"/>
                </a:spcBef>
              </a:pPr>
              <a:r>
                <a:rPr lang="en-US" sz="2800" b="1" dirty="0">
                  <a:latin typeface="Courier New" pitchFamily="49" charset="0"/>
                </a:rPr>
                <a:t>72</a:t>
              </a:r>
            </a:p>
            <a:p>
              <a:pPr algn="ctr">
                <a:spcBef>
                  <a:spcPct val="0"/>
                </a:spcBef>
              </a:pPr>
              <a:r>
                <a:rPr lang="en-US" sz="2800" b="1" dirty="0">
                  <a:latin typeface="Courier New" pitchFamily="49" charset="0"/>
                </a:rPr>
                <a:t>87</a:t>
              </a:r>
            </a:p>
            <a:p>
              <a:pPr algn="ctr">
                <a:spcBef>
                  <a:spcPct val="0"/>
                </a:spcBef>
              </a:pPr>
              <a:r>
                <a:rPr lang="en-US" sz="2800" b="1" dirty="0">
                  <a:latin typeface="Courier New" pitchFamily="49" charset="0"/>
                </a:rPr>
                <a:t>68</a:t>
              </a:r>
            </a:p>
            <a:p>
              <a:pPr algn="ctr">
                <a:spcBef>
                  <a:spcPct val="0"/>
                </a:spcBef>
              </a:pPr>
              <a:r>
                <a:rPr lang="en-US" sz="2800" b="1" dirty="0">
                  <a:latin typeface="Courier New" pitchFamily="49" charset="0"/>
                </a:rPr>
                <a:t>73</a:t>
              </a:r>
            </a:p>
            <a:p>
              <a:pPr algn="ctr">
                <a:spcBef>
                  <a:spcPct val="15000"/>
                </a:spcBef>
              </a:pPr>
              <a:r>
                <a:rPr lang="en-US" sz="2800" b="1" dirty="0">
                  <a:solidFill>
                    <a:schemeClr val="hlink"/>
                  </a:solidFill>
                  <a:latin typeface="Courier New" pitchFamily="49" charset="0"/>
                </a:rPr>
                <a:t>75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368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533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 Simple Block Design</a:t>
            </a:r>
          </a:p>
        </p:txBody>
      </p:sp>
      <p:sp>
        <p:nvSpPr>
          <p:cNvPr id="265391" name="Text Box 175"/>
          <p:cNvSpPr txBox="1">
            <a:spLocks noChangeArrowheads="1"/>
          </p:cNvSpPr>
          <p:nvPr/>
        </p:nvSpPr>
        <p:spPr bwMode="auto">
          <a:xfrm>
            <a:off x="1295400" y="2209800"/>
            <a:ext cx="9601200" cy="10772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Definition:</a:t>
            </a:r>
            <a:r>
              <a:rPr lang="en-US" dirty="0"/>
              <a:t> A </a:t>
            </a:r>
            <a:r>
              <a:rPr lang="en-US" dirty="0">
                <a:solidFill>
                  <a:schemeClr val="bg1"/>
                </a:solidFill>
              </a:rPr>
              <a:t> simple block design</a:t>
            </a:r>
            <a:r>
              <a:rPr lang="en-US" dirty="0"/>
              <a:t> has two factors with exactly one data value in each combination of the factors.</a:t>
            </a:r>
          </a:p>
        </p:txBody>
      </p:sp>
      <p:sp>
        <p:nvSpPr>
          <p:cNvPr id="265392" name="Text Box 176"/>
          <p:cNvSpPr txBox="1">
            <a:spLocks noChangeArrowheads="1"/>
          </p:cNvSpPr>
          <p:nvPr/>
        </p:nvSpPr>
        <p:spPr bwMode="auto">
          <a:xfrm>
            <a:off x="2133600" y="4267200"/>
            <a:ext cx="8001000" cy="1570038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Assume:</a:t>
            </a:r>
            <a:r>
              <a:rPr lang="en-US" dirty="0"/>
              <a:t> Factor A (Treatments) has </a:t>
            </a:r>
            <a:r>
              <a:rPr lang="en-US" dirty="0">
                <a:solidFill>
                  <a:schemeClr val="bg1"/>
                </a:solidFill>
              </a:rPr>
              <a:t>K</a:t>
            </a:r>
            <a:r>
              <a:rPr lang="en-US" dirty="0"/>
              <a:t> levels</a:t>
            </a:r>
          </a:p>
          <a:p>
            <a:pPr>
              <a:spcBef>
                <a:spcPct val="0"/>
              </a:spcBef>
            </a:pPr>
            <a:r>
              <a:rPr lang="en-US" dirty="0"/>
              <a:t>               Factor B (Blocks) has </a:t>
            </a:r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en-US" dirty="0"/>
              <a:t> levels</a:t>
            </a:r>
          </a:p>
          <a:p>
            <a:pPr>
              <a:spcBef>
                <a:spcPct val="0"/>
              </a:spcBef>
            </a:pPr>
            <a:r>
              <a:rPr lang="en-US" dirty="0"/>
              <a:t>          </a:t>
            </a:r>
            <a:r>
              <a:rPr lang="en-US" dirty="0">
                <a:sym typeface="Symbol" pitchFamily="18" charset="2"/>
              </a:rPr>
              <a:t> </a:t>
            </a:r>
            <a:r>
              <a:rPr lang="en-US" i="1" dirty="0">
                <a:sym typeface="Symbol" pitchFamily="18" charset="2"/>
              </a:rPr>
              <a:t>n= K∙J </a:t>
            </a:r>
            <a:r>
              <a:rPr lang="en-US" dirty="0">
                <a:sym typeface="Symbol" pitchFamily="18" charset="2"/>
              </a:rPr>
              <a:t>data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7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66"/>
                </a:solidFill>
              </a:rPr>
              <a:t>Two-way ANOVA: Main Effects Model</a:t>
            </a:r>
          </a:p>
        </p:txBody>
      </p:sp>
      <p:graphicFrame>
        <p:nvGraphicFramePr>
          <p:cNvPr id="266244" name="Object 2"/>
          <p:cNvGraphicFramePr>
            <a:graphicFrameLocks noChangeAspect="1"/>
          </p:cNvGraphicFramePr>
          <p:nvPr/>
        </p:nvGraphicFramePr>
        <p:xfrm>
          <a:off x="2517775" y="2133600"/>
          <a:ext cx="6902450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06360" imgH="241200" progId="Equation.3">
                  <p:embed/>
                </p:oleObj>
              </mc:Choice>
              <mc:Fallback>
                <p:oleObj name="Equation" r:id="rId3" imgW="1206360" imgH="241200" progId="Equation.3">
                  <p:embed/>
                  <p:pic>
                    <p:nvPicPr>
                      <p:cNvPr id="26624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2133600"/>
                        <a:ext cx="6902450" cy="137953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2133600" y="3886200"/>
            <a:ext cx="1219200" cy="1066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Grand Mean</a:t>
            </a:r>
          </a:p>
        </p:txBody>
      </p:sp>
      <p:sp>
        <p:nvSpPr>
          <p:cNvPr id="266246" name="Line 6"/>
          <p:cNvSpPr>
            <a:spLocks noChangeShapeType="1"/>
          </p:cNvSpPr>
          <p:nvPr/>
        </p:nvSpPr>
        <p:spPr bwMode="auto">
          <a:xfrm flipV="1">
            <a:off x="3048000" y="3048000"/>
            <a:ext cx="1087438" cy="7620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auto">
          <a:xfrm>
            <a:off x="3581400" y="4343401"/>
            <a:ext cx="2286000" cy="10779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Effect for k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treatment</a:t>
            </a:r>
          </a:p>
        </p:txBody>
      </p:sp>
      <p:sp>
        <p:nvSpPr>
          <p:cNvPr id="266248" name="Line 8"/>
          <p:cNvSpPr>
            <a:spLocks noChangeShapeType="1"/>
          </p:cNvSpPr>
          <p:nvPr/>
        </p:nvSpPr>
        <p:spPr bwMode="auto">
          <a:xfrm flipV="1">
            <a:off x="4800600" y="2971800"/>
            <a:ext cx="838200" cy="1219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49" name="Text Box 9"/>
          <p:cNvSpPr txBox="1">
            <a:spLocks noChangeArrowheads="1"/>
          </p:cNvSpPr>
          <p:nvPr/>
        </p:nvSpPr>
        <p:spPr bwMode="auto">
          <a:xfrm>
            <a:off x="8686800" y="3859213"/>
            <a:ext cx="1752600" cy="1066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</a:rPr>
              <a:t>Random error</a:t>
            </a:r>
          </a:p>
        </p:txBody>
      </p:sp>
      <p:sp>
        <p:nvSpPr>
          <p:cNvPr id="266250" name="Line 10"/>
          <p:cNvSpPr>
            <a:spLocks noChangeShapeType="1"/>
          </p:cNvSpPr>
          <p:nvPr/>
        </p:nvSpPr>
        <p:spPr bwMode="auto">
          <a:xfrm flipH="1" flipV="1">
            <a:off x="9067800" y="2971800"/>
            <a:ext cx="685800" cy="990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6248400" y="4343400"/>
            <a:ext cx="2286000" cy="1066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Effect for j</a:t>
            </a:r>
            <a:r>
              <a:rPr lang="en-US" baseline="30000">
                <a:solidFill>
                  <a:schemeClr val="tx1"/>
                </a:solidFill>
              </a:rPr>
              <a:t>th</a:t>
            </a:r>
            <a:r>
              <a:rPr lang="en-US">
                <a:solidFill>
                  <a:schemeClr val="tx1"/>
                </a:solidFill>
              </a:rPr>
              <a:t> block</a:t>
            </a:r>
          </a:p>
        </p:txBody>
      </p:sp>
      <p:sp>
        <p:nvSpPr>
          <p:cNvPr id="266254" name="Line 14"/>
          <p:cNvSpPr>
            <a:spLocks noChangeShapeType="1"/>
          </p:cNvSpPr>
          <p:nvPr/>
        </p:nvSpPr>
        <p:spPr bwMode="auto">
          <a:xfrm flipH="1" flipV="1">
            <a:off x="7162800" y="3124200"/>
            <a:ext cx="76200" cy="1219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0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Randomize Block - Calculations</a:t>
            </a:r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1981200" y="1295400"/>
            <a:ext cx="8382000" cy="2800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/>
              <a:t>Find the mean for each treatment (row means), each block (column means), and grand mean.</a:t>
            </a:r>
          </a:p>
          <a:p>
            <a:pPr>
              <a:buFontTx/>
              <a:buAutoNum type="arabicPeriod"/>
            </a:pPr>
            <a:r>
              <a:rPr lang="en-US"/>
              <a:t>Partition the SSTotal into </a:t>
            </a:r>
            <a:r>
              <a:rPr lang="en-US">
                <a:solidFill>
                  <a:schemeClr val="bg1"/>
                </a:solidFill>
              </a:rPr>
              <a:t>three </a:t>
            </a:r>
            <a:r>
              <a:rPr lang="en-US"/>
              <a:t>pieces:</a:t>
            </a:r>
          </a:p>
          <a:p>
            <a:pPr>
              <a:spcBef>
                <a:spcPct val="0"/>
              </a:spcBef>
            </a:pPr>
            <a:endParaRPr lang="en-US"/>
          </a:p>
          <a:p>
            <a:pPr>
              <a:spcBef>
                <a:spcPct val="0"/>
              </a:spcBef>
            </a:pPr>
            <a:r>
              <a:rPr lang="en-US"/>
              <a:t>          </a:t>
            </a:r>
          </a:p>
        </p:txBody>
      </p:sp>
      <p:graphicFrame>
        <p:nvGraphicFramePr>
          <p:cNvPr id="267270" name="Object 3"/>
          <p:cNvGraphicFramePr>
            <a:graphicFrameLocks noChangeAspect="1"/>
          </p:cNvGraphicFramePr>
          <p:nvPr/>
        </p:nvGraphicFramePr>
        <p:xfrm>
          <a:off x="1524001" y="4191001"/>
          <a:ext cx="5700713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93680" imgH="253800" progId="Equation.3">
                  <p:embed/>
                </p:oleObj>
              </mc:Choice>
              <mc:Fallback>
                <p:oleObj name="Equation" r:id="rId3" imgW="1993680" imgH="253800" progId="Equation.3">
                  <p:embed/>
                  <p:pic>
                    <p:nvPicPr>
                      <p:cNvPr id="2672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4191001"/>
                        <a:ext cx="5700713" cy="744537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7467600" y="4267200"/>
            <a:ext cx="220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(as usual)</a:t>
            </a:r>
          </a:p>
        </p:txBody>
      </p:sp>
      <p:graphicFrame>
        <p:nvGraphicFramePr>
          <p:cNvPr id="267272" name="Object 4"/>
          <p:cNvGraphicFramePr>
            <a:graphicFrameLocks noChangeAspect="1"/>
          </p:cNvGraphicFramePr>
          <p:nvPr/>
        </p:nvGraphicFramePr>
        <p:xfrm>
          <a:off x="2097088" y="4933951"/>
          <a:ext cx="369093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9720" imgH="253800" progId="Equation.3">
                  <p:embed/>
                </p:oleObj>
              </mc:Choice>
              <mc:Fallback>
                <p:oleObj name="Equation" r:id="rId5" imgW="1269720" imgH="253800" progId="Equation.3">
                  <p:embed/>
                  <p:pic>
                    <p:nvPicPr>
                      <p:cNvPr id="2672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4933951"/>
                        <a:ext cx="3690938" cy="746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73" name="Text Box 9"/>
          <p:cNvSpPr txBox="1">
            <a:spLocks noChangeArrowheads="1"/>
          </p:cNvSpPr>
          <p:nvPr/>
        </p:nvSpPr>
        <p:spPr bwMode="auto">
          <a:xfrm>
            <a:off x="7543800" y="49530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(row means)</a:t>
            </a:r>
          </a:p>
        </p:txBody>
      </p:sp>
      <p:graphicFrame>
        <p:nvGraphicFramePr>
          <p:cNvPr id="267274" name="Object 5"/>
          <p:cNvGraphicFramePr>
            <a:graphicFrameLocks noChangeAspect="1"/>
          </p:cNvGraphicFramePr>
          <p:nvPr/>
        </p:nvGraphicFramePr>
        <p:xfrm>
          <a:off x="2097088" y="5621339"/>
          <a:ext cx="3690938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57120" imgH="253800" progId="Equation.3">
                  <p:embed/>
                </p:oleObj>
              </mc:Choice>
              <mc:Fallback>
                <p:oleObj name="Equation" r:id="rId7" imgW="1257120" imgH="253800" progId="Equation.3">
                  <p:embed/>
                  <p:pic>
                    <p:nvPicPr>
                      <p:cNvPr id="2672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5621339"/>
                        <a:ext cx="3690938" cy="74453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75" name="Text Box 11"/>
          <p:cNvSpPr txBox="1">
            <a:spLocks noChangeArrowheads="1"/>
          </p:cNvSpPr>
          <p:nvPr/>
        </p:nvSpPr>
        <p:spPr bwMode="auto">
          <a:xfrm>
            <a:off x="7543800" y="5638800"/>
            <a:ext cx="281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(column means)</a:t>
            </a:r>
          </a:p>
        </p:txBody>
      </p:sp>
      <p:graphicFrame>
        <p:nvGraphicFramePr>
          <p:cNvPr id="267276" name="Object 6"/>
          <p:cNvGraphicFramePr>
            <a:graphicFrameLocks noChangeAspect="1"/>
          </p:cNvGraphicFramePr>
          <p:nvPr/>
        </p:nvGraphicFramePr>
        <p:xfrm>
          <a:off x="2097089" y="6337300"/>
          <a:ext cx="50323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14320" imgH="177480" progId="Equation.3">
                  <p:embed/>
                </p:oleObj>
              </mc:Choice>
              <mc:Fallback>
                <p:oleObj name="Equation" r:id="rId9" imgW="1714320" imgH="177480" progId="Equation.3">
                  <p:embed/>
                  <p:pic>
                    <p:nvPicPr>
                      <p:cNvPr id="26727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9" y="6337300"/>
                        <a:ext cx="5032375" cy="520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3429001" y="3276600"/>
          <a:ext cx="58785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14320" imgH="177480" progId="Equation.3">
                  <p:embed/>
                </p:oleObj>
              </mc:Choice>
              <mc:Fallback>
                <p:oleObj name="Equation" r:id="rId11" imgW="1714320" imgH="177480" progId="Equation.3">
                  <p:embed/>
                  <p:pic>
                    <p:nvPicPr>
                      <p:cNvPr id="1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3276600"/>
                        <a:ext cx="5878513" cy="609600"/>
                      </a:xfrm>
                      <a:prstGeom prst="rect">
                        <a:avLst/>
                      </a:prstGeom>
                      <a:solidFill>
                        <a:srgbClr val="FF99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944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534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Randomized Block ANOVA Table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493838" y="1352826"/>
          <a:ext cx="91440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9134991" imgH="2812348" progId="Word.Document.8">
                  <p:embed/>
                </p:oleObj>
              </mc:Choice>
              <mc:Fallback>
                <p:oleObj name="Document" r:id="rId3" imgW="9134991" imgH="2812348" progId="Word.Document.8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1352826"/>
                        <a:ext cx="9144000" cy="2692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4"/>
          <p:cNvSpPr txBox="1">
            <a:spLocks noChangeArrowheads="1"/>
          </p:cNvSpPr>
          <p:nvPr/>
        </p:nvSpPr>
        <p:spPr bwMode="auto">
          <a:xfrm>
            <a:off x="3551238" y="1824177"/>
            <a:ext cx="1112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 dirty="0">
                <a:solidFill>
                  <a:schemeClr val="accent2"/>
                </a:solidFill>
              </a:rPr>
              <a:t>K</a:t>
            </a:r>
            <a:r>
              <a:rPr lang="en-US" sz="2800" b="1" dirty="0">
                <a:solidFill>
                  <a:schemeClr val="accent2"/>
                </a:solidFill>
                <a:sym typeface="Symbol" pitchFamily="18" charset="2"/>
              </a:rPr>
              <a:t></a:t>
            </a:r>
            <a:r>
              <a:rPr lang="en-US" sz="2800" b="1" dirty="0">
                <a:solidFill>
                  <a:schemeClr val="accent2"/>
                </a:solidFill>
              </a:rPr>
              <a:t>1</a:t>
            </a:r>
            <a:endParaRPr lang="en-US" sz="2800" dirty="0"/>
          </a:p>
        </p:txBody>
      </p:sp>
      <p:sp>
        <p:nvSpPr>
          <p:cNvPr id="3083" name="Text Box 5"/>
          <p:cNvSpPr txBox="1">
            <a:spLocks noChangeArrowheads="1"/>
          </p:cNvSpPr>
          <p:nvPr/>
        </p:nvSpPr>
        <p:spPr bwMode="auto">
          <a:xfrm>
            <a:off x="3503199" y="3400944"/>
            <a:ext cx="129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>
                <a:solidFill>
                  <a:schemeClr val="accent2"/>
                </a:solidFill>
              </a:rPr>
              <a:t>n-1</a:t>
            </a:r>
            <a:endParaRPr lang="en-US" sz="2800"/>
          </a:p>
        </p:txBody>
      </p:sp>
      <p:sp>
        <p:nvSpPr>
          <p:cNvPr id="3084" name="Text Box 6"/>
          <p:cNvSpPr txBox="1">
            <a:spLocks noChangeArrowheads="1"/>
          </p:cNvSpPr>
          <p:nvPr/>
        </p:nvSpPr>
        <p:spPr bwMode="auto">
          <a:xfrm>
            <a:off x="3375819" y="2913579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1600" b="1" dirty="0">
                <a:solidFill>
                  <a:schemeClr val="accent2"/>
                </a:solidFill>
              </a:rPr>
              <a:t>(K-1)(J-1)</a:t>
            </a:r>
            <a:endParaRPr lang="en-US" sz="1600" dirty="0"/>
          </a:p>
        </p:txBody>
      </p:sp>
      <p:sp>
        <p:nvSpPr>
          <p:cNvPr id="3085" name="Text Box 7"/>
          <p:cNvSpPr txBox="1">
            <a:spLocks noChangeArrowheads="1"/>
          </p:cNvSpPr>
          <p:nvPr/>
        </p:nvSpPr>
        <p:spPr bwMode="auto">
          <a:xfrm>
            <a:off x="4565997" y="1843227"/>
            <a:ext cx="129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>
                <a:solidFill>
                  <a:srgbClr val="FF0000"/>
                </a:solidFill>
              </a:rPr>
              <a:t>SSA</a:t>
            </a:r>
            <a:endParaRPr lang="en-US" sz="2800"/>
          </a:p>
        </p:txBody>
      </p:sp>
      <p:sp>
        <p:nvSpPr>
          <p:cNvPr id="3086" name="Text Box 8"/>
          <p:cNvSpPr txBox="1">
            <a:spLocks noChangeArrowheads="1"/>
          </p:cNvSpPr>
          <p:nvPr/>
        </p:nvSpPr>
        <p:spPr bwMode="auto">
          <a:xfrm>
            <a:off x="4515246" y="2789308"/>
            <a:ext cx="129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>
                <a:solidFill>
                  <a:srgbClr val="FF0000"/>
                </a:solidFill>
              </a:rPr>
              <a:t>SSE</a:t>
            </a:r>
            <a:endParaRPr lang="en-US" sz="2800"/>
          </a:p>
        </p:txBody>
      </p:sp>
      <p:sp>
        <p:nvSpPr>
          <p:cNvPr id="3087" name="Text Box 9"/>
          <p:cNvSpPr txBox="1">
            <a:spLocks noChangeArrowheads="1"/>
          </p:cNvSpPr>
          <p:nvPr/>
        </p:nvSpPr>
        <p:spPr bwMode="auto">
          <a:xfrm>
            <a:off x="4294067" y="3394214"/>
            <a:ext cx="1858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>
                <a:solidFill>
                  <a:srgbClr val="FF0000"/>
                </a:solidFill>
              </a:rPr>
              <a:t>SSTotal</a:t>
            </a:r>
            <a:endParaRPr lang="en-US" sz="2800" dirty="0"/>
          </a:p>
        </p:txBody>
      </p:sp>
      <p:sp>
        <p:nvSpPr>
          <p:cNvPr id="3088" name="Text Box 10"/>
          <p:cNvSpPr txBox="1">
            <a:spLocks noChangeArrowheads="1"/>
          </p:cNvSpPr>
          <p:nvPr/>
        </p:nvSpPr>
        <p:spPr bwMode="auto">
          <a:xfrm>
            <a:off x="5810646" y="2942847"/>
            <a:ext cx="2286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000" b="1" dirty="0">
                <a:solidFill>
                  <a:srgbClr val="800000"/>
                </a:solidFill>
              </a:rPr>
              <a:t>SSE/(K-1)(J-1)</a:t>
            </a:r>
            <a:endParaRPr lang="en-US" sz="2000" dirty="0"/>
          </a:p>
        </p:txBody>
      </p:sp>
      <p:sp>
        <p:nvSpPr>
          <p:cNvPr id="3089" name="Text Box 11"/>
          <p:cNvSpPr txBox="1">
            <a:spLocks noChangeArrowheads="1"/>
          </p:cNvSpPr>
          <p:nvPr/>
        </p:nvSpPr>
        <p:spPr bwMode="auto">
          <a:xfrm>
            <a:off x="7620000" y="185446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b="1">
                <a:solidFill>
                  <a:srgbClr val="FF0000"/>
                </a:solidFill>
              </a:rPr>
              <a:t>MSA/MSE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090" name="Text Box 13"/>
          <p:cNvSpPr txBox="1">
            <a:spLocks noChangeArrowheads="1"/>
          </p:cNvSpPr>
          <p:nvPr/>
        </p:nvSpPr>
        <p:spPr bwMode="auto">
          <a:xfrm>
            <a:off x="5825158" y="1821071"/>
            <a:ext cx="2163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>
                <a:solidFill>
                  <a:srgbClr val="800000"/>
                </a:solidFill>
              </a:rPr>
              <a:t>SSA/(K-1)</a:t>
            </a:r>
            <a:endParaRPr lang="en-US" sz="2800"/>
          </a:p>
        </p:txBody>
      </p:sp>
      <p:sp>
        <p:nvSpPr>
          <p:cNvPr id="3091" name="Text Box 14"/>
          <p:cNvSpPr txBox="1">
            <a:spLocks noChangeArrowheads="1"/>
          </p:cNvSpPr>
          <p:nvPr/>
        </p:nvSpPr>
        <p:spPr bwMode="auto">
          <a:xfrm>
            <a:off x="4530328" y="2301807"/>
            <a:ext cx="129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>
                <a:solidFill>
                  <a:srgbClr val="FF0000"/>
                </a:solidFill>
              </a:rPr>
              <a:t>SSB</a:t>
            </a:r>
            <a:endParaRPr lang="en-US" sz="2800"/>
          </a:p>
        </p:txBody>
      </p:sp>
      <p:sp>
        <p:nvSpPr>
          <p:cNvPr id="3092" name="Text Box 15"/>
          <p:cNvSpPr txBox="1">
            <a:spLocks noChangeArrowheads="1"/>
          </p:cNvSpPr>
          <p:nvPr/>
        </p:nvSpPr>
        <p:spPr bwMode="auto">
          <a:xfrm>
            <a:off x="3528219" y="2298908"/>
            <a:ext cx="99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>
                <a:solidFill>
                  <a:schemeClr val="accent2"/>
                </a:solidFill>
                <a:sym typeface="Symbol" pitchFamily="18" charset="2"/>
              </a:rPr>
              <a:t>J</a:t>
            </a:r>
            <a:r>
              <a:rPr lang="en-US" sz="2800" b="1">
                <a:solidFill>
                  <a:schemeClr val="accent2"/>
                </a:solidFill>
              </a:rPr>
              <a:t>1</a:t>
            </a:r>
            <a:endParaRPr lang="en-US" sz="2800"/>
          </a:p>
        </p:txBody>
      </p:sp>
      <p:sp>
        <p:nvSpPr>
          <p:cNvPr id="3093" name="Text Box 16"/>
          <p:cNvSpPr txBox="1">
            <a:spLocks noChangeArrowheads="1"/>
          </p:cNvSpPr>
          <p:nvPr/>
        </p:nvSpPr>
        <p:spPr bwMode="auto">
          <a:xfrm>
            <a:off x="5837237" y="2369551"/>
            <a:ext cx="205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>
                <a:solidFill>
                  <a:srgbClr val="800000"/>
                </a:solidFill>
              </a:rPr>
              <a:t>SSB/(J-1)</a:t>
            </a:r>
            <a:endParaRPr lang="en-US" sz="2800"/>
          </a:p>
        </p:txBody>
      </p:sp>
      <p:sp>
        <p:nvSpPr>
          <p:cNvPr id="3094" name="Text Box 17"/>
          <p:cNvSpPr txBox="1">
            <a:spLocks noChangeArrowheads="1"/>
          </p:cNvSpPr>
          <p:nvPr/>
        </p:nvSpPr>
        <p:spPr bwMode="auto">
          <a:xfrm>
            <a:off x="7653130" y="2389387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b="1">
                <a:solidFill>
                  <a:srgbClr val="FF0000"/>
                </a:solidFill>
              </a:rPr>
              <a:t>MSB/MSE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68307" name="Text Box 19"/>
          <p:cNvSpPr txBox="1">
            <a:spLocks noChangeArrowheads="1"/>
          </p:cNvSpPr>
          <p:nvPr/>
        </p:nvSpPr>
        <p:spPr bwMode="auto">
          <a:xfrm>
            <a:off x="1905000" y="4114800"/>
            <a:ext cx="472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Testing TWO hypotheses:</a:t>
            </a:r>
          </a:p>
        </p:txBody>
      </p:sp>
      <p:sp>
        <p:nvSpPr>
          <p:cNvPr id="268309" name="Text Box 21"/>
          <p:cNvSpPr txBox="1">
            <a:spLocks noChangeArrowheads="1"/>
          </p:cNvSpPr>
          <p:nvPr/>
        </p:nvSpPr>
        <p:spPr bwMode="auto">
          <a:xfrm>
            <a:off x="2057400" y="4648201"/>
            <a:ext cx="4343400" cy="1077913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   H</a:t>
            </a:r>
            <a:r>
              <a:rPr lang="en-US" baseline="-25000">
                <a:solidFill>
                  <a:schemeClr val="bg1"/>
                </a:solidFill>
              </a:rPr>
              <a:t>o</a:t>
            </a:r>
            <a:r>
              <a:rPr lang="en-US">
                <a:solidFill>
                  <a:schemeClr val="bg1"/>
                </a:solidFill>
              </a:rPr>
              <a:t>: 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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 =  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=...= 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K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=0</a:t>
            </a: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: Some  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k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 0</a:t>
            </a:r>
            <a:endParaRPr lang="en-US" baseline="-2500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68310" name="Text Box 22"/>
          <p:cNvSpPr txBox="1">
            <a:spLocks noChangeArrowheads="1"/>
          </p:cNvSpPr>
          <p:nvPr/>
        </p:nvSpPr>
        <p:spPr bwMode="auto">
          <a:xfrm>
            <a:off x="6705600" y="4572000"/>
            <a:ext cx="396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/>
              <a:t>(Factor A: Difference in treatment means?)</a:t>
            </a:r>
          </a:p>
        </p:txBody>
      </p:sp>
      <p:sp>
        <p:nvSpPr>
          <p:cNvPr id="268311" name="Text Box 23"/>
          <p:cNvSpPr txBox="1">
            <a:spLocks noChangeArrowheads="1"/>
          </p:cNvSpPr>
          <p:nvPr/>
        </p:nvSpPr>
        <p:spPr bwMode="auto">
          <a:xfrm>
            <a:off x="2057400" y="5791200"/>
            <a:ext cx="4343400" cy="106680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   H</a:t>
            </a:r>
            <a:r>
              <a:rPr lang="en-US" baseline="-25000">
                <a:solidFill>
                  <a:schemeClr val="bg1"/>
                </a:solidFill>
              </a:rPr>
              <a:t>o</a:t>
            </a:r>
            <a:r>
              <a:rPr lang="en-US">
                <a:solidFill>
                  <a:schemeClr val="bg1"/>
                </a:solidFill>
              </a:rPr>
              <a:t>: 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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 =  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=...= 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J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=0</a:t>
            </a: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: Some  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j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 0</a:t>
            </a:r>
          </a:p>
        </p:txBody>
      </p:sp>
      <p:sp>
        <p:nvSpPr>
          <p:cNvPr id="268312" name="Text Box 24"/>
          <p:cNvSpPr txBox="1">
            <a:spLocks noChangeArrowheads="1"/>
          </p:cNvSpPr>
          <p:nvPr/>
        </p:nvSpPr>
        <p:spPr bwMode="auto">
          <a:xfrm>
            <a:off x="6705600" y="5791201"/>
            <a:ext cx="3962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/>
              <a:t>(Factor B: Difference in block means?)</a:t>
            </a:r>
          </a:p>
        </p:txBody>
      </p:sp>
    </p:spTree>
    <p:extLst>
      <p:ext uri="{BB962C8B-B14F-4D97-AF65-F5344CB8AC3E}">
        <p14:creationId xmlns:p14="http://schemas.microsoft.com/office/powerpoint/2010/main" val="74030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2667000" y="2057401"/>
            <a:ext cx="7696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aov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Y~FactorA+FactorB,data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)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Two-way ANOVA on R</a:t>
            </a:r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>
            <a:off x="1524000" y="1"/>
            <a:ext cx="9144000" cy="563231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amodA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aov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Grade~factor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(Exam),data=Exams4)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summary(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amodA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Df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Sum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Mean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F value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(&gt;F)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factor(Exam)  3   1030  343.33  1.0564  0.395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Residuals    16   5200  325.00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    </a:t>
            </a: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amodB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aov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Grade~Student,data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=Exams4)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summary(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amodB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Df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Sum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Mean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F value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Student      4   4480 1120.00     9.6 0.0004676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Residuals   15   1750  116.67                  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amodC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aov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Grade~factor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(Exam)+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Student,data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=Exams4)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summary(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amodC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Df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Sum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Mean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F value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factor(Exam)  3   1030  343.33  5.7222   0.01144 *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Student       4   4480 1120.00 18.6667 4.347e-05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Residuals    12    720   60.00                     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5632312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Evidence of a difference in means between exams.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6217087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Evidence of a difference in means between students.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BF146B-AF4D-4D50-B0ED-334F72651A1D}"/>
              </a:ext>
            </a:extLst>
          </p:cNvPr>
          <p:cNvSpPr/>
          <p:nvPr/>
        </p:nvSpPr>
        <p:spPr bwMode="auto">
          <a:xfrm>
            <a:off x="6781800" y="4384893"/>
            <a:ext cx="1600200" cy="29238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2DD3B8-B118-4EEE-A5E7-F0997A1AC481}"/>
              </a:ext>
            </a:extLst>
          </p:cNvPr>
          <p:cNvSpPr/>
          <p:nvPr/>
        </p:nvSpPr>
        <p:spPr bwMode="auto">
          <a:xfrm>
            <a:off x="6781800" y="4700052"/>
            <a:ext cx="1600200" cy="29238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75364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0" y="1"/>
            <a:ext cx="9144000" cy="663258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700" b="1" dirty="0" err="1">
                <a:solidFill>
                  <a:schemeClr val="accent2"/>
                </a:solidFill>
                <a:latin typeface="Courier New" pitchFamily="49" charset="0"/>
              </a:rPr>
              <a:t>TukeyHSD</a:t>
            </a:r>
            <a:r>
              <a:rPr lang="en-US" sz="17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700" b="1">
                <a:solidFill>
                  <a:schemeClr val="accent2"/>
                </a:solidFill>
                <a:latin typeface="Courier New" pitchFamily="49" charset="0"/>
              </a:rPr>
              <a:t>amodAB)</a:t>
            </a:r>
            <a:endParaRPr lang="en-US" sz="17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Tukey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multiple comparisons of means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95% family-wise confidence level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Fit: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aov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(formula = Grade ~ factor(Exam) + Student)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$`factor(Exam)`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diff   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lwr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upr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p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adj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2-1   15   0.4554143 29.5445857 0.0425678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3-1   -4 -18.5445857 10.5445857 0.8455825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4-1    1 -13.5445857 15.5445857 0.9968212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3-2  -19 -33.5445857 -4.4554143 0.0102092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4-2  -14 -28.5445857  0.5445857 0.0605331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4-3    5  -9.5445857 19.5445857 0.7409734</a:t>
            </a:r>
          </a:p>
          <a:p>
            <a:pPr>
              <a:spcBef>
                <a:spcPct val="0"/>
              </a:spcBef>
            </a:pP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$Student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     diff  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lwr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upr</a:t>
            </a: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     p </a:t>
            </a:r>
            <a:r>
              <a:rPr lang="en-US" sz="1700" b="1" dirty="0" err="1">
                <a:solidFill>
                  <a:schemeClr val="tx1"/>
                </a:solidFill>
                <a:latin typeface="Courier New" pitchFamily="49" charset="0"/>
              </a:rPr>
              <a:t>adj</a:t>
            </a:r>
            <a:endParaRPr lang="en-US" sz="17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Betsy-Barb   16  -1.458285  33.458285 0.0782719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Bill-Barb     4 -13.458285  21.458285 0.9451946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Bob-Barb      8  -9.458285  25.458285 0.6039841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Bud-Barb    -28 -45.458285 -10.541715 0.0019421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Bill-Betsy  -12 -29.458285   5.458285 0.2467758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Bob-Betsy    -8 -25.458285   9.458285 0.6039841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Bud-Betsy   -44 -61.458285 -26.541715 0.0000293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chemeClr val="tx1"/>
                </a:solidFill>
                <a:latin typeface="Courier New" pitchFamily="49" charset="0"/>
              </a:rPr>
              <a:t>Bob-Bill      4 -13.458285  21.458285 0.9451946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Bud-Bill    -32 -49.458285 -14.541715 0.0006169</a:t>
            </a:r>
          </a:p>
          <a:p>
            <a:pPr>
              <a:spcBef>
                <a:spcPct val="0"/>
              </a:spcBef>
            </a:pP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Bud-Bob     -36 -53.458285 -18.541715 0.0002093</a:t>
            </a:r>
          </a:p>
        </p:txBody>
      </p:sp>
    </p:spTree>
    <p:extLst>
      <p:ext uri="{BB962C8B-B14F-4D97-AF65-F5344CB8AC3E}">
        <p14:creationId xmlns:p14="http://schemas.microsoft.com/office/powerpoint/2010/main" val="6779804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1993</Words>
  <Application>Microsoft Office PowerPoint</Application>
  <PresentationFormat>Widescreen</PresentationFormat>
  <Paragraphs>362</Paragraphs>
  <Slides>26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Lucida Console</vt:lpstr>
      <vt:lpstr>Times New Roman</vt:lpstr>
      <vt:lpstr>Default Design</vt:lpstr>
      <vt:lpstr>Equation</vt:lpstr>
      <vt:lpstr>Document</vt:lpstr>
      <vt:lpstr>STOR 455 Two-Way ANOVA</vt:lpstr>
      <vt:lpstr>Extra Credit Homework</vt:lpstr>
      <vt:lpstr>Example: Exam Scores</vt:lpstr>
      <vt:lpstr> Simple Block Design</vt:lpstr>
      <vt:lpstr>Two-way ANOVA: Main Effects Model</vt:lpstr>
      <vt:lpstr>Randomize Block - Calculations</vt:lpstr>
      <vt:lpstr>Randomized Block ANOVA Table</vt:lpstr>
      <vt:lpstr>Two-way ANOVA on R</vt:lpstr>
      <vt:lpstr>PowerPoint Presentation</vt:lpstr>
      <vt:lpstr>PowerPoint Presentation</vt:lpstr>
      <vt:lpstr>What’s an Interaction Effect?</vt:lpstr>
      <vt:lpstr>Factorial Design</vt:lpstr>
      <vt:lpstr>Example: Glue Strength</vt:lpstr>
      <vt:lpstr>Two-way ANOVA Table (with interaction)</vt:lpstr>
      <vt:lpstr>Two-way ANOVA Table (with interaction)</vt:lpstr>
      <vt:lpstr>Interpreting Interaction</vt:lpstr>
      <vt:lpstr>Interaction Plot via R</vt:lpstr>
      <vt:lpstr>PowerPoint Presentation</vt:lpstr>
      <vt:lpstr>Checking Conditions for ANOVA</vt:lpstr>
      <vt:lpstr>Example: Five Students</vt:lpstr>
      <vt:lpstr>ANOVA for Grades vs. Students</vt:lpstr>
      <vt:lpstr>PowerPoint Presentation</vt:lpstr>
      <vt:lpstr>Example: Five Students</vt:lpstr>
      <vt:lpstr>Levene’s Test for Grades versus Students</vt:lpstr>
      <vt:lpstr>Levene’s Test for Grades versus Students</vt:lpstr>
      <vt:lpstr>Levene’s Test for Grades versus Students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2020-11-02T18:52:07Z</dcterms:created>
  <dcterms:modified xsi:type="dcterms:W3CDTF">2023-04-22T03:46:07Z</dcterms:modified>
</cp:coreProperties>
</file>