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8"/>
  </p:notesMasterIdLst>
  <p:handoutMasterIdLst>
    <p:handoutMasterId r:id="rId29"/>
  </p:handoutMasterIdLst>
  <p:sldIdLst>
    <p:sldId id="256" r:id="rId2"/>
    <p:sldId id="288" r:id="rId3"/>
    <p:sldId id="361" r:id="rId4"/>
    <p:sldId id="267" r:id="rId5"/>
    <p:sldId id="268" r:id="rId6"/>
    <p:sldId id="269" r:id="rId7"/>
    <p:sldId id="270" r:id="rId8"/>
    <p:sldId id="271" r:id="rId9"/>
    <p:sldId id="272" r:id="rId10"/>
    <p:sldId id="273" r:id="rId11"/>
    <p:sldId id="274" r:id="rId12"/>
    <p:sldId id="275" r:id="rId13"/>
    <p:sldId id="276" r:id="rId14"/>
    <p:sldId id="257"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A50021"/>
    <a:srgbClr val="006600"/>
    <a:srgbClr val="000000"/>
    <a:srgbClr val="660066"/>
    <a:srgbClr val="0033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9" autoAdjust="0"/>
    <p:restoredTop sz="93512" autoAdjust="0"/>
  </p:normalViewPr>
  <p:slideViewPr>
    <p:cSldViewPr>
      <p:cViewPr varScale="1">
        <p:scale>
          <a:sx n="90" d="100"/>
          <a:sy n="90" d="100"/>
        </p:scale>
        <p:origin x="6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492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11882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fld id="{6A1E9A27-0EA9-4A78-AAAF-A497009B599D}" type="slidenum">
              <a:rPr lang="en-US" altLang="en-US" sz="1200"/>
              <a:pPr/>
              <a:t>21</a:t>
            </a:fld>
            <a:endParaRPr lang="en-US" altLang="en-US" sz="1200"/>
          </a:p>
        </p:txBody>
      </p:sp>
    </p:spTree>
    <p:extLst>
      <p:ext uri="{BB962C8B-B14F-4D97-AF65-F5344CB8AC3E}">
        <p14:creationId xmlns:p14="http://schemas.microsoft.com/office/powerpoint/2010/main" val="121374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7008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6.w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6.x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Additional Topics in ANOVA</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5" name="Text Box 5"/>
          <p:cNvSpPr txBox="1">
            <a:spLocks noChangeArrowheads="1"/>
          </p:cNvSpPr>
          <p:nvPr/>
        </p:nvSpPr>
        <p:spPr bwMode="auto">
          <a:xfrm>
            <a:off x="3810000" y="4800600"/>
            <a:ext cx="51173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spcBef>
                <a:spcPct val="0"/>
              </a:spcBef>
            </a:pPr>
            <a:r>
              <a:rPr lang="en-US" dirty="0">
                <a:solidFill>
                  <a:schemeClr val="bg1"/>
                </a:solidFill>
              </a:rPr>
              <a:t>Read:		 8.1, 8.2</a:t>
            </a:r>
          </a:p>
          <a:p>
            <a:pPr>
              <a:spcBef>
                <a:spcPct val="0"/>
              </a:spcBef>
            </a:pPr>
            <a:r>
              <a:rPr lang="en-US" dirty="0">
                <a:solidFill>
                  <a:schemeClr val="bg1"/>
                </a:solidFill>
              </a:rPr>
              <a:t>Exercises:	 8.3, 8.6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2590800"/>
            <a:ext cx="91440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leveneTest</a:t>
            </a:r>
            <a:r>
              <a:rPr lang="en-US" sz="1800" b="1" dirty="0">
                <a:solidFill>
                  <a:schemeClr val="accent2"/>
                </a:solidFill>
                <a:latin typeface="Courier New" pitchFamily="49" charset="0"/>
              </a:rPr>
              <a:t>(log(</a:t>
            </a:r>
            <a:r>
              <a:rPr lang="en-US" sz="1800" b="1" dirty="0" err="1">
                <a:solidFill>
                  <a:schemeClr val="accent2"/>
                </a:solidFill>
                <a:latin typeface="Courier New" pitchFamily="49" charset="0"/>
              </a:rPr>
              <a:t>CancerSurvival$Survival</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CancerSurvival$Organ</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Levene's Test for Homogeneity of Variance (center = median)</a:t>
            </a: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a:t>
            </a:r>
          </a:p>
          <a:p>
            <a:pPr>
              <a:spcBef>
                <a:spcPct val="0"/>
              </a:spcBef>
            </a:pPr>
            <a:r>
              <a:rPr lang="en-US" sz="1800" b="1" dirty="0">
                <a:solidFill>
                  <a:schemeClr val="tx1"/>
                </a:solidFill>
                <a:latin typeface="Courier New" pitchFamily="49" charset="0"/>
              </a:rPr>
              <a:t>group  4  0.6685 0.6164</a:t>
            </a:r>
          </a:p>
          <a:p>
            <a:pPr>
              <a:spcBef>
                <a:spcPct val="0"/>
              </a:spcBef>
            </a:pPr>
            <a:r>
              <a:rPr lang="en-US" sz="1800" b="1" dirty="0">
                <a:solidFill>
                  <a:schemeClr val="tx1"/>
                </a:solidFill>
                <a:latin typeface="Courier New" pitchFamily="49" charset="0"/>
              </a:rPr>
              <a:t>      59 </a:t>
            </a:r>
          </a:p>
        </p:txBody>
      </p:sp>
      <p:graphicFrame>
        <p:nvGraphicFramePr>
          <p:cNvPr id="8" name="Object 3"/>
          <p:cNvGraphicFramePr>
            <a:graphicFrameLocks noChangeAspect="1"/>
          </p:cNvGraphicFramePr>
          <p:nvPr/>
        </p:nvGraphicFramePr>
        <p:xfrm>
          <a:off x="1752601" y="4862136"/>
          <a:ext cx="3444875" cy="579437"/>
        </p:xfrm>
        <a:graphic>
          <a:graphicData uri="http://schemas.openxmlformats.org/presentationml/2006/ole">
            <mc:AlternateContent xmlns:mc="http://schemas.openxmlformats.org/markup-compatibility/2006">
              <mc:Choice xmlns:v="urn:schemas-microsoft-com:vml" Requires="v">
                <p:oleObj name="Equation" r:id="rId2" imgW="1434960" imgH="241200" progId="Equation.DSMT4">
                  <p:embed/>
                </p:oleObj>
              </mc:Choice>
              <mc:Fallback>
                <p:oleObj name="Equation" r:id="rId2" imgW="1434960" imgH="241200" progId="Equation.DSMT4">
                  <p:embed/>
                  <p:pic>
                    <p:nvPicPr>
                      <p:cNvPr id="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862136"/>
                        <a:ext cx="3444875" cy="5794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770063" y="5579685"/>
          <a:ext cx="2924175" cy="609600"/>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5579685"/>
                        <a:ext cx="2924175"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5486400" y="4800601"/>
            <a:ext cx="5181600" cy="584775"/>
          </a:xfrm>
          <a:prstGeom prst="rect">
            <a:avLst/>
          </a:prstGeom>
          <a:noFill/>
        </p:spPr>
        <p:txBody>
          <a:bodyPr wrap="square" rtlCol="0">
            <a:spAutoFit/>
          </a:bodyPr>
          <a:lstStyle/>
          <a:p>
            <a:pPr algn="ctr"/>
            <a:r>
              <a:rPr lang="en-US" sz="3200" dirty="0"/>
              <a:t>Fail to Reject H</a:t>
            </a:r>
            <a:r>
              <a:rPr lang="en-US" sz="3200" baseline="-25000" dirty="0"/>
              <a:t>0</a:t>
            </a:r>
          </a:p>
        </p:txBody>
      </p:sp>
    </p:spTree>
    <p:extLst>
      <p:ext uri="{BB962C8B-B14F-4D97-AF65-F5344CB8AC3E}">
        <p14:creationId xmlns:p14="http://schemas.microsoft.com/office/powerpoint/2010/main" val="216903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2238077"/>
            <a:ext cx="91440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Cancermod_log</a:t>
            </a:r>
            <a:r>
              <a:rPr lang="en-US" sz="1800" b="1" dirty="0">
                <a:solidFill>
                  <a:schemeClr val="accent2"/>
                </a:solidFill>
                <a:latin typeface="Courier New" pitchFamily="49" charset="0"/>
              </a:rPr>
              <a:t> = </a:t>
            </a:r>
            <a:r>
              <a:rPr lang="en-US" sz="1800" b="1" dirty="0" err="1">
                <a:solidFill>
                  <a:schemeClr val="accent2"/>
                </a:solidFill>
                <a:latin typeface="Courier New" pitchFamily="49" charset="0"/>
              </a:rPr>
              <a:t>aov</a:t>
            </a:r>
            <a:r>
              <a:rPr lang="en-US" sz="1800" b="1" dirty="0">
                <a:solidFill>
                  <a:schemeClr val="accent2"/>
                </a:solidFill>
                <a:latin typeface="Courier New" pitchFamily="49" charset="0"/>
              </a:rPr>
              <a:t>(log(Survival)~Organ, data=</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summary(</a:t>
            </a:r>
            <a:r>
              <a:rPr lang="en-US" sz="1800" b="1" dirty="0" err="1">
                <a:solidFill>
                  <a:schemeClr val="accent2"/>
                </a:solidFill>
                <a:latin typeface="Courier New" pitchFamily="49" charset="0"/>
              </a:rPr>
              <a:t>Cancermod_log</a:t>
            </a:r>
            <a:r>
              <a:rPr lang="en-US" sz="1800" b="1" dirty="0">
                <a:solidFill>
                  <a:schemeClr val="accent2"/>
                </a:solidFill>
                <a:latin typeface="Courier New" pitchFamily="49" charset="0"/>
              </a:rPr>
              <a:t>)</a:t>
            </a:r>
          </a:p>
          <a:p>
            <a:pPr>
              <a:spcBef>
                <a:spcPct val="0"/>
              </a:spcBef>
            </a:pPr>
            <a:endParaRPr lang="en-US" sz="1800" b="1" dirty="0">
              <a:solidFill>
                <a:schemeClr val="tx1"/>
              </a:solidFill>
              <a:latin typeface="Courier New" pitchFamily="49" charset="0"/>
            </a:endParaRP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Sum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Mean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   </a:t>
            </a:r>
          </a:p>
          <a:p>
            <a:pPr>
              <a:spcBef>
                <a:spcPct val="0"/>
              </a:spcBef>
            </a:pPr>
            <a:r>
              <a:rPr lang="en-US" sz="1800" b="1" dirty="0">
                <a:solidFill>
                  <a:schemeClr val="tx1"/>
                </a:solidFill>
                <a:latin typeface="Courier New" pitchFamily="49" charset="0"/>
              </a:rPr>
              <a:t>Organ        4  24.49   6.122   4.286 0.00412 **</a:t>
            </a:r>
          </a:p>
          <a:p>
            <a:pPr>
              <a:spcBef>
                <a:spcPct val="0"/>
              </a:spcBef>
            </a:pPr>
            <a:r>
              <a:rPr lang="en-US" sz="1800" b="1" dirty="0">
                <a:solidFill>
                  <a:schemeClr val="tx1"/>
                </a:solidFill>
                <a:latin typeface="Courier New" pitchFamily="49" charset="0"/>
              </a:rPr>
              <a:t>Residuals   59  84.27   1.428 </a:t>
            </a:r>
          </a:p>
        </p:txBody>
      </p:sp>
      <p:sp>
        <p:nvSpPr>
          <p:cNvPr id="8" name="Text Box 11"/>
          <p:cNvSpPr txBox="1">
            <a:spLocks noChangeArrowheads="1"/>
          </p:cNvSpPr>
          <p:nvPr/>
        </p:nvSpPr>
        <p:spPr bwMode="auto">
          <a:xfrm>
            <a:off x="1676400" y="5105401"/>
            <a:ext cx="4953000" cy="1219915"/>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n-US" sz="3600" dirty="0">
                <a:solidFill>
                  <a:schemeClr val="bg1"/>
                </a:solidFill>
                <a:sym typeface="Symbol" pitchFamily="18" charset="2"/>
              </a:rPr>
              <a:t></a:t>
            </a:r>
            <a:r>
              <a:rPr lang="en-US" sz="3600" baseline="-25000" dirty="0">
                <a:solidFill>
                  <a:schemeClr val="bg1"/>
                </a:solidFill>
                <a:sym typeface="Symbol" pitchFamily="18" charset="2"/>
              </a:rPr>
              <a:t>1</a:t>
            </a:r>
            <a:r>
              <a:rPr lang="en-US" sz="3600" dirty="0">
                <a:solidFill>
                  <a:schemeClr val="bg1"/>
                </a:solidFill>
                <a:sym typeface="Symbol" pitchFamily="18" charset="2"/>
              </a:rPr>
              <a:t> = </a:t>
            </a:r>
            <a:r>
              <a:rPr lang="en-US" sz="3600" baseline="-25000" dirty="0">
                <a:solidFill>
                  <a:schemeClr val="bg1"/>
                </a:solidFill>
                <a:sym typeface="Symbol" pitchFamily="18" charset="2"/>
              </a:rPr>
              <a:t>2</a:t>
            </a:r>
            <a:r>
              <a:rPr lang="en-US" sz="3600" dirty="0">
                <a:solidFill>
                  <a:schemeClr val="bg1"/>
                </a:solidFill>
                <a:sym typeface="Symbol" pitchFamily="18" charset="2"/>
              </a:rPr>
              <a:t>=...= </a:t>
            </a:r>
            <a:r>
              <a:rPr lang="en-US" sz="3600" baseline="-25000" dirty="0">
                <a:solidFill>
                  <a:schemeClr val="bg1"/>
                </a:solidFill>
                <a:sym typeface="Symbol" pitchFamily="18" charset="2"/>
              </a:rPr>
              <a:t>K</a:t>
            </a: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Some </a:t>
            </a:r>
            <a:r>
              <a:rPr lang="en-US" sz="3600" baseline="-25000" dirty="0" err="1">
                <a:solidFill>
                  <a:schemeClr val="bg1"/>
                </a:solidFill>
                <a:sym typeface="Symbol" pitchFamily="18" charset="2"/>
              </a:rPr>
              <a:t>i</a:t>
            </a:r>
            <a:r>
              <a:rPr lang="en-US" sz="3600" dirty="0">
                <a:solidFill>
                  <a:schemeClr val="bg1"/>
                </a:solidFill>
                <a:sym typeface="Symbol" pitchFamily="18" charset="2"/>
              </a:rPr>
              <a:t> </a:t>
            </a:r>
            <a:r>
              <a:rPr lang="en-US" sz="3600" baseline="-25000" dirty="0">
                <a:solidFill>
                  <a:schemeClr val="bg1"/>
                </a:solidFill>
                <a:sym typeface="Symbol" pitchFamily="18" charset="2"/>
              </a:rPr>
              <a:t>j</a:t>
            </a:r>
            <a:endParaRPr lang="en-US" sz="3600" dirty="0"/>
          </a:p>
        </p:txBody>
      </p:sp>
      <p:sp>
        <p:nvSpPr>
          <p:cNvPr id="4" name="TextBox 3"/>
          <p:cNvSpPr txBox="1"/>
          <p:nvPr/>
        </p:nvSpPr>
        <p:spPr>
          <a:xfrm>
            <a:off x="7899400" y="5392192"/>
            <a:ext cx="2057400" cy="646331"/>
          </a:xfrm>
          <a:prstGeom prst="rect">
            <a:avLst/>
          </a:prstGeom>
          <a:noFill/>
        </p:spPr>
        <p:txBody>
          <a:bodyPr wrap="square" rtlCol="0">
            <a:spAutoFit/>
          </a:bodyPr>
          <a:lstStyle/>
          <a:p>
            <a:r>
              <a:rPr lang="en-US" sz="3600" dirty="0"/>
              <a:t>Reject H</a:t>
            </a:r>
            <a:r>
              <a:rPr lang="en-US" sz="3600" baseline="-25000" dirty="0"/>
              <a:t>0</a:t>
            </a:r>
          </a:p>
        </p:txBody>
      </p:sp>
    </p:spTree>
    <p:extLst>
      <p:ext uri="{BB962C8B-B14F-4D97-AF65-F5344CB8AC3E}">
        <p14:creationId xmlns:p14="http://schemas.microsoft.com/office/powerpoint/2010/main" val="157310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896070"/>
            <a:ext cx="9144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plot(</a:t>
            </a:r>
            <a:r>
              <a:rPr lang="en-US" sz="1800" b="1" dirty="0" err="1">
                <a:solidFill>
                  <a:schemeClr val="accent2"/>
                </a:solidFill>
                <a:latin typeface="Courier New" pitchFamily="49" charset="0"/>
              </a:rPr>
              <a:t>Cancermod_log$residuals~Cancermod_log$fitted.values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qqnorm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Cancermod_log$residuals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qqline</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Cancermod_log$residuals</a:t>
            </a:r>
            <a:r>
              <a:rPr lang="en-US" sz="1800" b="1" dirty="0">
                <a:solidFill>
                  <a:schemeClr val="accent2"/>
                </a:solidFill>
                <a:latin typeface="Courier New" pitchFamily="49" charset="0"/>
              </a:rPr>
              <a:t>)</a:t>
            </a:r>
          </a:p>
        </p:txBody>
      </p:sp>
      <p:pic>
        <p:nvPicPr>
          <p:cNvPr id="4" name="Picture 3"/>
          <p:cNvPicPr>
            <a:picLocks noChangeAspect="1"/>
          </p:cNvPicPr>
          <p:nvPr/>
        </p:nvPicPr>
        <p:blipFill>
          <a:blip r:embed="rId2"/>
          <a:stretch>
            <a:fillRect/>
          </a:stretch>
        </p:blipFill>
        <p:spPr>
          <a:xfrm>
            <a:off x="1524000" y="3114743"/>
            <a:ext cx="4338398" cy="2676458"/>
          </a:xfrm>
          <a:prstGeom prst="rect">
            <a:avLst/>
          </a:prstGeom>
        </p:spPr>
      </p:pic>
      <p:pic>
        <p:nvPicPr>
          <p:cNvPr id="5" name="Picture 4"/>
          <p:cNvPicPr>
            <a:picLocks noChangeAspect="1"/>
          </p:cNvPicPr>
          <p:nvPr/>
        </p:nvPicPr>
        <p:blipFill>
          <a:blip r:embed="rId3"/>
          <a:stretch>
            <a:fillRect/>
          </a:stretch>
        </p:blipFill>
        <p:spPr>
          <a:xfrm>
            <a:off x="6319442" y="3114743"/>
            <a:ext cx="4338398" cy="2676458"/>
          </a:xfrm>
          <a:prstGeom prst="rect">
            <a:avLst/>
          </a:prstGeom>
        </p:spPr>
      </p:pic>
    </p:spTree>
    <p:extLst>
      <p:ext uri="{BB962C8B-B14F-4D97-AF65-F5344CB8AC3E}">
        <p14:creationId xmlns:p14="http://schemas.microsoft.com/office/powerpoint/2010/main" val="90789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896070"/>
            <a:ext cx="9144000" cy="48320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TukeyHSD</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Cancermod_log</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600" b="1" dirty="0">
                <a:solidFill>
                  <a:schemeClr val="tx1"/>
                </a:solidFill>
                <a:latin typeface="Courier New" pitchFamily="49" charset="0"/>
              </a:rPr>
              <a:t> Tukey multiple comparisons of means</a:t>
            </a:r>
          </a:p>
          <a:p>
            <a:pPr>
              <a:spcBef>
                <a:spcPct val="0"/>
              </a:spcBef>
            </a:pPr>
            <a:r>
              <a:rPr lang="en-US" sz="1600" b="1" dirty="0">
                <a:solidFill>
                  <a:schemeClr val="tx1"/>
                </a:solidFill>
                <a:latin typeface="Courier New" pitchFamily="49" charset="0"/>
              </a:rPr>
              <a:t>    95% family-wise confidence level</a:t>
            </a:r>
          </a:p>
          <a:p>
            <a:pPr>
              <a:spcBef>
                <a:spcPct val="0"/>
              </a:spcBef>
            </a:pPr>
            <a:endParaRPr lang="en-US" sz="1600" b="1" dirty="0">
              <a:solidFill>
                <a:schemeClr val="tx1"/>
              </a:solidFill>
              <a:latin typeface="Courier New" pitchFamily="49" charset="0"/>
            </a:endParaRPr>
          </a:p>
          <a:p>
            <a:pPr>
              <a:spcBef>
                <a:spcPct val="0"/>
              </a:spcBef>
            </a:pPr>
            <a:r>
              <a:rPr lang="en-US" sz="1600" b="1" dirty="0">
                <a:solidFill>
                  <a:schemeClr val="tx1"/>
                </a:solidFill>
                <a:latin typeface="Courier New" pitchFamily="49" charset="0"/>
              </a:rPr>
              <a:t>Fit: </a:t>
            </a:r>
            <a:r>
              <a:rPr lang="en-US" sz="1600" b="1" dirty="0" err="1">
                <a:solidFill>
                  <a:schemeClr val="tx1"/>
                </a:solidFill>
                <a:latin typeface="Courier New" pitchFamily="49" charset="0"/>
              </a:rPr>
              <a:t>aov</a:t>
            </a:r>
            <a:r>
              <a:rPr lang="en-US" sz="1600" b="1" dirty="0">
                <a:solidFill>
                  <a:schemeClr val="tx1"/>
                </a:solidFill>
                <a:latin typeface="Courier New" pitchFamily="49" charset="0"/>
              </a:rPr>
              <a:t>(formula = log(Survival) ~ Organ, data = </a:t>
            </a:r>
            <a:r>
              <a:rPr lang="en-US" sz="1600" b="1" dirty="0" err="1">
                <a:solidFill>
                  <a:schemeClr val="tx1"/>
                </a:solidFill>
                <a:latin typeface="Courier New" pitchFamily="49" charset="0"/>
              </a:rPr>
              <a:t>CancerSurvival</a:t>
            </a:r>
            <a:r>
              <a:rPr lang="en-US" sz="1600" b="1" dirty="0">
                <a:solidFill>
                  <a:schemeClr val="tx1"/>
                </a:solidFill>
                <a:latin typeface="Courier New" pitchFamily="49" charset="0"/>
              </a:rPr>
              <a:t>)</a:t>
            </a:r>
          </a:p>
          <a:p>
            <a:pPr>
              <a:spcBef>
                <a:spcPct val="0"/>
              </a:spcBef>
            </a:pPr>
            <a:endParaRPr lang="en-US" sz="1600" b="1" dirty="0">
              <a:solidFill>
                <a:schemeClr val="tx1"/>
              </a:solidFill>
              <a:latin typeface="Courier New" pitchFamily="49" charset="0"/>
            </a:endParaRPr>
          </a:p>
          <a:p>
            <a:pPr>
              <a:spcBef>
                <a:spcPct val="0"/>
              </a:spcBef>
            </a:pPr>
            <a:r>
              <a:rPr lang="en-US" sz="1600" b="1" dirty="0">
                <a:solidFill>
                  <a:schemeClr val="tx1"/>
                </a:solidFill>
                <a:latin typeface="Courier New" pitchFamily="49" charset="0"/>
              </a:rPr>
              <a:t>$`Organ`</a:t>
            </a:r>
          </a:p>
          <a:p>
            <a:pPr>
              <a:spcBef>
                <a:spcPct val="0"/>
              </a:spcBef>
            </a:pPr>
            <a:r>
              <a:rPr lang="en-US" sz="1600" b="1" dirty="0">
                <a:solidFill>
                  <a:schemeClr val="tx1"/>
                </a:solidFill>
                <a:latin typeface="Courier New" pitchFamily="49" charset="0"/>
              </a:rPr>
              <a:t>                        diff       </a:t>
            </a:r>
            <a:r>
              <a:rPr lang="en-US" sz="1600" b="1" dirty="0" err="1">
                <a:solidFill>
                  <a:schemeClr val="tx1"/>
                </a:solidFill>
                <a:latin typeface="Courier New" pitchFamily="49" charset="0"/>
              </a:rPr>
              <a:t>lwr</a:t>
            </a:r>
            <a:r>
              <a:rPr lang="en-US" sz="1600" b="1" dirty="0">
                <a:solidFill>
                  <a:schemeClr val="tx1"/>
                </a:solidFill>
                <a:latin typeface="Courier New" pitchFamily="49" charset="0"/>
              </a:rPr>
              <a:t>        </a:t>
            </a:r>
            <a:r>
              <a:rPr lang="en-US" sz="1600" b="1" dirty="0" err="1">
                <a:solidFill>
                  <a:schemeClr val="tx1"/>
                </a:solidFill>
                <a:latin typeface="Courier New" pitchFamily="49" charset="0"/>
              </a:rPr>
              <a:t>upr</a:t>
            </a:r>
            <a:r>
              <a:rPr lang="en-US" sz="1600" b="1" dirty="0">
                <a:solidFill>
                  <a:schemeClr val="tx1"/>
                </a:solidFill>
                <a:latin typeface="Courier New" pitchFamily="49" charset="0"/>
              </a:rPr>
              <a:t>     p </a:t>
            </a:r>
            <a:r>
              <a:rPr lang="en-US" sz="1600" b="1" dirty="0" err="1">
                <a:solidFill>
                  <a:schemeClr val="tx1"/>
                </a:solidFill>
                <a:latin typeface="Courier New" pitchFamily="49" charset="0"/>
              </a:rPr>
              <a:t>adj</a:t>
            </a:r>
            <a:endParaRPr lang="en-US" sz="1600" b="1" dirty="0">
              <a:solidFill>
                <a:schemeClr val="tx1"/>
              </a:solidFill>
              <a:latin typeface="Courier New" pitchFamily="49" charset="0"/>
            </a:endParaRPr>
          </a:p>
          <a:p>
            <a:pPr>
              <a:spcBef>
                <a:spcPct val="0"/>
              </a:spcBef>
            </a:pPr>
            <a:r>
              <a:rPr lang="en-US" sz="1600" b="1" dirty="0">
                <a:solidFill>
                  <a:srgbClr val="FF0000"/>
                </a:solidFill>
                <a:latin typeface="Courier New" pitchFamily="49" charset="0"/>
              </a:rPr>
              <a:t>Bronchus-Breast  -1.60543320 -2.906741 -0.3041254 0.0083352</a:t>
            </a:r>
          </a:p>
          <a:p>
            <a:pPr>
              <a:spcBef>
                <a:spcPct val="0"/>
              </a:spcBef>
            </a:pPr>
            <a:r>
              <a:rPr lang="en-US" sz="1600" b="1" dirty="0">
                <a:solidFill>
                  <a:schemeClr val="tx1"/>
                </a:solidFill>
                <a:latin typeface="Courier New" pitchFamily="49" charset="0"/>
              </a:rPr>
              <a:t>Colon-Breast     -0.80948110 -2.110789  0.4918267 0.4119156</a:t>
            </a:r>
          </a:p>
          <a:p>
            <a:pPr>
              <a:spcBef>
                <a:spcPct val="0"/>
              </a:spcBef>
            </a:pPr>
            <a:r>
              <a:rPr lang="en-US" sz="1600" b="1" dirty="0">
                <a:solidFill>
                  <a:schemeClr val="tx1"/>
                </a:solidFill>
                <a:latin typeface="Courier New" pitchFamily="49" charset="0"/>
              </a:rPr>
              <a:t>Ovary-Breast     -0.40798703 -2.114754  1.2987803 0.9615409</a:t>
            </a:r>
          </a:p>
          <a:p>
            <a:pPr>
              <a:spcBef>
                <a:spcPct val="0"/>
              </a:spcBef>
            </a:pPr>
            <a:r>
              <a:rPr lang="en-US" sz="1600" b="1" dirty="0">
                <a:solidFill>
                  <a:srgbClr val="FF0000"/>
                </a:solidFill>
                <a:latin typeface="Courier New" pitchFamily="49" charset="0"/>
              </a:rPr>
              <a:t>Stomach-Breast   -1.59068365 -2.968399 -0.2129685 0.0158132</a:t>
            </a:r>
          </a:p>
          <a:p>
            <a:pPr>
              <a:spcBef>
                <a:spcPct val="0"/>
              </a:spcBef>
            </a:pPr>
            <a:r>
              <a:rPr lang="en-US" sz="1600" b="1" dirty="0">
                <a:solidFill>
                  <a:schemeClr val="tx1"/>
                </a:solidFill>
                <a:latin typeface="Courier New" pitchFamily="49" charset="0"/>
              </a:rPr>
              <a:t>Colon-Bronchus    0.79595210 -0.357534  1.9494382 0.3072938</a:t>
            </a:r>
          </a:p>
          <a:p>
            <a:pPr>
              <a:spcBef>
                <a:spcPct val="0"/>
              </a:spcBef>
            </a:pPr>
            <a:r>
              <a:rPr lang="en-US" sz="1600" b="1" dirty="0">
                <a:solidFill>
                  <a:schemeClr val="tx1"/>
                </a:solidFill>
                <a:latin typeface="Courier New" pitchFamily="49" charset="0"/>
              </a:rPr>
              <a:t>Ovary-Bronchus    1.19744617 -0.399483  2.7943753 0.2296079</a:t>
            </a:r>
          </a:p>
          <a:p>
            <a:pPr>
              <a:spcBef>
                <a:spcPct val="0"/>
              </a:spcBef>
            </a:pPr>
            <a:r>
              <a:rPr lang="en-US" sz="1600" b="1" dirty="0">
                <a:solidFill>
                  <a:schemeClr val="tx1"/>
                </a:solidFill>
                <a:latin typeface="Courier New" pitchFamily="49" charset="0"/>
              </a:rPr>
              <a:t>Stomach-Bronchus  0.01474955 -1.224293  1.2537924 0.9999997</a:t>
            </a:r>
          </a:p>
          <a:p>
            <a:pPr>
              <a:spcBef>
                <a:spcPct val="0"/>
              </a:spcBef>
            </a:pPr>
            <a:r>
              <a:rPr lang="en-US" sz="1600" b="1" dirty="0">
                <a:solidFill>
                  <a:schemeClr val="tx1"/>
                </a:solidFill>
                <a:latin typeface="Courier New" pitchFamily="49" charset="0"/>
              </a:rPr>
              <a:t>Ovary-Colon       0.40149407 -1.195435  1.9984232 0.9540004</a:t>
            </a:r>
          </a:p>
          <a:p>
            <a:pPr>
              <a:spcBef>
                <a:spcPct val="0"/>
              </a:spcBef>
            </a:pPr>
            <a:r>
              <a:rPr lang="en-US" sz="1600" b="1" dirty="0">
                <a:solidFill>
                  <a:schemeClr val="tx1"/>
                </a:solidFill>
                <a:latin typeface="Courier New" pitchFamily="49" charset="0"/>
              </a:rPr>
              <a:t>Stomach-Colon    -0.78120255 -2.020245  0.4578403 0.3981146</a:t>
            </a:r>
          </a:p>
          <a:p>
            <a:pPr>
              <a:spcBef>
                <a:spcPct val="0"/>
              </a:spcBef>
            </a:pPr>
            <a:r>
              <a:rPr lang="en-US" sz="1600" b="1" dirty="0">
                <a:solidFill>
                  <a:schemeClr val="tx1"/>
                </a:solidFill>
                <a:latin typeface="Courier New" pitchFamily="49" charset="0"/>
              </a:rPr>
              <a:t>Stomach-Ovary    -1.18269662 -2.842480  0.4770864 0.2763506</a:t>
            </a:r>
          </a:p>
        </p:txBody>
      </p:sp>
    </p:spTree>
    <p:extLst>
      <p:ext uri="{BB962C8B-B14F-4D97-AF65-F5344CB8AC3E}">
        <p14:creationId xmlns:p14="http://schemas.microsoft.com/office/powerpoint/2010/main" val="352039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0" y="200590"/>
            <a:ext cx="7772400" cy="1143000"/>
          </a:xfrm>
        </p:spPr>
        <p:txBody>
          <a:bodyPr/>
          <a:lstStyle/>
          <a:p>
            <a:r>
              <a:rPr lang="en-US" dirty="0">
                <a:solidFill>
                  <a:srgbClr val="FFFF00"/>
                </a:solidFill>
              </a:rPr>
              <a:t>Fruit Flies</a:t>
            </a:r>
          </a:p>
        </p:txBody>
      </p:sp>
      <p:sp>
        <p:nvSpPr>
          <p:cNvPr id="4" name="Rectangle 3"/>
          <p:cNvSpPr/>
          <p:nvPr/>
        </p:nvSpPr>
        <p:spPr bwMode="auto">
          <a:xfrm>
            <a:off x="2316126" y="1412704"/>
            <a:ext cx="8915400" cy="434867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a:p>
        </p:txBody>
      </p:sp>
      <p:sp>
        <p:nvSpPr>
          <p:cNvPr id="3" name="Rectangle 2"/>
          <p:cNvSpPr/>
          <p:nvPr/>
        </p:nvSpPr>
        <p:spPr>
          <a:xfrm>
            <a:off x="2275367" y="1494162"/>
            <a:ext cx="8737600" cy="4185761"/>
          </a:xfrm>
          <a:prstGeom prst="rect">
            <a:avLst/>
          </a:prstGeom>
        </p:spPr>
        <p:txBody>
          <a:bodyPr wrap="square">
            <a:spAutoFit/>
          </a:bodyPr>
          <a:lstStyle/>
          <a:p>
            <a:r>
              <a:rPr lang="en-US" sz="2000" dirty="0">
                <a:solidFill>
                  <a:srgbClr val="FFFF00"/>
                </a:solidFill>
              </a:rPr>
              <a:t>Hanley and Shapiro (1994) report on a study conducted by Partridge and Farquhar (1981) about the sexual behavior of fruit flies. It was already known that increased reproduction leads to shorter life spans for female fruit flies. But the question remained whether an increase in sexual activity would also reduce the life spans of male fruit flies. The researchers designed an experiment to answer this question. They had a total of 125 male fruit flies to use and they randomly assigned each of the 125 to one of the five treatment groups.</a:t>
            </a:r>
          </a:p>
          <a:p>
            <a:endParaRPr lang="en-US" sz="2000" dirty="0">
              <a:solidFill>
                <a:srgbClr val="FFFF00"/>
              </a:solidFill>
            </a:endParaRPr>
          </a:p>
          <a:p>
            <a:r>
              <a:rPr lang="en-US" sz="1600" dirty="0"/>
              <a:t>ID a numeric vector 				Partners Number of female partners: 0, 1, or 8 </a:t>
            </a:r>
          </a:p>
          <a:p>
            <a:r>
              <a:rPr lang="en-US" sz="1600" dirty="0"/>
              <a:t>Type 0=pregnant, 1=virgin, 9=none 		Longevity Lifespan (in days) </a:t>
            </a:r>
          </a:p>
          <a:p>
            <a:r>
              <a:rPr lang="en-US" sz="1600" dirty="0"/>
              <a:t>Thorax Length of thorax (in mm) 		Sleep Percent of day sleeping </a:t>
            </a:r>
          </a:p>
          <a:p>
            <a:r>
              <a:rPr lang="en-US" sz="1600" dirty="0"/>
              <a:t>Treatment 1 pregnant, 1 virgin, 8 pregnant, 8 virgin, or none</a:t>
            </a:r>
            <a:endParaRPr lang="en-US" sz="1600" dirty="0">
              <a:solidFill>
                <a:srgbClr val="FFFF00"/>
              </a:solidFill>
            </a:endParaRPr>
          </a:p>
        </p:txBody>
      </p:sp>
      <p:sp>
        <p:nvSpPr>
          <p:cNvPr id="5" name="TextBox 4"/>
          <p:cNvSpPr txBox="1"/>
          <p:nvPr/>
        </p:nvSpPr>
        <p:spPr>
          <a:xfrm>
            <a:off x="2286000" y="6075948"/>
            <a:ext cx="5473700" cy="584775"/>
          </a:xfrm>
          <a:prstGeom prst="rect">
            <a:avLst/>
          </a:prstGeom>
          <a:noFill/>
        </p:spPr>
        <p:txBody>
          <a:bodyPr wrap="square" rtlCol="0">
            <a:spAutoFit/>
          </a:bodyPr>
          <a:lstStyle/>
          <a:p>
            <a:r>
              <a:rPr lang="en-US" sz="3200" dirty="0" err="1"/>
              <a:t>FruitFlies</a:t>
            </a:r>
            <a:r>
              <a:rPr lang="en-US" sz="3200" dirty="0"/>
              <a:t> in Stat2Data package</a:t>
            </a:r>
          </a:p>
        </p:txBody>
      </p:sp>
    </p:spTree>
    <p:extLst>
      <p:ext uri="{BB962C8B-B14F-4D97-AF65-F5344CB8AC3E}">
        <p14:creationId xmlns:p14="http://schemas.microsoft.com/office/powerpoint/2010/main" val="41641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Flies</a:t>
            </a:r>
            <a:endParaRPr lang="en-US" dirty="0">
              <a:solidFill>
                <a:srgbClr val="FFFF66"/>
              </a:solidFill>
            </a:endParaRPr>
          </a:p>
        </p:txBody>
      </p:sp>
      <p:sp>
        <p:nvSpPr>
          <p:cNvPr id="13315" name="Text Box 3"/>
          <p:cNvSpPr txBox="1">
            <a:spLocks noChangeArrowheads="1"/>
          </p:cNvSpPr>
          <p:nvPr/>
        </p:nvSpPr>
        <p:spPr bwMode="auto">
          <a:xfrm>
            <a:off x="228600" y="1524000"/>
            <a:ext cx="91440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boxplot(</a:t>
            </a:r>
            <a:r>
              <a:rPr lang="en-US" sz="1800" b="1" dirty="0" err="1">
                <a:solidFill>
                  <a:schemeClr val="accent2"/>
                </a:solidFill>
                <a:latin typeface="Courier New" pitchFamily="49" charset="0"/>
              </a:rPr>
              <a:t>Longevity~Treatment</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tapply</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FruitFlies$Longevity,FruitFlies$Treatment</a:t>
            </a:r>
            <a:r>
              <a:rPr lang="en-US" sz="1800" b="1" dirty="0">
                <a:solidFill>
                  <a:schemeClr val="accent2"/>
                </a:solidFill>
                <a:latin typeface="Courier New" pitchFamily="49" charset="0"/>
              </a:rPr>
              <a:t>, mean)</a:t>
            </a:r>
          </a:p>
          <a:p>
            <a:pPr>
              <a:spcBef>
                <a:spcPct val="0"/>
              </a:spcBef>
            </a:pPr>
            <a:r>
              <a:rPr lang="en-US" sz="1800" b="1" dirty="0" err="1">
                <a:solidFill>
                  <a:schemeClr val="accent2"/>
                </a:solidFill>
                <a:latin typeface="Courier New" pitchFamily="49" charset="0"/>
              </a:rPr>
              <a:t>tapply</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FruitFlies$Longevity,FruitFlies$Treatment</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sd</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1 pregnant   1 virgin 8 pregnant   8 virgin       none </a:t>
            </a:r>
          </a:p>
          <a:p>
            <a:pPr>
              <a:spcBef>
                <a:spcPct val="0"/>
              </a:spcBef>
            </a:pPr>
            <a:r>
              <a:rPr lang="en-US" sz="1800" b="1" dirty="0">
                <a:solidFill>
                  <a:schemeClr val="tx1"/>
                </a:solidFill>
                <a:latin typeface="Courier New" pitchFamily="49" charset="0"/>
              </a:rPr>
              <a:t>     64.80      56.76      63.36      38.72      63.56 </a:t>
            </a:r>
          </a:p>
          <a:p>
            <a:pPr>
              <a:spcBef>
                <a:spcPct val="0"/>
              </a:spcBef>
            </a:pPr>
            <a:r>
              <a:rPr lang="en-US" sz="1800" b="1" dirty="0">
                <a:solidFill>
                  <a:schemeClr val="tx1"/>
                </a:solidFill>
                <a:latin typeface="Courier New" pitchFamily="49" charset="0"/>
              </a:rPr>
              <a:t>1 pregnant   1 virgin 8 pregnant   8 virgin       none </a:t>
            </a:r>
          </a:p>
          <a:p>
            <a:pPr>
              <a:spcBef>
                <a:spcPct val="0"/>
              </a:spcBef>
            </a:pPr>
            <a:r>
              <a:rPr lang="en-US" sz="1800" b="1" dirty="0">
                <a:solidFill>
                  <a:schemeClr val="tx1"/>
                </a:solidFill>
                <a:latin typeface="Courier New" pitchFamily="49" charset="0"/>
              </a:rPr>
              <a:t>  15.65248   14.92838   14.53983   12.10207   16.45215 </a:t>
            </a:r>
          </a:p>
        </p:txBody>
      </p:sp>
      <p:pic>
        <p:nvPicPr>
          <p:cNvPr id="3" name="Picture 2"/>
          <p:cNvPicPr>
            <a:picLocks noChangeAspect="1"/>
          </p:cNvPicPr>
          <p:nvPr/>
        </p:nvPicPr>
        <p:blipFill>
          <a:blip r:embed="rId2"/>
          <a:stretch>
            <a:fillRect/>
          </a:stretch>
        </p:blipFill>
        <p:spPr>
          <a:xfrm>
            <a:off x="2590800" y="3984724"/>
            <a:ext cx="4405546" cy="2720876"/>
          </a:xfrm>
          <a:prstGeom prst="rect">
            <a:avLst/>
          </a:prstGeom>
        </p:spPr>
      </p:pic>
    </p:spTree>
    <p:extLst>
      <p:ext uri="{BB962C8B-B14F-4D97-AF65-F5344CB8AC3E}">
        <p14:creationId xmlns:p14="http://schemas.microsoft.com/office/powerpoint/2010/main" val="295344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Flies</a:t>
            </a:r>
            <a:endParaRPr lang="en-US" dirty="0">
              <a:solidFill>
                <a:srgbClr val="FFFF66"/>
              </a:solidFill>
            </a:endParaRPr>
          </a:p>
        </p:txBody>
      </p:sp>
      <p:sp>
        <p:nvSpPr>
          <p:cNvPr id="13315" name="Text Box 3"/>
          <p:cNvSpPr txBox="1">
            <a:spLocks noChangeArrowheads="1"/>
          </p:cNvSpPr>
          <p:nvPr/>
        </p:nvSpPr>
        <p:spPr bwMode="auto">
          <a:xfrm>
            <a:off x="304800" y="2133600"/>
            <a:ext cx="91440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Fly.mod = </a:t>
            </a:r>
            <a:r>
              <a:rPr lang="en-US" sz="1800" b="1" dirty="0" err="1">
                <a:solidFill>
                  <a:schemeClr val="accent2"/>
                </a:solidFill>
                <a:latin typeface="Courier New" pitchFamily="49" charset="0"/>
              </a:rPr>
              <a:t>aov</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Longevity~Treatment</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summary(Fly.mod)</a:t>
            </a:r>
          </a:p>
          <a:p>
            <a:pPr>
              <a:spcBef>
                <a:spcPct val="0"/>
              </a:spcBef>
            </a:pPr>
            <a:endParaRPr lang="en-US" sz="1800" b="1" dirty="0">
              <a:solidFill>
                <a:schemeClr val="tx1"/>
              </a:solidFill>
              <a:latin typeface="Courier New" pitchFamily="49" charset="0"/>
            </a:endParaRP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Sum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Mean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    </a:t>
            </a:r>
          </a:p>
          <a:p>
            <a:pPr>
              <a:spcBef>
                <a:spcPct val="0"/>
              </a:spcBef>
            </a:pPr>
            <a:r>
              <a:rPr lang="en-US" sz="1800" b="1" dirty="0">
                <a:solidFill>
                  <a:schemeClr val="tx1"/>
                </a:solidFill>
                <a:latin typeface="Courier New" pitchFamily="49" charset="0"/>
              </a:rPr>
              <a:t>Treatment     4  11939  2984.8   13.61 3.52e-09 ***</a:t>
            </a:r>
          </a:p>
          <a:p>
            <a:pPr>
              <a:spcBef>
                <a:spcPct val="0"/>
              </a:spcBef>
            </a:pPr>
            <a:r>
              <a:rPr lang="en-US" sz="1800" b="1" dirty="0">
                <a:solidFill>
                  <a:schemeClr val="tx1"/>
                </a:solidFill>
                <a:latin typeface="Courier New" pitchFamily="49" charset="0"/>
              </a:rPr>
              <a:t>Residuals   120  26314   219.3 </a:t>
            </a:r>
          </a:p>
        </p:txBody>
      </p:sp>
      <p:sp>
        <p:nvSpPr>
          <p:cNvPr id="8" name="Text Box 11"/>
          <p:cNvSpPr txBox="1">
            <a:spLocks noChangeArrowheads="1"/>
          </p:cNvSpPr>
          <p:nvPr/>
        </p:nvSpPr>
        <p:spPr bwMode="auto">
          <a:xfrm>
            <a:off x="304800" y="4575225"/>
            <a:ext cx="4953000" cy="1219915"/>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n-US" sz="3600" dirty="0">
                <a:solidFill>
                  <a:schemeClr val="bg1"/>
                </a:solidFill>
                <a:sym typeface="Symbol" pitchFamily="18" charset="2"/>
              </a:rPr>
              <a:t></a:t>
            </a:r>
            <a:r>
              <a:rPr lang="en-US" sz="3600" baseline="-25000" dirty="0">
                <a:solidFill>
                  <a:schemeClr val="bg1"/>
                </a:solidFill>
                <a:sym typeface="Symbol" pitchFamily="18" charset="2"/>
              </a:rPr>
              <a:t>1</a:t>
            </a:r>
            <a:r>
              <a:rPr lang="en-US" sz="3600" dirty="0">
                <a:solidFill>
                  <a:schemeClr val="bg1"/>
                </a:solidFill>
                <a:sym typeface="Symbol" pitchFamily="18" charset="2"/>
              </a:rPr>
              <a:t> = </a:t>
            </a:r>
            <a:r>
              <a:rPr lang="en-US" sz="3600" baseline="-25000" dirty="0">
                <a:solidFill>
                  <a:schemeClr val="bg1"/>
                </a:solidFill>
                <a:sym typeface="Symbol" pitchFamily="18" charset="2"/>
              </a:rPr>
              <a:t>2</a:t>
            </a:r>
            <a:r>
              <a:rPr lang="en-US" sz="3600" dirty="0">
                <a:solidFill>
                  <a:schemeClr val="bg1"/>
                </a:solidFill>
                <a:sym typeface="Symbol" pitchFamily="18" charset="2"/>
              </a:rPr>
              <a:t>=...= </a:t>
            </a:r>
            <a:r>
              <a:rPr lang="en-US" sz="3600" baseline="-25000" dirty="0">
                <a:solidFill>
                  <a:schemeClr val="bg1"/>
                </a:solidFill>
                <a:sym typeface="Symbol" pitchFamily="18" charset="2"/>
              </a:rPr>
              <a:t>K</a:t>
            </a: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Some </a:t>
            </a:r>
            <a:r>
              <a:rPr lang="en-US" sz="3600" baseline="-25000" dirty="0" err="1">
                <a:solidFill>
                  <a:schemeClr val="bg1"/>
                </a:solidFill>
                <a:sym typeface="Symbol" pitchFamily="18" charset="2"/>
              </a:rPr>
              <a:t>i</a:t>
            </a:r>
            <a:r>
              <a:rPr lang="en-US" sz="3600" dirty="0">
                <a:solidFill>
                  <a:schemeClr val="bg1"/>
                </a:solidFill>
                <a:sym typeface="Symbol" pitchFamily="18" charset="2"/>
              </a:rPr>
              <a:t> </a:t>
            </a:r>
            <a:r>
              <a:rPr lang="en-US" sz="3600" baseline="-25000" dirty="0">
                <a:solidFill>
                  <a:schemeClr val="bg1"/>
                </a:solidFill>
                <a:sym typeface="Symbol" pitchFamily="18" charset="2"/>
              </a:rPr>
              <a:t>j</a:t>
            </a:r>
            <a:endParaRPr lang="en-US" sz="3600" dirty="0"/>
          </a:p>
        </p:txBody>
      </p:sp>
      <p:sp>
        <p:nvSpPr>
          <p:cNvPr id="4" name="TextBox 3"/>
          <p:cNvSpPr txBox="1"/>
          <p:nvPr/>
        </p:nvSpPr>
        <p:spPr>
          <a:xfrm>
            <a:off x="6553200" y="4862016"/>
            <a:ext cx="2057400" cy="646331"/>
          </a:xfrm>
          <a:prstGeom prst="rect">
            <a:avLst/>
          </a:prstGeom>
          <a:noFill/>
        </p:spPr>
        <p:txBody>
          <a:bodyPr wrap="square" rtlCol="0">
            <a:spAutoFit/>
          </a:bodyPr>
          <a:lstStyle/>
          <a:p>
            <a:r>
              <a:rPr lang="en-US" sz="3600" dirty="0"/>
              <a:t>Reject H</a:t>
            </a:r>
            <a:r>
              <a:rPr lang="en-US" sz="3600" baseline="-25000" dirty="0"/>
              <a:t>0</a:t>
            </a:r>
          </a:p>
        </p:txBody>
      </p:sp>
    </p:spTree>
    <p:extLst>
      <p:ext uri="{BB962C8B-B14F-4D97-AF65-F5344CB8AC3E}">
        <p14:creationId xmlns:p14="http://schemas.microsoft.com/office/powerpoint/2010/main" val="91341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Flies</a:t>
            </a:r>
            <a:endParaRPr lang="en-US" dirty="0">
              <a:solidFill>
                <a:srgbClr val="FFFF66"/>
              </a:solidFill>
            </a:endParaRPr>
          </a:p>
        </p:txBody>
      </p:sp>
      <p:sp>
        <p:nvSpPr>
          <p:cNvPr id="13315" name="Text Box 3"/>
          <p:cNvSpPr txBox="1">
            <a:spLocks noChangeArrowheads="1"/>
          </p:cNvSpPr>
          <p:nvPr/>
        </p:nvSpPr>
        <p:spPr bwMode="auto">
          <a:xfrm>
            <a:off x="228600" y="1828800"/>
            <a:ext cx="9144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plot(</a:t>
            </a:r>
            <a:r>
              <a:rPr lang="en-US" sz="1800" b="1" dirty="0" err="1">
                <a:solidFill>
                  <a:schemeClr val="accent2"/>
                </a:solidFill>
                <a:latin typeface="Courier New" pitchFamily="49" charset="0"/>
              </a:rPr>
              <a:t>Fly.mod$residuals~Fly.mod$fitted.values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qqnorm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Fly.mod$residuals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qqline</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Fly.mod$residuals</a:t>
            </a:r>
            <a:r>
              <a:rPr lang="en-US" sz="1800" b="1" dirty="0">
                <a:solidFill>
                  <a:schemeClr val="accent2"/>
                </a:solidFill>
                <a:latin typeface="Courier New" pitchFamily="49" charset="0"/>
              </a:rPr>
              <a:t>)</a:t>
            </a:r>
          </a:p>
        </p:txBody>
      </p:sp>
      <p:pic>
        <p:nvPicPr>
          <p:cNvPr id="4" name="Picture 3"/>
          <p:cNvPicPr>
            <a:picLocks noChangeAspect="1"/>
          </p:cNvPicPr>
          <p:nvPr/>
        </p:nvPicPr>
        <p:blipFill>
          <a:blip r:embed="rId2"/>
          <a:stretch>
            <a:fillRect/>
          </a:stretch>
        </p:blipFill>
        <p:spPr>
          <a:xfrm>
            <a:off x="264161" y="3251201"/>
            <a:ext cx="4184865" cy="2584583"/>
          </a:xfrm>
          <a:prstGeom prst="rect">
            <a:avLst/>
          </a:prstGeom>
        </p:spPr>
      </p:pic>
      <p:pic>
        <p:nvPicPr>
          <p:cNvPr id="5" name="Picture 4"/>
          <p:cNvPicPr>
            <a:picLocks noChangeAspect="1"/>
          </p:cNvPicPr>
          <p:nvPr/>
        </p:nvPicPr>
        <p:blipFill>
          <a:blip r:embed="rId3"/>
          <a:stretch>
            <a:fillRect/>
          </a:stretch>
        </p:blipFill>
        <p:spPr>
          <a:xfrm>
            <a:off x="4953001" y="3251200"/>
            <a:ext cx="4184865" cy="2584583"/>
          </a:xfrm>
          <a:prstGeom prst="rect">
            <a:avLst/>
          </a:prstGeom>
        </p:spPr>
      </p:pic>
    </p:spTree>
    <p:extLst>
      <p:ext uri="{BB962C8B-B14F-4D97-AF65-F5344CB8AC3E}">
        <p14:creationId xmlns:p14="http://schemas.microsoft.com/office/powerpoint/2010/main" val="69621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Flies</a:t>
            </a:r>
            <a:endParaRPr lang="en-US" dirty="0">
              <a:solidFill>
                <a:srgbClr val="FFFF66"/>
              </a:solidFill>
            </a:endParaRPr>
          </a:p>
        </p:txBody>
      </p:sp>
      <p:sp>
        <p:nvSpPr>
          <p:cNvPr id="13315" name="Text Box 3"/>
          <p:cNvSpPr txBox="1">
            <a:spLocks noChangeArrowheads="1"/>
          </p:cNvSpPr>
          <p:nvPr/>
        </p:nvSpPr>
        <p:spPr bwMode="auto">
          <a:xfrm>
            <a:off x="381000" y="2438400"/>
            <a:ext cx="91440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leveneTest</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Longevity~Treatment</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err="1">
                <a:solidFill>
                  <a:schemeClr val="tx1"/>
                </a:solidFill>
                <a:latin typeface="Courier New" pitchFamily="49" charset="0"/>
              </a:rPr>
              <a:t>Levene's</a:t>
            </a:r>
            <a:r>
              <a:rPr lang="en-US" sz="1800" b="1" dirty="0">
                <a:solidFill>
                  <a:schemeClr val="tx1"/>
                </a:solidFill>
                <a:latin typeface="Courier New" pitchFamily="49" charset="0"/>
              </a:rPr>
              <a:t> Test for Homogeneity of Variance (center = median)</a:t>
            </a: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a:t>
            </a:r>
          </a:p>
          <a:p>
            <a:pPr>
              <a:spcBef>
                <a:spcPct val="0"/>
              </a:spcBef>
            </a:pPr>
            <a:r>
              <a:rPr lang="en-US" sz="1800" b="1" dirty="0">
                <a:solidFill>
                  <a:schemeClr val="tx1"/>
                </a:solidFill>
                <a:latin typeface="Courier New" pitchFamily="49" charset="0"/>
              </a:rPr>
              <a:t>group   4  0.4916 0.7419</a:t>
            </a:r>
          </a:p>
          <a:p>
            <a:pPr>
              <a:spcBef>
                <a:spcPct val="0"/>
              </a:spcBef>
            </a:pPr>
            <a:r>
              <a:rPr lang="en-US" sz="1800" b="1" dirty="0">
                <a:solidFill>
                  <a:schemeClr val="tx1"/>
                </a:solidFill>
                <a:latin typeface="Courier New" pitchFamily="49" charset="0"/>
              </a:rPr>
              <a:t>      120 </a:t>
            </a:r>
          </a:p>
        </p:txBody>
      </p:sp>
      <p:sp>
        <p:nvSpPr>
          <p:cNvPr id="3" name="TextBox 2"/>
          <p:cNvSpPr txBox="1"/>
          <p:nvPr/>
        </p:nvSpPr>
        <p:spPr>
          <a:xfrm>
            <a:off x="4353560" y="4996785"/>
            <a:ext cx="5181600" cy="584775"/>
          </a:xfrm>
          <a:prstGeom prst="rect">
            <a:avLst/>
          </a:prstGeom>
          <a:noFill/>
        </p:spPr>
        <p:txBody>
          <a:bodyPr wrap="square" rtlCol="0">
            <a:spAutoFit/>
          </a:bodyPr>
          <a:lstStyle/>
          <a:p>
            <a:pPr algn="ctr"/>
            <a:r>
              <a:rPr lang="en-US" sz="3200" dirty="0"/>
              <a:t>Fail to Reject H</a:t>
            </a:r>
            <a:r>
              <a:rPr lang="en-US" sz="3200" baseline="-25000" dirty="0"/>
              <a:t>0</a:t>
            </a:r>
          </a:p>
        </p:txBody>
      </p:sp>
      <p:graphicFrame>
        <p:nvGraphicFramePr>
          <p:cNvPr id="7" name="Object 3"/>
          <p:cNvGraphicFramePr>
            <a:graphicFrameLocks noChangeAspect="1"/>
          </p:cNvGraphicFramePr>
          <p:nvPr/>
        </p:nvGraphicFramePr>
        <p:xfrm>
          <a:off x="609601" y="4709736"/>
          <a:ext cx="3444875" cy="579437"/>
        </p:xfrm>
        <a:graphic>
          <a:graphicData uri="http://schemas.openxmlformats.org/presentationml/2006/ole">
            <mc:AlternateContent xmlns:mc="http://schemas.openxmlformats.org/markup-compatibility/2006">
              <mc:Choice xmlns:v="urn:schemas-microsoft-com:vml" Requires="v">
                <p:oleObj name="Equation" r:id="rId2" imgW="1434960" imgH="241200" progId="Equation.DSMT4">
                  <p:embed/>
                </p:oleObj>
              </mc:Choice>
              <mc:Fallback>
                <p:oleObj name="Equation" r:id="rId2" imgW="1434960" imgH="241200" progId="Equation.DSMT4">
                  <p:embed/>
                  <p:pic>
                    <p:nvPicPr>
                      <p:cNvPr id="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4709736"/>
                        <a:ext cx="3444875" cy="5794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627063" y="5427285"/>
          <a:ext cx="2924175" cy="609600"/>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5427285"/>
                        <a:ext cx="2924175"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625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133600" y="228600"/>
            <a:ext cx="7772400" cy="533400"/>
          </a:xfrm>
        </p:spPr>
        <p:txBody>
          <a:bodyPr/>
          <a:lstStyle/>
          <a:p>
            <a:r>
              <a:rPr lang="en-US" altLang="en-US" sz="3600" dirty="0">
                <a:solidFill>
                  <a:srgbClr val="FFFF66"/>
                </a:solidFill>
                <a:ea typeface="ＭＳ Ｐゴシック" panose="020B0600070205080204" pitchFamily="34" charset="-128"/>
              </a:rPr>
              <a:t>Fruit Flies Comparisons</a:t>
            </a:r>
          </a:p>
        </p:txBody>
      </p:sp>
      <p:sp>
        <p:nvSpPr>
          <p:cNvPr id="3075" name="Text Box 3"/>
          <p:cNvSpPr txBox="1">
            <a:spLocks noChangeArrowheads="1"/>
          </p:cNvSpPr>
          <p:nvPr/>
        </p:nvSpPr>
        <p:spPr bwMode="auto">
          <a:xfrm>
            <a:off x="533400" y="1295401"/>
            <a:ext cx="9715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800" dirty="0"/>
              <a:t>A </a:t>
            </a:r>
            <a:r>
              <a:rPr lang="en-US" altLang="en-US" sz="2800" i="1" dirty="0"/>
              <a:t>comparison </a:t>
            </a:r>
            <a:r>
              <a:rPr lang="en-US" altLang="en-US" sz="2800" dirty="0"/>
              <a:t>looks at just two of the </a:t>
            </a:r>
            <a:r>
              <a:rPr lang="en-US" altLang="en-US" sz="2800" i="1" dirty="0"/>
              <a:t>K</a:t>
            </a:r>
            <a:r>
              <a:rPr lang="en-US" altLang="en-US" sz="2800" dirty="0"/>
              <a:t> possible groups in a study.</a:t>
            </a:r>
          </a:p>
        </p:txBody>
      </p:sp>
      <p:sp>
        <p:nvSpPr>
          <p:cNvPr id="10" name="Text Box 3"/>
          <p:cNvSpPr txBox="1">
            <a:spLocks noChangeArrowheads="1"/>
          </p:cNvSpPr>
          <p:nvPr/>
        </p:nvSpPr>
        <p:spPr bwMode="auto">
          <a:xfrm>
            <a:off x="533400" y="2057400"/>
            <a:ext cx="9144000" cy="43088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TukeyHSD</a:t>
            </a:r>
            <a:r>
              <a:rPr lang="en-US" sz="1800" b="1" dirty="0">
                <a:solidFill>
                  <a:schemeClr val="accent2"/>
                </a:solidFill>
                <a:latin typeface="Courier New" pitchFamily="49" charset="0"/>
              </a:rPr>
              <a:t>(Fly.mod)</a:t>
            </a:r>
          </a:p>
          <a:p>
            <a:pPr>
              <a:spcBef>
                <a:spcPct val="0"/>
              </a:spcBef>
            </a:pPr>
            <a:endParaRPr lang="en-US" sz="1800" b="1" dirty="0">
              <a:solidFill>
                <a:schemeClr val="accent2"/>
              </a:solidFill>
              <a:latin typeface="Courier New" pitchFamily="49" charset="0"/>
            </a:endParaRPr>
          </a:p>
          <a:p>
            <a:pPr>
              <a:spcBef>
                <a:spcPct val="0"/>
              </a:spcBef>
            </a:pPr>
            <a:r>
              <a:rPr lang="en-US" sz="1400" b="1" dirty="0">
                <a:solidFill>
                  <a:schemeClr val="tx1"/>
                </a:solidFill>
                <a:latin typeface="Courier New" pitchFamily="49" charset="0"/>
              </a:rPr>
              <a:t>Tukey multiple comparisons of means</a:t>
            </a:r>
          </a:p>
          <a:p>
            <a:pPr>
              <a:spcBef>
                <a:spcPct val="0"/>
              </a:spcBef>
            </a:pPr>
            <a:r>
              <a:rPr lang="en-US" sz="1400" b="1" dirty="0">
                <a:solidFill>
                  <a:schemeClr val="tx1"/>
                </a:solidFill>
                <a:latin typeface="Courier New" pitchFamily="49" charset="0"/>
              </a:rPr>
              <a:t>    95% family-wise confidence level</a:t>
            </a:r>
          </a:p>
          <a:p>
            <a:pPr>
              <a:spcBef>
                <a:spcPct val="0"/>
              </a:spcBef>
            </a:pPr>
            <a:endParaRPr lang="en-US" sz="1400" b="1" dirty="0">
              <a:solidFill>
                <a:schemeClr val="tx1"/>
              </a:solidFill>
              <a:latin typeface="Courier New" pitchFamily="49" charset="0"/>
            </a:endParaRPr>
          </a:p>
          <a:p>
            <a:pPr>
              <a:spcBef>
                <a:spcPct val="0"/>
              </a:spcBef>
            </a:pPr>
            <a:r>
              <a:rPr lang="en-US" sz="1400" b="1" dirty="0">
                <a:solidFill>
                  <a:schemeClr val="tx1"/>
                </a:solidFill>
                <a:latin typeface="Courier New" pitchFamily="49" charset="0"/>
              </a:rPr>
              <a:t>Fit: </a:t>
            </a:r>
            <a:r>
              <a:rPr lang="en-US" sz="1400" b="1" dirty="0" err="1">
                <a:solidFill>
                  <a:schemeClr val="tx1"/>
                </a:solidFill>
                <a:latin typeface="Courier New" pitchFamily="49" charset="0"/>
              </a:rPr>
              <a:t>aov</a:t>
            </a:r>
            <a:r>
              <a:rPr lang="en-US" sz="1400" b="1" dirty="0">
                <a:solidFill>
                  <a:schemeClr val="tx1"/>
                </a:solidFill>
                <a:latin typeface="Courier New" pitchFamily="49" charset="0"/>
              </a:rPr>
              <a:t>(formula = Longevity ~ Treatment, data = </a:t>
            </a:r>
            <a:r>
              <a:rPr lang="en-US" sz="1400" b="1" dirty="0" err="1">
                <a:solidFill>
                  <a:schemeClr val="tx1"/>
                </a:solidFill>
                <a:latin typeface="Courier New" pitchFamily="49" charset="0"/>
              </a:rPr>
              <a:t>FruitFlies</a:t>
            </a:r>
            <a:r>
              <a:rPr lang="en-US" sz="1400" b="1" dirty="0">
                <a:solidFill>
                  <a:schemeClr val="tx1"/>
                </a:solidFill>
                <a:latin typeface="Courier New" pitchFamily="49" charset="0"/>
              </a:rPr>
              <a:t>)</a:t>
            </a:r>
          </a:p>
          <a:p>
            <a:pPr>
              <a:spcBef>
                <a:spcPct val="0"/>
              </a:spcBef>
            </a:pPr>
            <a:endParaRPr lang="en-US" sz="1400" b="1" dirty="0">
              <a:solidFill>
                <a:schemeClr val="tx1"/>
              </a:solidFill>
              <a:latin typeface="Courier New" pitchFamily="49" charset="0"/>
            </a:endParaRPr>
          </a:p>
          <a:p>
            <a:pPr>
              <a:spcBef>
                <a:spcPct val="0"/>
              </a:spcBef>
            </a:pPr>
            <a:r>
              <a:rPr lang="en-US" sz="1400" b="1" dirty="0">
                <a:solidFill>
                  <a:schemeClr val="tx1"/>
                </a:solidFill>
                <a:latin typeface="Courier New" pitchFamily="49" charset="0"/>
              </a:rPr>
              <a:t>$`Treatment`</a:t>
            </a:r>
          </a:p>
          <a:p>
            <a:pPr>
              <a:spcBef>
                <a:spcPct val="0"/>
              </a:spcBef>
            </a:pPr>
            <a:r>
              <a:rPr lang="en-US" sz="1400" b="1" dirty="0">
                <a:solidFill>
                  <a:schemeClr val="tx1"/>
                </a:solidFill>
                <a:latin typeface="Courier New" pitchFamily="49" charset="0"/>
              </a:rPr>
              <a:t>                        diff        </a:t>
            </a:r>
            <a:r>
              <a:rPr lang="en-US" sz="1400" b="1" dirty="0" err="1">
                <a:solidFill>
                  <a:schemeClr val="tx1"/>
                </a:solidFill>
                <a:latin typeface="Courier New" pitchFamily="49" charset="0"/>
              </a:rPr>
              <a:t>lwr</a:t>
            </a:r>
            <a:r>
              <a:rPr lang="en-US" sz="1400" b="1" dirty="0">
                <a:solidFill>
                  <a:schemeClr val="tx1"/>
                </a:solidFill>
                <a:latin typeface="Courier New" pitchFamily="49" charset="0"/>
              </a:rPr>
              <a:t>        </a:t>
            </a:r>
            <a:r>
              <a:rPr lang="en-US" sz="1400" b="1" dirty="0" err="1">
                <a:solidFill>
                  <a:schemeClr val="tx1"/>
                </a:solidFill>
                <a:latin typeface="Courier New" pitchFamily="49" charset="0"/>
              </a:rPr>
              <a:t>upr</a:t>
            </a:r>
            <a:r>
              <a:rPr lang="en-US" sz="1400" b="1" dirty="0">
                <a:solidFill>
                  <a:schemeClr val="tx1"/>
                </a:solidFill>
                <a:latin typeface="Courier New" pitchFamily="49" charset="0"/>
              </a:rPr>
              <a:t>     p </a:t>
            </a:r>
            <a:r>
              <a:rPr lang="en-US" sz="1400" b="1" dirty="0" err="1">
                <a:solidFill>
                  <a:schemeClr val="tx1"/>
                </a:solidFill>
                <a:latin typeface="Courier New" pitchFamily="49" charset="0"/>
              </a:rPr>
              <a:t>adj</a:t>
            </a:r>
            <a:endParaRPr lang="en-US" sz="1400" b="1" dirty="0">
              <a:solidFill>
                <a:schemeClr val="tx1"/>
              </a:solidFill>
              <a:latin typeface="Courier New" pitchFamily="49" charset="0"/>
            </a:endParaRPr>
          </a:p>
          <a:p>
            <a:pPr>
              <a:spcBef>
                <a:spcPct val="0"/>
              </a:spcBef>
            </a:pPr>
            <a:r>
              <a:rPr lang="en-US" sz="1400" b="1" dirty="0">
                <a:solidFill>
                  <a:schemeClr val="tx1"/>
                </a:solidFill>
                <a:latin typeface="Courier New" pitchFamily="49" charset="0"/>
              </a:rPr>
              <a:t>1 virgin-1 pregnant    -8.04 -19.640468   3.560468 0.3126549</a:t>
            </a:r>
          </a:p>
          <a:p>
            <a:pPr>
              <a:spcBef>
                <a:spcPct val="0"/>
              </a:spcBef>
            </a:pPr>
            <a:r>
              <a:rPr lang="en-US" sz="1400" b="1" dirty="0">
                <a:solidFill>
                  <a:schemeClr val="tx1"/>
                </a:solidFill>
                <a:latin typeface="Courier New" pitchFamily="49" charset="0"/>
              </a:rPr>
              <a:t>8 pregnant-1 pregnant  -1.44 -13.040468  10.160468 0.9969591</a:t>
            </a:r>
          </a:p>
          <a:p>
            <a:pPr>
              <a:spcBef>
                <a:spcPct val="0"/>
              </a:spcBef>
            </a:pPr>
            <a:r>
              <a:rPr lang="en-US" sz="1400" b="1" dirty="0">
                <a:solidFill>
                  <a:srgbClr val="FF0000"/>
                </a:solidFill>
                <a:latin typeface="Courier New" pitchFamily="49" charset="0"/>
              </a:rPr>
              <a:t>8 virgin-1 pregnant   -26.08 -37.680468 -14.479532 0.0000001</a:t>
            </a:r>
          </a:p>
          <a:p>
            <a:pPr>
              <a:spcBef>
                <a:spcPct val="0"/>
              </a:spcBef>
            </a:pPr>
            <a:r>
              <a:rPr lang="en-US" sz="1400" b="1" dirty="0">
                <a:solidFill>
                  <a:schemeClr val="tx1"/>
                </a:solidFill>
                <a:latin typeface="Courier New" pitchFamily="49" charset="0"/>
              </a:rPr>
              <a:t>none-1 pregnant        -1.24 -12.840468  10.360468 0.9983034</a:t>
            </a:r>
          </a:p>
          <a:p>
            <a:pPr>
              <a:spcBef>
                <a:spcPct val="0"/>
              </a:spcBef>
            </a:pPr>
            <a:r>
              <a:rPr lang="en-US" sz="1400" b="1" dirty="0">
                <a:solidFill>
                  <a:schemeClr val="tx1"/>
                </a:solidFill>
                <a:latin typeface="Courier New" pitchFamily="49" charset="0"/>
              </a:rPr>
              <a:t>8 pregnant-1 virgin     6.60  -5.000468  18.200468 0.5157692</a:t>
            </a:r>
          </a:p>
          <a:p>
            <a:pPr>
              <a:spcBef>
                <a:spcPct val="0"/>
              </a:spcBef>
            </a:pPr>
            <a:r>
              <a:rPr lang="en-US" sz="1400" b="1" dirty="0">
                <a:solidFill>
                  <a:srgbClr val="FF0000"/>
                </a:solidFill>
                <a:latin typeface="Courier New" pitchFamily="49" charset="0"/>
              </a:rPr>
              <a:t>8 virgin-1 virgin     -18.04 -29.640468  -6.439532 0.0003240</a:t>
            </a:r>
          </a:p>
          <a:p>
            <a:pPr>
              <a:spcBef>
                <a:spcPct val="0"/>
              </a:spcBef>
            </a:pPr>
            <a:r>
              <a:rPr lang="en-US" sz="1400" b="1" dirty="0">
                <a:solidFill>
                  <a:schemeClr val="tx1"/>
                </a:solidFill>
                <a:latin typeface="Courier New" pitchFamily="49" charset="0"/>
              </a:rPr>
              <a:t>none-1 virgin           6.80  -4.800468  18.400468 0.4854206</a:t>
            </a:r>
          </a:p>
          <a:p>
            <a:pPr>
              <a:spcBef>
                <a:spcPct val="0"/>
              </a:spcBef>
            </a:pPr>
            <a:r>
              <a:rPr lang="en-US" sz="1400" b="1" dirty="0">
                <a:solidFill>
                  <a:srgbClr val="FF0000"/>
                </a:solidFill>
                <a:latin typeface="Courier New" pitchFamily="49" charset="0"/>
              </a:rPr>
              <a:t>8 virgin-8 pregnant   -24.64 -36.240468 -13.039532 0.0000004</a:t>
            </a:r>
          </a:p>
          <a:p>
            <a:pPr>
              <a:spcBef>
                <a:spcPct val="0"/>
              </a:spcBef>
            </a:pPr>
            <a:r>
              <a:rPr lang="en-US" sz="1400" b="1" dirty="0">
                <a:solidFill>
                  <a:schemeClr val="tx1"/>
                </a:solidFill>
                <a:latin typeface="Courier New" pitchFamily="49" charset="0"/>
              </a:rPr>
              <a:t>none-8 pregnant         0.20 -11.400468  11.800468 0.9999988</a:t>
            </a:r>
          </a:p>
          <a:p>
            <a:pPr>
              <a:spcBef>
                <a:spcPct val="0"/>
              </a:spcBef>
            </a:pPr>
            <a:r>
              <a:rPr lang="en-US" sz="1400" b="1" dirty="0">
                <a:solidFill>
                  <a:srgbClr val="FF0000"/>
                </a:solidFill>
                <a:latin typeface="Courier New" pitchFamily="49" charset="0"/>
              </a:rPr>
              <a:t>none-8 virgin          24.84  13.239532  36.440468 0.0000003</a:t>
            </a:r>
          </a:p>
        </p:txBody>
      </p:sp>
    </p:spTree>
    <p:extLst>
      <p:ext uri="{BB962C8B-B14F-4D97-AF65-F5344CB8AC3E}">
        <p14:creationId xmlns:p14="http://schemas.microsoft.com/office/powerpoint/2010/main" val="48100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20F4-4977-4339-2F02-B415F094A32D}"/>
              </a:ext>
            </a:extLst>
          </p:cNvPr>
          <p:cNvSpPr>
            <a:spLocks noGrp="1"/>
          </p:cNvSpPr>
          <p:nvPr>
            <p:ph type="title"/>
          </p:nvPr>
        </p:nvSpPr>
        <p:spPr/>
        <p:txBody>
          <a:bodyPr/>
          <a:lstStyle/>
          <a:p>
            <a:r>
              <a:rPr lang="en-US" dirty="0">
                <a:solidFill>
                  <a:srgbClr val="FFFF66"/>
                </a:solidFill>
              </a:rPr>
              <a:t>Final Exam</a:t>
            </a:r>
          </a:p>
        </p:txBody>
      </p:sp>
      <p:sp>
        <p:nvSpPr>
          <p:cNvPr id="3" name="TextBox 2">
            <a:extLst>
              <a:ext uri="{FF2B5EF4-FFF2-40B4-BE49-F238E27FC236}">
                <a16:creationId xmlns:a16="http://schemas.microsoft.com/office/drawing/2014/main" id="{5330391D-A1D0-2CAF-FAFE-0B6DADA9F598}"/>
              </a:ext>
            </a:extLst>
          </p:cNvPr>
          <p:cNvSpPr txBox="1"/>
          <p:nvPr/>
        </p:nvSpPr>
        <p:spPr>
          <a:xfrm>
            <a:off x="914400" y="1676400"/>
            <a:ext cx="10591800"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30% of Course Grade</a:t>
            </a:r>
          </a:p>
          <a:p>
            <a:pPr marL="457200" indent="-457200">
              <a:buFont typeface="Arial" panose="020B0604020202020204" pitchFamily="34" charset="0"/>
              <a:buChar char="•"/>
            </a:pPr>
            <a:r>
              <a:rPr lang="en-US" sz="3200" dirty="0"/>
              <a:t>Cumulative and covers the entire semester</a:t>
            </a:r>
          </a:p>
          <a:p>
            <a:pPr marL="457200" indent="-457200">
              <a:buFont typeface="Arial" panose="020B0604020202020204" pitchFamily="34" charset="0"/>
              <a:buChar char="•"/>
            </a:pPr>
            <a:r>
              <a:rPr lang="en-US" sz="3200" dirty="0"/>
              <a:t>Answer MC questions in class through </a:t>
            </a:r>
            <a:r>
              <a:rPr lang="en-US" sz="3200" dirty="0" err="1"/>
              <a:t>Gradescope</a:t>
            </a:r>
            <a:endParaRPr lang="en-US" sz="3200" dirty="0"/>
          </a:p>
          <a:p>
            <a:pPr marL="457200" indent="-457200">
              <a:buFont typeface="Arial" panose="020B0604020202020204" pitchFamily="34" charset="0"/>
              <a:buChar char="•"/>
            </a:pPr>
            <a:r>
              <a:rPr lang="en-US" sz="3200" dirty="0"/>
              <a:t>Class on Thursday as a review class.</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36093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057400" y="304800"/>
            <a:ext cx="7772400" cy="457200"/>
          </a:xfrm>
          <a:prstGeom prst="rect">
            <a:avLst/>
          </a:prstGeom>
          <a:noFill/>
          <a:ln w="9525">
            <a:noFill/>
            <a:miter lim="800000"/>
            <a:headEnd/>
            <a:tailEnd/>
          </a:ln>
        </p:spPr>
        <p:txBody>
          <a:bodyPr anchor="ctr"/>
          <a:lstStyle/>
          <a:p>
            <a:pPr algn="ctr">
              <a:spcBef>
                <a:spcPct val="0"/>
              </a:spcBef>
              <a:defRPr/>
            </a:pPr>
            <a:r>
              <a:rPr lang="en-US" sz="3600" kern="0" dirty="0">
                <a:latin typeface="+mj-lt"/>
                <a:ea typeface="ＭＳ Ｐゴシック" charset="-128"/>
                <a:cs typeface="ＭＳ Ｐゴシック" charset="-128"/>
              </a:rPr>
              <a:t>Fruit Flies Contrast</a:t>
            </a:r>
          </a:p>
        </p:txBody>
      </p:sp>
      <mc:AlternateContent xmlns:mc="http://schemas.openxmlformats.org/markup-compatibility/2006" xmlns:a14="http://schemas.microsoft.com/office/drawing/2010/main">
        <mc:Choice Requires="a14">
          <p:sp>
            <p:nvSpPr>
              <p:cNvPr id="4099" name="Text Box 3"/>
              <p:cNvSpPr txBox="1">
                <a:spLocks noChangeArrowheads="1"/>
              </p:cNvSpPr>
              <p:nvPr/>
            </p:nvSpPr>
            <p:spPr bwMode="auto">
              <a:xfrm>
                <a:off x="762000" y="1143000"/>
                <a:ext cx="8001000" cy="43585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400" dirty="0"/>
                  <a:t>Is there a difference in longevity of the male flies based on if they were kept with virgin vs pregnant fruit flies? </a:t>
                </a:r>
              </a:p>
              <a:p>
                <a:endParaRPr lang="en-US" altLang="en-US" sz="2400" dirty="0"/>
              </a:p>
              <a:p>
                <a:r>
                  <a:rPr lang="en-US" altLang="en-US" sz="2400" dirty="0"/>
                  <a:t>A </a:t>
                </a:r>
                <a:r>
                  <a:rPr lang="en-US" altLang="en-US" sz="2400" i="1" dirty="0"/>
                  <a:t>contrast </a:t>
                </a:r>
                <a:r>
                  <a:rPr lang="en-US" altLang="en-US" sz="2400" dirty="0"/>
                  <a:t>looks at linear combination of two or more of the </a:t>
                </a:r>
                <a:r>
                  <a:rPr lang="en-US" altLang="en-US" sz="2400" i="1" dirty="0"/>
                  <a:t>K</a:t>
                </a:r>
                <a:r>
                  <a:rPr lang="en-US" altLang="en-US" sz="2400" dirty="0"/>
                  <a:t> possible groups in a study, with the coefficients adding to zero.</a:t>
                </a:r>
              </a:p>
              <a:p>
                <a:pPr algn="ctr"/>
                <a14:m>
                  <m:oMath xmlns:m="http://schemas.openxmlformats.org/officeDocument/2006/math">
                    <m:f>
                      <m:fPr>
                        <m:ctrlPr>
                          <a:rPr lang="en-US" altLang="en-US" sz="3200" i="1">
                            <a:solidFill>
                              <a:schemeClr val="bg1"/>
                            </a:solidFill>
                            <a:latin typeface="Cambria Math" panose="02040503050406030204" pitchFamily="18" charset="0"/>
                          </a:rPr>
                        </m:ctrlPr>
                      </m:fPr>
                      <m:num>
                        <m:sSub>
                          <m:sSubPr>
                            <m:ctrlPr>
                              <a:rPr lang="en-US" altLang="en-US" sz="3200" i="1">
                                <a:solidFill>
                                  <a:schemeClr val="bg1"/>
                                </a:solidFill>
                                <a:latin typeface="Cambria Math" panose="02040503050406030204" pitchFamily="18" charset="0"/>
                              </a:rPr>
                            </m:ctrlPr>
                          </m:sSubPr>
                          <m:e>
                            <m:r>
                              <a:rPr lang="en-US" altLang="en-US" sz="3200" i="1">
                                <a:solidFill>
                                  <a:schemeClr val="bg1"/>
                                </a:solidFill>
                                <a:latin typeface="Cambria Math" panose="02040503050406030204" pitchFamily="18" charset="0"/>
                                <a:ea typeface="Cambria Math" panose="02040503050406030204" pitchFamily="18" charset="0"/>
                              </a:rPr>
                              <m:t>𝜇</m:t>
                            </m:r>
                          </m:e>
                          <m:sub>
                            <m:r>
                              <a:rPr lang="en-US" altLang="en-US" sz="3200" i="1">
                                <a:solidFill>
                                  <a:schemeClr val="bg1"/>
                                </a:solidFill>
                                <a:latin typeface="Cambria Math" panose="02040503050406030204" pitchFamily="18" charset="0"/>
                              </a:rPr>
                              <m:t>1</m:t>
                            </m:r>
                            <m:r>
                              <a:rPr lang="en-US" altLang="en-US" sz="3200" i="1">
                                <a:solidFill>
                                  <a:schemeClr val="bg1"/>
                                </a:solidFill>
                                <a:latin typeface="Cambria Math" panose="02040503050406030204" pitchFamily="18" charset="0"/>
                              </a:rPr>
                              <m:t>𝑃</m:t>
                            </m:r>
                          </m:sub>
                        </m:sSub>
                        <m:r>
                          <m:rPr>
                            <m:nor/>
                          </m:rPr>
                          <a:rPr lang="en-US" altLang="en-US" sz="3200" dirty="0">
                            <a:solidFill>
                              <a:schemeClr val="bg1"/>
                            </a:solidFill>
                          </a:rPr>
                          <m:t> + </m:t>
                        </m:r>
                        <m:sSub>
                          <m:sSubPr>
                            <m:ctrlPr>
                              <a:rPr lang="en-US" altLang="en-US" sz="3200" i="1">
                                <a:solidFill>
                                  <a:schemeClr val="bg1"/>
                                </a:solidFill>
                                <a:latin typeface="Cambria Math" panose="02040503050406030204" pitchFamily="18" charset="0"/>
                              </a:rPr>
                            </m:ctrlPr>
                          </m:sSubPr>
                          <m:e>
                            <m:r>
                              <a:rPr lang="en-US" altLang="en-US" sz="3200" i="1">
                                <a:solidFill>
                                  <a:schemeClr val="bg1"/>
                                </a:solidFill>
                                <a:latin typeface="Cambria Math" panose="02040503050406030204" pitchFamily="18" charset="0"/>
                                <a:ea typeface="Cambria Math" panose="02040503050406030204" pitchFamily="18" charset="0"/>
                              </a:rPr>
                              <m:t>𝜇</m:t>
                            </m:r>
                          </m:e>
                          <m:sub>
                            <m:r>
                              <a:rPr lang="en-US" altLang="en-US" sz="3200" i="1">
                                <a:solidFill>
                                  <a:schemeClr val="bg1"/>
                                </a:solidFill>
                                <a:latin typeface="Cambria Math" panose="02040503050406030204" pitchFamily="18" charset="0"/>
                              </a:rPr>
                              <m:t>8</m:t>
                            </m:r>
                            <m:r>
                              <a:rPr lang="en-US" altLang="en-US" sz="3200" i="1">
                                <a:solidFill>
                                  <a:schemeClr val="bg1"/>
                                </a:solidFill>
                                <a:latin typeface="Cambria Math" panose="02040503050406030204" pitchFamily="18" charset="0"/>
                              </a:rPr>
                              <m:t>𝑃</m:t>
                            </m:r>
                          </m:sub>
                        </m:sSub>
                      </m:num>
                      <m:den>
                        <m:r>
                          <a:rPr lang="en-US" altLang="en-US" sz="3200" i="1">
                            <a:solidFill>
                              <a:schemeClr val="bg1"/>
                            </a:solidFill>
                            <a:latin typeface="Cambria Math" panose="02040503050406030204" pitchFamily="18" charset="0"/>
                          </a:rPr>
                          <m:t>2</m:t>
                        </m:r>
                      </m:den>
                    </m:f>
                  </m:oMath>
                </a14:m>
                <a:r>
                  <a:rPr lang="en-US" altLang="en-US" sz="3200" dirty="0">
                    <a:solidFill>
                      <a:schemeClr val="bg1"/>
                    </a:solidFill>
                  </a:rPr>
                  <a:t>  =  </a:t>
                </a:r>
                <a14:m>
                  <m:oMath xmlns:m="http://schemas.openxmlformats.org/officeDocument/2006/math">
                    <m:f>
                      <m:fPr>
                        <m:ctrlPr>
                          <a:rPr lang="en-US" altLang="en-US" sz="3200" i="1">
                            <a:solidFill>
                              <a:schemeClr val="bg1"/>
                            </a:solidFill>
                            <a:latin typeface="Cambria Math" panose="02040503050406030204" pitchFamily="18" charset="0"/>
                          </a:rPr>
                        </m:ctrlPr>
                      </m:fPr>
                      <m:num>
                        <m:sSub>
                          <m:sSubPr>
                            <m:ctrlPr>
                              <a:rPr lang="en-US" altLang="en-US" sz="3200" i="1">
                                <a:solidFill>
                                  <a:schemeClr val="bg1"/>
                                </a:solidFill>
                                <a:latin typeface="Cambria Math" panose="02040503050406030204" pitchFamily="18" charset="0"/>
                              </a:rPr>
                            </m:ctrlPr>
                          </m:sSubPr>
                          <m:e>
                            <m:r>
                              <a:rPr lang="en-US" altLang="en-US" sz="3200" i="1">
                                <a:solidFill>
                                  <a:schemeClr val="bg1"/>
                                </a:solidFill>
                                <a:latin typeface="Cambria Math" panose="02040503050406030204" pitchFamily="18" charset="0"/>
                                <a:ea typeface="Cambria Math" panose="02040503050406030204" pitchFamily="18" charset="0"/>
                              </a:rPr>
                              <m:t>𝜇</m:t>
                            </m:r>
                          </m:e>
                          <m:sub>
                            <m:r>
                              <a:rPr lang="en-US" altLang="en-US" sz="3200" i="1">
                                <a:solidFill>
                                  <a:schemeClr val="bg1"/>
                                </a:solidFill>
                                <a:latin typeface="Cambria Math" panose="02040503050406030204" pitchFamily="18" charset="0"/>
                              </a:rPr>
                              <m:t>1</m:t>
                            </m:r>
                            <m:r>
                              <a:rPr lang="en-US" altLang="en-US" sz="3200" i="1">
                                <a:solidFill>
                                  <a:schemeClr val="bg1"/>
                                </a:solidFill>
                                <a:latin typeface="Cambria Math" panose="02040503050406030204" pitchFamily="18" charset="0"/>
                              </a:rPr>
                              <m:t>𝑉</m:t>
                            </m:r>
                          </m:sub>
                        </m:sSub>
                        <m:r>
                          <m:rPr>
                            <m:nor/>
                          </m:rPr>
                          <a:rPr lang="en-US" altLang="en-US" sz="3200" dirty="0">
                            <a:solidFill>
                              <a:schemeClr val="bg1"/>
                            </a:solidFill>
                          </a:rPr>
                          <m:t> + </m:t>
                        </m:r>
                        <m:sSub>
                          <m:sSubPr>
                            <m:ctrlPr>
                              <a:rPr lang="en-US" altLang="en-US" sz="3200" i="1">
                                <a:solidFill>
                                  <a:schemeClr val="bg1"/>
                                </a:solidFill>
                                <a:latin typeface="Cambria Math" panose="02040503050406030204" pitchFamily="18" charset="0"/>
                              </a:rPr>
                            </m:ctrlPr>
                          </m:sSubPr>
                          <m:e>
                            <m:r>
                              <a:rPr lang="en-US" altLang="en-US" sz="3200" i="1">
                                <a:solidFill>
                                  <a:schemeClr val="bg1"/>
                                </a:solidFill>
                                <a:latin typeface="Cambria Math" panose="02040503050406030204" pitchFamily="18" charset="0"/>
                                <a:ea typeface="Cambria Math" panose="02040503050406030204" pitchFamily="18" charset="0"/>
                              </a:rPr>
                              <m:t>𝜇</m:t>
                            </m:r>
                          </m:e>
                          <m:sub>
                            <m:r>
                              <a:rPr lang="en-US" altLang="en-US" sz="3200" i="1">
                                <a:solidFill>
                                  <a:schemeClr val="bg1"/>
                                </a:solidFill>
                                <a:latin typeface="Cambria Math" panose="02040503050406030204" pitchFamily="18" charset="0"/>
                              </a:rPr>
                              <m:t>8</m:t>
                            </m:r>
                            <m:r>
                              <a:rPr lang="en-US" altLang="en-US" sz="3200" i="1">
                                <a:solidFill>
                                  <a:schemeClr val="bg1"/>
                                </a:solidFill>
                                <a:latin typeface="Cambria Math" panose="02040503050406030204" pitchFamily="18" charset="0"/>
                              </a:rPr>
                              <m:t>𝑉</m:t>
                            </m:r>
                          </m:sub>
                        </m:sSub>
                      </m:num>
                      <m:den>
                        <m:r>
                          <a:rPr lang="en-US" altLang="en-US" sz="3200" i="1">
                            <a:solidFill>
                              <a:schemeClr val="bg1"/>
                            </a:solidFill>
                            <a:latin typeface="Cambria Math" panose="02040503050406030204" pitchFamily="18" charset="0"/>
                          </a:rPr>
                          <m:t>2</m:t>
                        </m:r>
                      </m:den>
                    </m:f>
                  </m:oMath>
                </a14:m>
                <a:endParaRPr lang="en-US" altLang="en-US" sz="2400" dirty="0"/>
              </a:p>
              <a:p>
                <a:pPr>
                  <a:spcBef>
                    <a:spcPts val="0"/>
                  </a:spcBef>
                </a:pPr>
                <a:endParaRPr lang="en-US" altLang="en-US" sz="2400" dirty="0"/>
              </a:p>
              <a:p>
                <a:pPr algn="ctr"/>
                <a14:m>
                  <m:oMath xmlns:m="http://schemas.openxmlformats.org/officeDocument/2006/math">
                    <m:r>
                      <a:rPr lang="en-US" altLang="en-US" sz="2400" i="1">
                        <a:solidFill>
                          <a:schemeClr val="bg1"/>
                        </a:solidFill>
                        <a:latin typeface="Cambria Math" panose="02040503050406030204" pitchFamily="18" charset="0"/>
                      </a:rPr>
                      <m:t>0=0.5</m:t>
                    </m:r>
                    <m:sSub>
                      <m:sSubPr>
                        <m:ctrlPr>
                          <a:rPr lang="en-US" altLang="en-US" sz="2400" i="1">
                            <a:solidFill>
                              <a:schemeClr val="bg1"/>
                            </a:solidFill>
                            <a:latin typeface="Cambria Math" panose="02040503050406030204" pitchFamily="18" charset="0"/>
                          </a:rPr>
                        </m:ctrlPr>
                      </m:sSubPr>
                      <m:e>
                        <m:r>
                          <a:rPr lang="en-US" altLang="en-US" sz="2400" i="1">
                            <a:solidFill>
                              <a:schemeClr val="bg1"/>
                            </a:solidFill>
                            <a:latin typeface="Cambria Math" panose="02040503050406030204" pitchFamily="18" charset="0"/>
                            <a:ea typeface="Cambria Math" panose="02040503050406030204" pitchFamily="18" charset="0"/>
                          </a:rPr>
                          <m:t>𝜇</m:t>
                        </m:r>
                      </m:e>
                      <m:sub>
                        <m:r>
                          <a:rPr lang="en-US" altLang="en-US" sz="2400" i="1">
                            <a:solidFill>
                              <a:schemeClr val="bg1"/>
                            </a:solidFill>
                            <a:latin typeface="Cambria Math" panose="02040503050406030204" pitchFamily="18" charset="0"/>
                          </a:rPr>
                          <m:t>1</m:t>
                        </m:r>
                        <m:r>
                          <a:rPr lang="en-US" altLang="en-US" sz="2400" i="1">
                            <a:solidFill>
                              <a:schemeClr val="bg1"/>
                            </a:solidFill>
                            <a:latin typeface="Cambria Math" panose="02040503050406030204" pitchFamily="18" charset="0"/>
                          </a:rPr>
                          <m:t>𝑃</m:t>
                        </m:r>
                      </m:sub>
                    </m:sSub>
                  </m:oMath>
                </a14:m>
                <a:r>
                  <a:rPr lang="en-US" altLang="en-US" sz="2400" dirty="0">
                    <a:solidFill>
                      <a:schemeClr val="bg1"/>
                    </a:solidFill>
                  </a:rPr>
                  <a:t> + </a:t>
                </a:r>
                <a14:m>
                  <m:oMath xmlns:m="http://schemas.openxmlformats.org/officeDocument/2006/math">
                    <m:r>
                      <a:rPr lang="en-US" altLang="en-US" sz="2400" i="1">
                        <a:solidFill>
                          <a:schemeClr val="bg1"/>
                        </a:solidFill>
                        <a:latin typeface="Cambria Math" panose="02040503050406030204" pitchFamily="18" charset="0"/>
                      </a:rPr>
                      <m:t>0.5</m:t>
                    </m:r>
                    <m:sSub>
                      <m:sSubPr>
                        <m:ctrlPr>
                          <a:rPr lang="en-US" altLang="en-US" sz="2400" i="1">
                            <a:solidFill>
                              <a:schemeClr val="bg1"/>
                            </a:solidFill>
                            <a:latin typeface="Cambria Math" panose="02040503050406030204" pitchFamily="18" charset="0"/>
                          </a:rPr>
                        </m:ctrlPr>
                      </m:sSubPr>
                      <m:e>
                        <m:r>
                          <a:rPr lang="en-US" altLang="en-US" sz="2400" i="1">
                            <a:solidFill>
                              <a:schemeClr val="bg1"/>
                            </a:solidFill>
                            <a:latin typeface="Cambria Math" panose="02040503050406030204" pitchFamily="18" charset="0"/>
                            <a:ea typeface="Cambria Math" panose="02040503050406030204" pitchFamily="18" charset="0"/>
                          </a:rPr>
                          <m:t>𝜇</m:t>
                        </m:r>
                      </m:e>
                      <m:sub>
                        <m:r>
                          <a:rPr lang="en-US" altLang="en-US" sz="2400" i="1">
                            <a:solidFill>
                              <a:schemeClr val="bg1"/>
                            </a:solidFill>
                            <a:latin typeface="Cambria Math" panose="02040503050406030204" pitchFamily="18" charset="0"/>
                          </a:rPr>
                          <m:t>8</m:t>
                        </m:r>
                        <m:r>
                          <a:rPr lang="en-US" altLang="en-US" sz="2400" i="1">
                            <a:solidFill>
                              <a:schemeClr val="bg1"/>
                            </a:solidFill>
                            <a:latin typeface="Cambria Math" panose="02040503050406030204" pitchFamily="18" charset="0"/>
                          </a:rPr>
                          <m:t>𝑃</m:t>
                        </m:r>
                      </m:sub>
                    </m:sSub>
                  </m:oMath>
                </a14:m>
                <a:r>
                  <a:rPr lang="en-US" altLang="en-US" sz="2400" dirty="0">
                    <a:solidFill>
                      <a:schemeClr val="bg1"/>
                    </a:solidFill>
                  </a:rPr>
                  <a:t> - </a:t>
                </a:r>
                <a14:m>
                  <m:oMath xmlns:m="http://schemas.openxmlformats.org/officeDocument/2006/math">
                    <m:r>
                      <a:rPr lang="en-US" altLang="en-US" sz="2400" i="1">
                        <a:solidFill>
                          <a:schemeClr val="bg1"/>
                        </a:solidFill>
                        <a:latin typeface="Cambria Math" panose="02040503050406030204" pitchFamily="18" charset="0"/>
                      </a:rPr>
                      <m:t>0.5</m:t>
                    </m:r>
                    <m:sSub>
                      <m:sSubPr>
                        <m:ctrlPr>
                          <a:rPr lang="en-US" altLang="en-US" sz="2400" i="1">
                            <a:solidFill>
                              <a:schemeClr val="bg1"/>
                            </a:solidFill>
                            <a:latin typeface="Cambria Math" panose="02040503050406030204" pitchFamily="18" charset="0"/>
                          </a:rPr>
                        </m:ctrlPr>
                      </m:sSubPr>
                      <m:e>
                        <m:r>
                          <a:rPr lang="en-US" altLang="en-US" sz="2400" i="1">
                            <a:solidFill>
                              <a:schemeClr val="bg1"/>
                            </a:solidFill>
                            <a:latin typeface="Cambria Math" panose="02040503050406030204" pitchFamily="18" charset="0"/>
                            <a:ea typeface="Cambria Math" panose="02040503050406030204" pitchFamily="18" charset="0"/>
                          </a:rPr>
                          <m:t>𝜇</m:t>
                        </m:r>
                      </m:e>
                      <m:sub>
                        <m:r>
                          <a:rPr lang="en-US" altLang="en-US" sz="2400" i="1">
                            <a:solidFill>
                              <a:schemeClr val="bg1"/>
                            </a:solidFill>
                            <a:latin typeface="Cambria Math" panose="02040503050406030204" pitchFamily="18" charset="0"/>
                          </a:rPr>
                          <m:t>1</m:t>
                        </m:r>
                        <m:r>
                          <a:rPr lang="en-US" altLang="en-US" sz="2400" i="1">
                            <a:solidFill>
                              <a:schemeClr val="bg1"/>
                            </a:solidFill>
                            <a:latin typeface="Cambria Math" panose="02040503050406030204" pitchFamily="18" charset="0"/>
                          </a:rPr>
                          <m:t>𝑉</m:t>
                        </m:r>
                      </m:sub>
                    </m:sSub>
                  </m:oMath>
                </a14:m>
                <a:r>
                  <a:rPr lang="en-US" altLang="en-US" sz="2400" dirty="0">
                    <a:solidFill>
                      <a:schemeClr val="bg1"/>
                    </a:solidFill>
                  </a:rPr>
                  <a:t> - </a:t>
                </a:r>
                <a14:m>
                  <m:oMath xmlns:m="http://schemas.openxmlformats.org/officeDocument/2006/math">
                    <m:r>
                      <a:rPr lang="en-US" altLang="en-US" sz="2400" i="1">
                        <a:solidFill>
                          <a:schemeClr val="bg1"/>
                        </a:solidFill>
                        <a:latin typeface="Cambria Math" panose="02040503050406030204" pitchFamily="18" charset="0"/>
                      </a:rPr>
                      <m:t>0.5</m:t>
                    </m:r>
                    <m:sSub>
                      <m:sSubPr>
                        <m:ctrlPr>
                          <a:rPr lang="en-US" altLang="en-US" sz="2400" i="1">
                            <a:solidFill>
                              <a:schemeClr val="bg1"/>
                            </a:solidFill>
                            <a:latin typeface="Cambria Math" panose="02040503050406030204" pitchFamily="18" charset="0"/>
                          </a:rPr>
                        </m:ctrlPr>
                      </m:sSubPr>
                      <m:e>
                        <m:r>
                          <a:rPr lang="en-US" altLang="en-US" sz="2400" i="1">
                            <a:solidFill>
                              <a:schemeClr val="bg1"/>
                            </a:solidFill>
                            <a:latin typeface="Cambria Math" panose="02040503050406030204" pitchFamily="18" charset="0"/>
                            <a:ea typeface="Cambria Math" panose="02040503050406030204" pitchFamily="18" charset="0"/>
                          </a:rPr>
                          <m:t>𝜇</m:t>
                        </m:r>
                      </m:e>
                      <m:sub>
                        <m:r>
                          <a:rPr lang="en-US" altLang="en-US" sz="2400" i="1">
                            <a:solidFill>
                              <a:schemeClr val="bg1"/>
                            </a:solidFill>
                            <a:latin typeface="Cambria Math" panose="02040503050406030204" pitchFamily="18" charset="0"/>
                            <a:ea typeface="Cambria Math" panose="02040503050406030204" pitchFamily="18" charset="0"/>
                          </a:rPr>
                          <m:t>8</m:t>
                        </m:r>
                        <m:r>
                          <a:rPr lang="en-US" altLang="en-US" sz="2400" i="1">
                            <a:solidFill>
                              <a:schemeClr val="bg1"/>
                            </a:solidFill>
                            <a:latin typeface="Cambria Math" panose="02040503050406030204" pitchFamily="18" charset="0"/>
                            <a:ea typeface="Cambria Math" panose="02040503050406030204" pitchFamily="18" charset="0"/>
                          </a:rPr>
                          <m:t>𝑉</m:t>
                        </m:r>
                      </m:sub>
                    </m:sSub>
                  </m:oMath>
                </a14:m>
                <a:endParaRPr lang="en-US" altLang="en-US" sz="2400" dirty="0"/>
              </a:p>
            </p:txBody>
          </p:sp>
        </mc:Choice>
        <mc:Fallback xmlns="">
          <p:sp>
            <p:nvSpPr>
              <p:cNvPr id="4099" name="Text Box 3"/>
              <p:cNvSpPr txBox="1">
                <a:spLocks noRot="1" noChangeAspect="1" noMove="1" noResize="1" noEditPoints="1" noAdjustHandles="1" noChangeArrowheads="1" noChangeShapeType="1" noTextEdit="1"/>
              </p:cNvSpPr>
              <p:nvPr/>
            </p:nvSpPr>
            <p:spPr bwMode="auto">
              <a:xfrm>
                <a:off x="762000" y="1143000"/>
                <a:ext cx="8001000" cy="4358501"/>
              </a:xfrm>
              <a:prstGeom prst="rect">
                <a:avLst/>
              </a:prstGeom>
              <a:blipFill>
                <a:blip r:embed="rId3"/>
                <a:stretch>
                  <a:fillRect l="-1142" t="-1120" b="-22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 name="TextBox 14"/>
          <p:cNvSpPr txBox="1">
            <a:spLocks noChangeArrowheads="1"/>
          </p:cNvSpPr>
          <p:nvPr/>
        </p:nvSpPr>
        <p:spPr bwMode="auto">
          <a:xfrm>
            <a:off x="1485900" y="6095999"/>
            <a:ext cx="7372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800" i="1" dirty="0"/>
              <a:t>Note:</a:t>
            </a:r>
            <a:r>
              <a:rPr lang="en-US" altLang="en-US" sz="2800" dirty="0"/>
              <a:t> A comparison is a special case of a contrast.</a:t>
            </a:r>
          </a:p>
        </p:txBody>
      </p:sp>
    </p:spTree>
    <p:extLst>
      <p:ext uri="{BB962C8B-B14F-4D97-AF65-F5344CB8AC3E}">
        <p14:creationId xmlns:p14="http://schemas.microsoft.com/office/powerpoint/2010/main" val="175986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81000" y="762000"/>
            <a:ext cx="8261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a:t>The standard error of a contrast is given by:</a:t>
            </a:r>
          </a:p>
        </p:txBody>
      </p:sp>
      <p:graphicFrame>
        <p:nvGraphicFramePr>
          <p:cNvPr id="5123" name="Object 2"/>
          <p:cNvGraphicFramePr>
            <a:graphicFrameLocks noChangeAspect="1"/>
          </p:cNvGraphicFramePr>
          <p:nvPr/>
        </p:nvGraphicFramePr>
        <p:xfrm>
          <a:off x="2507458" y="1731052"/>
          <a:ext cx="4008437" cy="1066800"/>
        </p:xfrm>
        <a:graphic>
          <a:graphicData uri="http://schemas.openxmlformats.org/presentationml/2006/ole">
            <mc:AlternateContent xmlns:mc="http://schemas.openxmlformats.org/markup-compatibility/2006">
              <mc:Choice xmlns:v="urn:schemas-microsoft-com:vml" Requires="v">
                <p:oleObj name="Equation" r:id="rId3" imgW="1765300" imgH="469900" progId="Equation.DSMT4">
                  <p:embed/>
                </p:oleObj>
              </mc:Choice>
              <mc:Fallback>
                <p:oleObj name="Equation" r:id="rId3" imgW="1765300" imgH="469900" progId="Equation.DSMT4">
                  <p:embed/>
                  <p:pic>
                    <p:nvPicPr>
                      <p:cNvPr id="512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7458" y="1731052"/>
                        <a:ext cx="4008437"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1596153" y="4022237"/>
          <a:ext cx="1443037" cy="762000"/>
        </p:xfrm>
        <a:graphic>
          <a:graphicData uri="http://schemas.openxmlformats.org/presentationml/2006/ole">
            <mc:AlternateContent xmlns:mc="http://schemas.openxmlformats.org/markup-compatibility/2006">
              <mc:Choice xmlns:v="urn:schemas-microsoft-com:vml" Requires="v">
                <p:oleObj name="Equation" r:id="rId5" imgW="457200" imgH="241300" progId="Equation.DSMT4">
                  <p:embed/>
                </p:oleObj>
              </mc:Choice>
              <mc:Fallback>
                <p:oleObj name="Equation" r:id="rId5" imgW="457200" imgH="241300" progId="Equation.DSMT4">
                  <p:embed/>
                  <p:pic>
                    <p:nvPicPr>
                      <p:cNvPr id="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6153" y="4022237"/>
                        <a:ext cx="1443037"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4"/>
          <p:cNvGraphicFramePr>
            <a:graphicFrameLocks noChangeAspect="1"/>
          </p:cNvGraphicFramePr>
          <p:nvPr/>
        </p:nvGraphicFramePr>
        <p:xfrm>
          <a:off x="5663326" y="3968262"/>
          <a:ext cx="2270125" cy="869950"/>
        </p:xfrm>
        <a:graphic>
          <a:graphicData uri="http://schemas.openxmlformats.org/presentationml/2006/ole">
            <mc:AlternateContent xmlns:mc="http://schemas.openxmlformats.org/markup-compatibility/2006">
              <mc:Choice xmlns:v="urn:schemas-microsoft-com:vml" Requires="v">
                <p:oleObj name="Equation" r:id="rId7" imgW="1358900" imgH="520700" progId="Equation.DSMT4">
                  <p:embed/>
                </p:oleObj>
              </mc:Choice>
              <mc:Fallback>
                <p:oleObj name="Equation" r:id="rId7" imgW="1358900" imgH="520700" progId="Equation.DSMT4">
                  <p:embed/>
                  <p:pic>
                    <p:nvPicPr>
                      <p:cNvPr id="3789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3326" y="3968262"/>
                        <a:ext cx="2270125" cy="869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8"/>
          <p:cNvGrpSpPr>
            <a:grpSpLocks/>
          </p:cNvGrpSpPr>
          <p:nvPr/>
        </p:nvGrpSpPr>
        <p:grpSpPr bwMode="auto">
          <a:xfrm>
            <a:off x="1596152" y="3294972"/>
            <a:ext cx="5972652" cy="578111"/>
            <a:chOff x="1189877" y="2048746"/>
            <a:chExt cx="5972811" cy="578409"/>
          </a:xfrm>
        </p:grpSpPr>
        <p:sp>
          <p:nvSpPr>
            <p:cNvPr id="5132" name="TextBox 7"/>
            <p:cNvSpPr txBox="1">
              <a:spLocks noChangeArrowheads="1"/>
            </p:cNvSpPr>
            <p:nvPr/>
          </p:nvSpPr>
          <p:spPr bwMode="auto">
            <a:xfrm>
              <a:off x="1189877" y="2103935"/>
              <a:ext cx="14029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800" dirty="0"/>
                <a:t>Contrast</a:t>
              </a:r>
            </a:p>
          </p:txBody>
        </p:sp>
        <p:sp>
          <p:nvSpPr>
            <p:cNvPr id="5133" name="TextBox 8"/>
            <p:cNvSpPr txBox="1">
              <a:spLocks noChangeArrowheads="1"/>
            </p:cNvSpPr>
            <p:nvPr/>
          </p:nvSpPr>
          <p:spPr bwMode="auto">
            <a:xfrm>
              <a:off x="5621816" y="2048746"/>
              <a:ext cx="1540872" cy="52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800" dirty="0"/>
                <a:t>Std. error</a:t>
              </a:r>
            </a:p>
          </p:txBody>
        </p:sp>
      </p:grpSp>
      <p:graphicFrame>
        <p:nvGraphicFramePr>
          <p:cNvPr id="37895" name="Object 5"/>
          <p:cNvGraphicFramePr>
            <a:graphicFrameLocks noChangeAspect="1"/>
          </p:cNvGraphicFramePr>
          <p:nvPr/>
        </p:nvGraphicFramePr>
        <p:xfrm>
          <a:off x="710327" y="5430119"/>
          <a:ext cx="3214688" cy="492125"/>
        </p:xfrm>
        <a:graphic>
          <a:graphicData uri="http://schemas.openxmlformats.org/presentationml/2006/ole">
            <mc:AlternateContent xmlns:mc="http://schemas.openxmlformats.org/markup-compatibility/2006">
              <mc:Choice xmlns:v="urn:schemas-microsoft-com:vml" Requires="v">
                <p:oleObj name="Equation" r:id="rId9" imgW="1739880" imgH="228600" progId="Equation.DSMT4">
                  <p:embed/>
                </p:oleObj>
              </mc:Choice>
              <mc:Fallback>
                <p:oleObj name="Equation" r:id="rId9" imgW="1739880" imgH="228600" progId="Equation.DSMT4">
                  <p:embed/>
                  <p:pic>
                    <p:nvPicPr>
                      <p:cNvPr id="3789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0327" y="5430119"/>
                        <a:ext cx="3214688"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6"/>
          <p:cNvGraphicFramePr>
            <a:graphicFrameLocks noChangeAspect="1"/>
          </p:cNvGraphicFramePr>
          <p:nvPr/>
        </p:nvGraphicFramePr>
        <p:xfrm>
          <a:off x="5206127" y="5265812"/>
          <a:ext cx="3384550" cy="820738"/>
        </p:xfrm>
        <a:graphic>
          <a:graphicData uri="http://schemas.openxmlformats.org/presentationml/2006/ole">
            <mc:AlternateContent xmlns:mc="http://schemas.openxmlformats.org/markup-compatibility/2006">
              <mc:Choice xmlns:v="urn:schemas-microsoft-com:vml" Requires="v">
                <p:oleObj name="Equation" r:id="rId11" imgW="2286000" imgH="533160" progId="Equation.DSMT4">
                  <p:embed/>
                </p:oleObj>
              </mc:Choice>
              <mc:Fallback>
                <p:oleObj name="Equation" r:id="rId11" imgW="2286000" imgH="533160" progId="Equation.DSMT4">
                  <p:embed/>
                  <p:pic>
                    <p:nvPicPr>
                      <p:cNvPr id="37897"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6127" y="5265812"/>
                        <a:ext cx="3384550" cy="820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159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Fly Contrast</a:t>
            </a:r>
            <a:endParaRPr lang="en-US" dirty="0">
              <a:solidFill>
                <a:srgbClr val="FFFF66"/>
              </a:solidFill>
            </a:endParaRPr>
          </a:p>
        </p:txBody>
      </p:sp>
      <p:sp>
        <p:nvSpPr>
          <p:cNvPr id="13315" name="Text Box 3"/>
          <p:cNvSpPr txBox="1">
            <a:spLocks noChangeArrowheads="1"/>
          </p:cNvSpPr>
          <p:nvPr/>
        </p:nvSpPr>
        <p:spPr bwMode="auto">
          <a:xfrm>
            <a:off x="381000" y="3886201"/>
            <a:ext cx="9144000" cy="25853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summary(Fly.mod)</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Sum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Mean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    </a:t>
            </a:r>
          </a:p>
          <a:p>
            <a:pPr>
              <a:spcBef>
                <a:spcPct val="0"/>
              </a:spcBef>
            </a:pPr>
            <a:r>
              <a:rPr lang="en-US" sz="1800" b="1" dirty="0">
                <a:solidFill>
                  <a:schemeClr val="tx1"/>
                </a:solidFill>
                <a:latin typeface="Courier New" pitchFamily="49" charset="0"/>
              </a:rPr>
              <a:t>Treatment     4  11939  2984.8   13.61 3.52e-09 ***</a:t>
            </a:r>
          </a:p>
          <a:p>
            <a:pPr>
              <a:spcBef>
                <a:spcPct val="0"/>
              </a:spcBef>
            </a:pPr>
            <a:r>
              <a:rPr lang="en-US" sz="1800" b="1" dirty="0">
                <a:solidFill>
                  <a:schemeClr val="tx1"/>
                </a:solidFill>
                <a:latin typeface="Courier New" pitchFamily="49" charset="0"/>
              </a:rPr>
              <a:t>Residuals   120  26314   219.3 </a:t>
            </a:r>
          </a:p>
          <a:p>
            <a:pPr>
              <a:spcBef>
                <a:spcPct val="0"/>
              </a:spcBef>
            </a:pPr>
            <a:endParaRPr lang="en-US" sz="1800" b="1" dirty="0">
              <a:solidFill>
                <a:schemeClr val="accent2"/>
              </a:solidFill>
              <a:latin typeface="Courier New" pitchFamily="49" charset="0"/>
            </a:endParaRPr>
          </a:p>
          <a:p>
            <a:pPr>
              <a:spcBef>
                <a:spcPct val="0"/>
              </a:spcBef>
            </a:pPr>
            <a:r>
              <a:rPr lang="en-US" sz="1800" b="1" dirty="0" err="1">
                <a:solidFill>
                  <a:schemeClr val="accent2"/>
                </a:solidFill>
                <a:latin typeface="Courier New" pitchFamily="49" charset="0"/>
              </a:rPr>
              <a:t>Fly.MSE</a:t>
            </a:r>
            <a:r>
              <a:rPr lang="en-US" sz="1800" b="1" dirty="0">
                <a:solidFill>
                  <a:schemeClr val="accent2"/>
                </a:solidFill>
                <a:latin typeface="Courier New" pitchFamily="49" charset="0"/>
              </a:rPr>
              <a:t> = summary(Fly.mod)[[1]][2,3]</a:t>
            </a:r>
          </a:p>
          <a:p>
            <a:pPr>
              <a:spcBef>
                <a:spcPct val="0"/>
              </a:spcBef>
            </a:pPr>
            <a:endParaRPr lang="en-US" sz="1800" b="1" dirty="0">
              <a:solidFill>
                <a:schemeClr val="accent2"/>
              </a:solidFill>
              <a:latin typeface="Courier New" pitchFamily="49" charset="0"/>
            </a:endParaRPr>
          </a:p>
          <a:p>
            <a:pPr>
              <a:spcBef>
                <a:spcPct val="0"/>
              </a:spcBef>
            </a:pPr>
            <a:endParaRPr lang="en-US" sz="1800" b="1" dirty="0">
              <a:solidFill>
                <a:schemeClr val="tx1"/>
              </a:solidFill>
              <a:latin typeface="Courier New" pitchFamily="49" charset="0"/>
            </a:endParaRPr>
          </a:p>
        </p:txBody>
      </p:sp>
      <mc:AlternateContent xmlns:mc="http://schemas.openxmlformats.org/markup-compatibility/2006" xmlns:a14="http://schemas.microsoft.com/office/drawing/2010/main">
        <mc:Choice Requires="a14">
          <p:sp>
            <p:nvSpPr>
              <p:cNvPr id="8" name="Text Box 11"/>
              <p:cNvSpPr txBox="1">
                <a:spLocks noChangeArrowheads="1"/>
              </p:cNvSpPr>
              <p:nvPr/>
            </p:nvSpPr>
            <p:spPr bwMode="auto">
              <a:xfrm>
                <a:off x="381000" y="1371600"/>
                <a:ext cx="7467600" cy="2308324"/>
              </a:xfrm>
              <a:prstGeom prst="rect">
                <a:avLst/>
              </a:prstGeom>
              <a:solidFill>
                <a:srgbClr val="660066"/>
              </a:solidFill>
              <a:ln>
                <a:noFill/>
              </a:ln>
              <a:extLst>
                <a:ext uri="{91240B29-F687-4F45-9708-019B960494DF}">
                  <a14:hiddenLine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l-GR" sz="3600" dirty="0">
                    <a:solidFill>
                      <a:schemeClr val="bg1"/>
                    </a:solidFill>
                    <a:sym typeface="Symbol" pitchFamily="18" charset="2"/>
                  </a:rPr>
                  <a:t>γ</a:t>
                </a:r>
                <a:r>
                  <a:rPr lang="en-US" sz="3600" baseline="-25000" dirty="0">
                    <a:solidFill>
                      <a:schemeClr val="bg1"/>
                    </a:solidFill>
                    <a:sym typeface="Symbol" pitchFamily="18" charset="2"/>
                  </a:rPr>
                  <a:t>1</a:t>
                </a:r>
                <a:r>
                  <a:rPr lang="en-US" sz="3600" dirty="0">
                    <a:solidFill>
                      <a:schemeClr val="bg1"/>
                    </a:solidFill>
                    <a:sym typeface="Symbol" pitchFamily="18" charset="2"/>
                  </a:rPr>
                  <a:t> = 0</a:t>
                </a: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a:t>
                </a:r>
                <a:r>
                  <a:rPr lang="el-GR" sz="3600" dirty="0">
                    <a:solidFill>
                      <a:schemeClr val="bg1"/>
                    </a:solidFill>
                    <a:sym typeface="Symbol" pitchFamily="18" charset="2"/>
                  </a:rPr>
                  <a:t>γ</a:t>
                </a:r>
                <a:r>
                  <a:rPr lang="en-US" sz="3600" baseline="-25000" dirty="0">
                    <a:solidFill>
                      <a:schemeClr val="bg1"/>
                    </a:solidFill>
                    <a:sym typeface="Symbol" pitchFamily="18" charset="2"/>
                  </a:rPr>
                  <a:t>1</a:t>
                </a:r>
                <a:r>
                  <a:rPr lang="en-US" sz="3600" dirty="0">
                    <a:solidFill>
                      <a:schemeClr val="bg1"/>
                    </a:solidFill>
                    <a:sym typeface="Symbol" pitchFamily="18" charset="2"/>
                  </a:rPr>
                  <a:t>  0</a:t>
                </a:r>
              </a:p>
              <a:p>
                <a:pPr>
                  <a:spcBef>
                    <a:spcPct val="0"/>
                  </a:spcBef>
                </a:pP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a:t>
                </a:r>
                <a:r>
                  <a:rPr lang="el-GR" sz="2800" dirty="0">
                    <a:solidFill>
                      <a:schemeClr val="bg1"/>
                    </a:solidFill>
                    <a:sym typeface="Symbol" pitchFamily="18" charset="2"/>
                  </a:rPr>
                  <a:t>γ</a:t>
                </a:r>
                <a:r>
                  <a:rPr lang="en-US" sz="2800" baseline="-25000" dirty="0">
                    <a:solidFill>
                      <a:schemeClr val="bg1"/>
                    </a:solidFill>
                    <a:sym typeface="Symbol" pitchFamily="18" charset="2"/>
                  </a:rPr>
                  <a:t>1  </a:t>
                </a:r>
                <a:r>
                  <a:rPr lang="en-US" sz="2800" dirty="0">
                    <a:solidFill>
                      <a:schemeClr val="bg1"/>
                    </a:solidFill>
                    <a:sym typeface="Symbol" pitchFamily="18" charset="2"/>
                  </a:rPr>
                  <a:t>=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1</m:t>
                        </m:r>
                        <m:r>
                          <a:rPr lang="en-US" altLang="en-US" sz="2800" i="1">
                            <a:solidFill>
                              <a:schemeClr val="bg1"/>
                            </a:solidFill>
                            <a:latin typeface="Cambria Math" panose="02040503050406030204" pitchFamily="18" charset="0"/>
                          </a:rPr>
                          <m:t>𝑃</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8</m:t>
                        </m:r>
                        <m:r>
                          <a:rPr lang="en-US" altLang="en-US" sz="2800" i="1">
                            <a:solidFill>
                              <a:schemeClr val="bg1"/>
                            </a:solidFill>
                            <a:latin typeface="Cambria Math" panose="02040503050406030204" pitchFamily="18" charset="0"/>
                          </a:rPr>
                          <m:t>𝑃</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1</m:t>
                        </m:r>
                        <m:r>
                          <a:rPr lang="en-US" altLang="en-US" sz="2800" i="1">
                            <a:solidFill>
                              <a:schemeClr val="bg1"/>
                            </a:solidFill>
                            <a:latin typeface="Cambria Math" panose="02040503050406030204" pitchFamily="18" charset="0"/>
                          </a:rPr>
                          <m:t>𝑉</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ea typeface="Cambria Math" panose="02040503050406030204" pitchFamily="18" charset="0"/>
                          </a:rPr>
                          <m:t>8</m:t>
                        </m:r>
                        <m:r>
                          <a:rPr lang="en-US" altLang="en-US" sz="2800" i="1">
                            <a:solidFill>
                              <a:schemeClr val="bg1"/>
                            </a:solidFill>
                            <a:latin typeface="Cambria Math" panose="02040503050406030204" pitchFamily="18" charset="0"/>
                            <a:ea typeface="Cambria Math" panose="02040503050406030204" pitchFamily="18" charset="0"/>
                          </a:rPr>
                          <m:t>𝑉</m:t>
                        </m:r>
                      </m:sub>
                    </m:sSub>
                  </m:oMath>
                </a14:m>
                <a:endParaRPr lang="en-US" sz="3600" dirty="0"/>
              </a:p>
            </p:txBody>
          </p:sp>
        </mc:Choice>
        <mc:Fallback xmlns="">
          <p:sp>
            <p:nvSpPr>
              <p:cNvPr id="8" name="Text Box 11"/>
              <p:cNvSpPr txBox="1">
                <a:spLocks noRot="1" noChangeAspect="1" noMove="1" noResize="1" noEditPoints="1" noAdjustHandles="1" noChangeArrowheads="1" noChangeShapeType="1" noTextEdit="1"/>
              </p:cNvSpPr>
              <p:nvPr/>
            </p:nvSpPr>
            <p:spPr bwMode="auto">
              <a:xfrm>
                <a:off x="381000" y="1371600"/>
                <a:ext cx="7467600" cy="2308324"/>
              </a:xfrm>
              <a:prstGeom prst="rect">
                <a:avLst/>
              </a:prstGeom>
              <a:blipFill>
                <a:blip r:embed="rId2"/>
                <a:stretch>
                  <a:fillRect l="-2531" t="-4222" b="-527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7033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Fly Contrast</a:t>
            </a:r>
            <a:endParaRPr lang="en-US" dirty="0">
              <a:solidFill>
                <a:srgbClr val="FFFF66"/>
              </a:solidFill>
            </a:endParaRPr>
          </a:p>
        </p:txBody>
      </p:sp>
      <p:sp>
        <p:nvSpPr>
          <p:cNvPr id="13315" name="Text Box 3"/>
          <p:cNvSpPr txBox="1">
            <a:spLocks noChangeArrowheads="1"/>
          </p:cNvSpPr>
          <p:nvPr/>
        </p:nvSpPr>
        <p:spPr bwMode="auto">
          <a:xfrm>
            <a:off x="121545" y="2896821"/>
            <a:ext cx="91440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600" b="1">
                <a:solidFill>
                  <a:schemeClr val="accent2"/>
                </a:solidFill>
                <a:latin typeface="Courier New" pitchFamily="49" charset="0"/>
              </a:rPr>
              <a:t>Contrast.SE = sqrt(Fly.MSE*((.5)^2/25+(-.5)^2/25+(.5)^2/25+(-.5)^2/25))</a:t>
            </a:r>
            <a:endParaRPr lang="en-US" sz="1600" b="1" dirty="0">
              <a:solidFill>
                <a:schemeClr val="accent2"/>
              </a:solidFill>
              <a:latin typeface="Courier New" pitchFamily="49" charset="0"/>
            </a:endParaRPr>
          </a:p>
        </p:txBody>
      </p:sp>
      <p:graphicFrame>
        <p:nvGraphicFramePr>
          <p:cNvPr id="6" name="Object 6"/>
          <p:cNvGraphicFramePr>
            <a:graphicFrameLocks noChangeAspect="1"/>
          </p:cNvGraphicFramePr>
          <p:nvPr/>
        </p:nvGraphicFramePr>
        <p:xfrm>
          <a:off x="2362200" y="1600200"/>
          <a:ext cx="4713490" cy="1143000"/>
        </p:xfrm>
        <a:graphic>
          <a:graphicData uri="http://schemas.openxmlformats.org/presentationml/2006/ole">
            <mc:AlternateContent xmlns:mc="http://schemas.openxmlformats.org/markup-compatibility/2006">
              <mc:Choice xmlns:v="urn:schemas-microsoft-com:vml" Requires="v">
                <p:oleObj name="Equation" r:id="rId2" imgW="2286000" imgH="533160" progId="Equation.DSMT4">
                  <p:embed/>
                </p:oleObj>
              </mc:Choice>
              <mc:Fallback>
                <p:oleObj name="Equation" r:id="rId2" imgW="2286000" imgH="533160" progId="Equation.DSMT4">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4713490" cy="1143000"/>
                      </a:xfrm>
                      <a:prstGeom prst="rect">
                        <a:avLst/>
                      </a:prstGeom>
                      <a:solidFill>
                        <a:schemeClr val="bg1"/>
                      </a:solidFill>
                      <a:ln>
                        <a:noFill/>
                      </a:ln>
                    </p:spPr>
                  </p:pic>
                </p:oleObj>
              </mc:Fallback>
            </mc:AlternateContent>
          </a:graphicData>
        </a:graphic>
      </p:graphicFrame>
      <p:sp>
        <p:nvSpPr>
          <p:cNvPr id="7" name="Text Box 3"/>
          <p:cNvSpPr txBox="1">
            <a:spLocks noChangeArrowheads="1"/>
          </p:cNvSpPr>
          <p:nvPr/>
        </p:nvSpPr>
        <p:spPr bwMode="auto">
          <a:xfrm>
            <a:off x="146945" y="4876801"/>
            <a:ext cx="91440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500" b="1" dirty="0">
                <a:solidFill>
                  <a:schemeClr val="accent2"/>
                </a:solidFill>
                <a:latin typeface="Courier New" pitchFamily="49" charset="0"/>
              </a:rPr>
              <a:t>contrast = -0.5*mean(</a:t>
            </a:r>
            <a:r>
              <a:rPr lang="en-US" sz="1500" b="1" dirty="0" err="1">
                <a:solidFill>
                  <a:schemeClr val="accent2"/>
                </a:solidFill>
                <a:latin typeface="Courier New" pitchFamily="49" charset="0"/>
              </a:rPr>
              <a:t>FruitFlies$Longevity</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FruitFlies$Treatment</a:t>
            </a:r>
            <a:r>
              <a:rPr lang="en-US" sz="1500" b="1" dirty="0">
                <a:solidFill>
                  <a:schemeClr val="accent2"/>
                </a:solidFill>
                <a:latin typeface="Courier New" pitchFamily="49" charset="0"/>
              </a:rPr>
              <a:t>=="1 virgin"])       </a:t>
            </a:r>
          </a:p>
          <a:p>
            <a:pPr>
              <a:spcBef>
                <a:spcPct val="0"/>
              </a:spcBef>
            </a:pPr>
            <a:r>
              <a:rPr lang="en-US" sz="1500" b="1" dirty="0">
                <a:solidFill>
                  <a:schemeClr val="accent2"/>
                </a:solidFill>
                <a:latin typeface="Courier New" pitchFamily="49" charset="0"/>
              </a:rPr>
              <a:t>	   -0.5*mean(</a:t>
            </a:r>
            <a:r>
              <a:rPr lang="en-US" sz="1500" b="1" dirty="0" err="1">
                <a:solidFill>
                  <a:schemeClr val="accent2"/>
                </a:solidFill>
                <a:latin typeface="Courier New" pitchFamily="49" charset="0"/>
              </a:rPr>
              <a:t>FruitFlies$Longevity</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FruitFlies$Treatment</a:t>
            </a:r>
            <a:r>
              <a:rPr lang="en-US" sz="1500" b="1" dirty="0">
                <a:solidFill>
                  <a:schemeClr val="accent2"/>
                </a:solidFill>
                <a:latin typeface="Courier New" pitchFamily="49" charset="0"/>
              </a:rPr>
              <a:t>=="8 virgin"])                     	   +0.5*mean(</a:t>
            </a:r>
            <a:r>
              <a:rPr lang="en-US" sz="1500" b="1" dirty="0" err="1">
                <a:solidFill>
                  <a:schemeClr val="accent2"/>
                </a:solidFill>
                <a:latin typeface="Courier New" pitchFamily="49" charset="0"/>
              </a:rPr>
              <a:t>FruitFlies$Longevity</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FruitFlies$Treatment</a:t>
            </a:r>
            <a:r>
              <a:rPr lang="en-US" sz="1500" b="1" dirty="0">
                <a:solidFill>
                  <a:schemeClr val="accent2"/>
                </a:solidFill>
                <a:latin typeface="Courier New" pitchFamily="49" charset="0"/>
              </a:rPr>
              <a:t>=="1 pregnant"]) 	   +0.5*mean(</a:t>
            </a:r>
            <a:r>
              <a:rPr lang="en-US" sz="1500" b="1" dirty="0" err="1">
                <a:solidFill>
                  <a:schemeClr val="accent2"/>
                </a:solidFill>
                <a:latin typeface="Courier New" pitchFamily="49" charset="0"/>
              </a:rPr>
              <a:t>FruitFlies$Longevity</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FruitFlies$Treatment</a:t>
            </a:r>
            <a:r>
              <a:rPr lang="en-US" sz="1500" b="1" dirty="0">
                <a:solidFill>
                  <a:schemeClr val="accent2"/>
                </a:solidFill>
                <a:latin typeface="Courier New" pitchFamily="49" charset="0"/>
              </a:rPr>
              <a:t>=="8 pregnant"])</a:t>
            </a:r>
          </a:p>
        </p:txBody>
      </p:sp>
      <p:graphicFrame>
        <p:nvGraphicFramePr>
          <p:cNvPr id="8" name="Object 5"/>
          <p:cNvGraphicFramePr>
            <a:graphicFrameLocks noChangeAspect="1"/>
          </p:cNvGraphicFramePr>
          <p:nvPr/>
        </p:nvGraphicFramePr>
        <p:xfrm>
          <a:off x="3086201" y="4004897"/>
          <a:ext cx="3214688" cy="492125"/>
        </p:xfrm>
        <a:graphic>
          <a:graphicData uri="http://schemas.openxmlformats.org/presentationml/2006/ole">
            <mc:AlternateContent xmlns:mc="http://schemas.openxmlformats.org/markup-compatibility/2006">
              <mc:Choice xmlns:v="urn:schemas-microsoft-com:vml" Requires="v">
                <p:oleObj name="Equation" r:id="rId4" imgW="1739880" imgH="228600" progId="Equation.DSMT4">
                  <p:embed/>
                </p:oleObj>
              </mc:Choice>
              <mc:Fallback>
                <p:oleObj name="Equation" r:id="rId4" imgW="1739880" imgH="228600" progId="Equation.DSMT4">
                  <p:embed/>
                  <p:pic>
                    <p:nvPicPr>
                      <p:cNvPr id="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201" y="4004897"/>
                        <a:ext cx="3214688"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92667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Fly Contrast</a:t>
            </a:r>
            <a:endParaRPr lang="en-US" dirty="0">
              <a:solidFill>
                <a:srgbClr val="FFFF66"/>
              </a:solidFill>
            </a:endParaRPr>
          </a:p>
        </p:txBody>
      </p:sp>
      <p:sp>
        <p:nvSpPr>
          <p:cNvPr id="13315" name="Text Box 3"/>
          <p:cNvSpPr txBox="1">
            <a:spLocks noChangeArrowheads="1"/>
          </p:cNvSpPr>
          <p:nvPr/>
        </p:nvSpPr>
        <p:spPr bwMode="auto">
          <a:xfrm>
            <a:off x="127000" y="2850040"/>
            <a:ext cx="74676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600" b="1" dirty="0" err="1">
                <a:solidFill>
                  <a:schemeClr val="accent2"/>
                </a:solidFill>
                <a:latin typeface="Courier New" pitchFamily="49" charset="0"/>
              </a:rPr>
              <a:t>t.stat</a:t>
            </a:r>
            <a:r>
              <a:rPr lang="en-US" sz="1600" b="1" dirty="0">
                <a:solidFill>
                  <a:schemeClr val="accent2"/>
                </a:solidFill>
                <a:latin typeface="Courier New" pitchFamily="49" charset="0"/>
              </a:rPr>
              <a:t> = contrast/Contrast.SE</a:t>
            </a:r>
          </a:p>
        </p:txBody>
      </p:sp>
      <p:sp>
        <p:nvSpPr>
          <p:cNvPr id="7" name="Text Box 3"/>
          <p:cNvSpPr txBox="1">
            <a:spLocks noChangeArrowheads="1"/>
          </p:cNvSpPr>
          <p:nvPr/>
        </p:nvSpPr>
        <p:spPr bwMode="auto">
          <a:xfrm>
            <a:off x="127000" y="3188595"/>
            <a:ext cx="7467600"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600" b="1" dirty="0">
                <a:solidFill>
                  <a:schemeClr val="accent2"/>
                </a:solidFill>
                <a:latin typeface="Courier New" pitchFamily="49" charset="0"/>
              </a:rPr>
              <a:t>2*(1-pt(</a:t>
            </a:r>
            <a:r>
              <a:rPr lang="en-US" sz="1600" b="1" dirty="0" err="1">
                <a:solidFill>
                  <a:schemeClr val="accent2"/>
                </a:solidFill>
                <a:latin typeface="Courier New" pitchFamily="49" charset="0"/>
              </a:rPr>
              <a:t>t.stat</a:t>
            </a:r>
            <a:r>
              <a:rPr lang="en-US" sz="1600" b="1" dirty="0">
                <a:solidFill>
                  <a:schemeClr val="accent2"/>
                </a:solidFill>
                <a:latin typeface="Courier New" pitchFamily="49" charset="0"/>
              </a:rPr>
              <a:t>, 120))</a:t>
            </a:r>
          </a:p>
          <a:p>
            <a:pPr>
              <a:spcBef>
                <a:spcPct val="0"/>
              </a:spcBef>
            </a:pPr>
            <a:endParaRPr lang="en-US" sz="1600" b="1" dirty="0">
              <a:solidFill>
                <a:schemeClr val="accent2"/>
              </a:solidFill>
              <a:latin typeface="Courier New" pitchFamily="49" charset="0"/>
            </a:endParaRPr>
          </a:p>
          <a:p>
            <a:pPr>
              <a:spcBef>
                <a:spcPct val="0"/>
              </a:spcBef>
            </a:pPr>
            <a:r>
              <a:rPr lang="en-US" sz="1600" b="1" dirty="0">
                <a:solidFill>
                  <a:schemeClr val="tx1"/>
                </a:solidFill>
                <a:latin typeface="Courier New" pitchFamily="49" charset="0"/>
              </a:rPr>
              <a:t>[1] 2.015553e-07</a:t>
            </a:r>
          </a:p>
        </p:txBody>
      </p:sp>
      <p:pic>
        <p:nvPicPr>
          <p:cNvPr id="2" name="Picture 1"/>
          <p:cNvPicPr>
            <a:picLocks noChangeAspect="1"/>
          </p:cNvPicPr>
          <p:nvPr/>
        </p:nvPicPr>
        <p:blipFill rotWithShape="1">
          <a:blip r:embed="rId2"/>
          <a:srcRect r="41819" b="5176"/>
          <a:stretch/>
        </p:blipFill>
        <p:spPr>
          <a:xfrm>
            <a:off x="2286000" y="1391478"/>
            <a:ext cx="2928282" cy="1090290"/>
          </a:xfrm>
          <a:prstGeom prst="rect">
            <a:avLst/>
          </a:prstGeom>
        </p:spPr>
      </p:pic>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152400" y="4248191"/>
                <a:ext cx="7467600" cy="2308324"/>
              </a:xfrm>
              <a:prstGeom prst="rect">
                <a:avLst/>
              </a:prstGeom>
              <a:solidFill>
                <a:srgbClr val="660066"/>
              </a:solidFill>
              <a:ln>
                <a:noFill/>
              </a:ln>
              <a:extLst>
                <a:ext uri="{91240B29-F687-4F45-9708-019B960494DF}">
                  <a14:hiddenLine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l-GR" sz="3600" dirty="0">
                    <a:solidFill>
                      <a:schemeClr val="bg1"/>
                    </a:solidFill>
                    <a:sym typeface="Symbol" pitchFamily="18" charset="2"/>
                  </a:rPr>
                  <a:t>γ</a:t>
                </a:r>
                <a:r>
                  <a:rPr lang="en-US" sz="3600" baseline="-25000" dirty="0">
                    <a:solidFill>
                      <a:schemeClr val="bg1"/>
                    </a:solidFill>
                    <a:sym typeface="Symbol" pitchFamily="18" charset="2"/>
                  </a:rPr>
                  <a:t>1</a:t>
                </a:r>
                <a:r>
                  <a:rPr lang="en-US" sz="3600" dirty="0">
                    <a:solidFill>
                      <a:schemeClr val="bg1"/>
                    </a:solidFill>
                    <a:sym typeface="Symbol" pitchFamily="18" charset="2"/>
                  </a:rPr>
                  <a:t> = 0</a:t>
                </a: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a:t>
                </a:r>
                <a:r>
                  <a:rPr lang="el-GR" sz="3600" dirty="0">
                    <a:solidFill>
                      <a:schemeClr val="bg1"/>
                    </a:solidFill>
                    <a:sym typeface="Symbol" pitchFamily="18" charset="2"/>
                  </a:rPr>
                  <a:t>γ</a:t>
                </a:r>
                <a:r>
                  <a:rPr lang="en-US" sz="3600" baseline="-25000" dirty="0">
                    <a:solidFill>
                      <a:schemeClr val="bg1"/>
                    </a:solidFill>
                    <a:sym typeface="Symbol" pitchFamily="18" charset="2"/>
                  </a:rPr>
                  <a:t>1</a:t>
                </a:r>
                <a:r>
                  <a:rPr lang="en-US" sz="3600" dirty="0">
                    <a:solidFill>
                      <a:schemeClr val="bg1"/>
                    </a:solidFill>
                    <a:sym typeface="Symbol" pitchFamily="18" charset="2"/>
                  </a:rPr>
                  <a:t>  0</a:t>
                </a:r>
              </a:p>
              <a:p>
                <a:pPr>
                  <a:spcBef>
                    <a:spcPct val="0"/>
                  </a:spcBef>
                </a:pP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a:t>
                </a:r>
                <a:r>
                  <a:rPr lang="el-GR" sz="2800" dirty="0">
                    <a:solidFill>
                      <a:schemeClr val="bg1"/>
                    </a:solidFill>
                    <a:sym typeface="Symbol" pitchFamily="18" charset="2"/>
                  </a:rPr>
                  <a:t>γ</a:t>
                </a:r>
                <a:r>
                  <a:rPr lang="en-US" sz="2800" baseline="-25000" dirty="0">
                    <a:solidFill>
                      <a:schemeClr val="bg1"/>
                    </a:solidFill>
                    <a:sym typeface="Symbol" pitchFamily="18" charset="2"/>
                  </a:rPr>
                  <a:t>1  </a:t>
                </a:r>
                <a:r>
                  <a:rPr lang="en-US" sz="2800" dirty="0">
                    <a:solidFill>
                      <a:schemeClr val="bg1"/>
                    </a:solidFill>
                    <a:sym typeface="Symbol" pitchFamily="18" charset="2"/>
                  </a:rPr>
                  <a:t>=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1</m:t>
                        </m:r>
                        <m:r>
                          <a:rPr lang="en-US" altLang="en-US" sz="2800" i="1">
                            <a:solidFill>
                              <a:schemeClr val="bg1"/>
                            </a:solidFill>
                            <a:latin typeface="Cambria Math" panose="02040503050406030204" pitchFamily="18" charset="0"/>
                          </a:rPr>
                          <m:t>𝑃</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8</m:t>
                        </m:r>
                        <m:r>
                          <a:rPr lang="en-US" altLang="en-US" sz="2800" i="1">
                            <a:solidFill>
                              <a:schemeClr val="bg1"/>
                            </a:solidFill>
                            <a:latin typeface="Cambria Math" panose="02040503050406030204" pitchFamily="18" charset="0"/>
                          </a:rPr>
                          <m:t>𝑃</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rPr>
                          <m:t>1</m:t>
                        </m:r>
                        <m:r>
                          <a:rPr lang="en-US" altLang="en-US" sz="2800" i="1">
                            <a:solidFill>
                              <a:schemeClr val="bg1"/>
                            </a:solidFill>
                            <a:latin typeface="Cambria Math" panose="02040503050406030204" pitchFamily="18" charset="0"/>
                          </a:rPr>
                          <m:t>𝑉</m:t>
                        </m:r>
                      </m:sub>
                    </m:sSub>
                  </m:oMath>
                </a14:m>
                <a:r>
                  <a:rPr lang="en-US" altLang="en-US" sz="2800" dirty="0">
                    <a:solidFill>
                      <a:schemeClr val="bg1"/>
                    </a:solidFill>
                  </a:rPr>
                  <a:t> - </a:t>
                </a:r>
                <a14:m>
                  <m:oMath xmlns:m="http://schemas.openxmlformats.org/officeDocument/2006/math">
                    <m:r>
                      <a:rPr lang="en-US" altLang="en-US" sz="2800" i="1">
                        <a:solidFill>
                          <a:schemeClr val="bg1"/>
                        </a:solidFill>
                        <a:latin typeface="Cambria Math" panose="02040503050406030204" pitchFamily="18" charset="0"/>
                      </a:rPr>
                      <m:t>0.5</m:t>
                    </m:r>
                    <m:sSub>
                      <m:sSubPr>
                        <m:ctrlPr>
                          <a:rPr lang="en-US" altLang="en-US" sz="2800" i="1">
                            <a:solidFill>
                              <a:schemeClr val="bg1"/>
                            </a:solidFill>
                            <a:latin typeface="Cambria Math" panose="02040503050406030204" pitchFamily="18" charset="0"/>
                          </a:rPr>
                        </m:ctrlPr>
                      </m:sSubPr>
                      <m:e>
                        <m:r>
                          <a:rPr lang="en-US" altLang="en-US" sz="2800" i="1">
                            <a:solidFill>
                              <a:schemeClr val="bg1"/>
                            </a:solidFill>
                            <a:latin typeface="Cambria Math" panose="02040503050406030204" pitchFamily="18" charset="0"/>
                            <a:ea typeface="Cambria Math" panose="02040503050406030204" pitchFamily="18" charset="0"/>
                          </a:rPr>
                          <m:t>𝜇</m:t>
                        </m:r>
                      </m:e>
                      <m:sub>
                        <m:r>
                          <a:rPr lang="en-US" altLang="en-US" sz="2800" i="1">
                            <a:solidFill>
                              <a:schemeClr val="bg1"/>
                            </a:solidFill>
                            <a:latin typeface="Cambria Math" panose="02040503050406030204" pitchFamily="18" charset="0"/>
                            <a:ea typeface="Cambria Math" panose="02040503050406030204" pitchFamily="18" charset="0"/>
                          </a:rPr>
                          <m:t>8</m:t>
                        </m:r>
                        <m:r>
                          <a:rPr lang="en-US" altLang="en-US" sz="2800" i="1">
                            <a:solidFill>
                              <a:schemeClr val="bg1"/>
                            </a:solidFill>
                            <a:latin typeface="Cambria Math" panose="02040503050406030204" pitchFamily="18" charset="0"/>
                            <a:ea typeface="Cambria Math" panose="02040503050406030204" pitchFamily="18" charset="0"/>
                          </a:rPr>
                          <m:t>𝑉</m:t>
                        </m:r>
                      </m:sub>
                    </m:sSub>
                  </m:oMath>
                </a14:m>
                <a:endParaRPr lang="en-US" sz="3600" dirty="0"/>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152400" y="4248191"/>
                <a:ext cx="7467600" cy="2308324"/>
              </a:xfrm>
              <a:prstGeom prst="rect">
                <a:avLst/>
              </a:prstGeom>
              <a:blipFill>
                <a:blip r:embed="rId3"/>
                <a:stretch>
                  <a:fillRect l="-2449" t="-4485" b="-527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TextBox 9"/>
          <p:cNvSpPr txBox="1"/>
          <p:nvPr/>
        </p:nvSpPr>
        <p:spPr>
          <a:xfrm>
            <a:off x="4876800" y="4495800"/>
            <a:ext cx="2057400" cy="646331"/>
          </a:xfrm>
          <a:prstGeom prst="rect">
            <a:avLst/>
          </a:prstGeom>
          <a:noFill/>
        </p:spPr>
        <p:txBody>
          <a:bodyPr wrap="square" rtlCol="0">
            <a:spAutoFit/>
          </a:bodyPr>
          <a:lstStyle/>
          <a:p>
            <a:r>
              <a:rPr lang="en-US" sz="3600" dirty="0"/>
              <a:t>Reject H</a:t>
            </a:r>
            <a:r>
              <a:rPr lang="en-US" sz="3600" baseline="-25000" dirty="0"/>
              <a:t>0</a:t>
            </a:r>
          </a:p>
        </p:txBody>
      </p:sp>
    </p:spTree>
    <p:extLst>
      <p:ext uri="{BB962C8B-B14F-4D97-AF65-F5344CB8AC3E}">
        <p14:creationId xmlns:p14="http://schemas.microsoft.com/office/powerpoint/2010/main" val="1261607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Fruit Fly Contrast</a:t>
            </a:r>
            <a:endParaRPr lang="en-US" dirty="0">
              <a:solidFill>
                <a:srgbClr val="FFFF66"/>
              </a:solidFill>
            </a:endParaRPr>
          </a:p>
        </p:txBody>
      </p:sp>
      <p:sp>
        <p:nvSpPr>
          <p:cNvPr id="13315" name="Text Box 3"/>
          <p:cNvSpPr txBox="1">
            <a:spLocks noChangeArrowheads="1"/>
          </p:cNvSpPr>
          <p:nvPr/>
        </p:nvSpPr>
        <p:spPr bwMode="auto">
          <a:xfrm>
            <a:off x="228600" y="1381539"/>
            <a:ext cx="11201400" cy="48167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library(</a:t>
            </a:r>
            <a:r>
              <a:rPr lang="en-US" sz="1800" b="1" dirty="0" err="1">
                <a:solidFill>
                  <a:schemeClr val="accent2"/>
                </a:solidFill>
                <a:latin typeface="Courier New" pitchFamily="49" charset="0"/>
              </a:rPr>
              <a:t>gmodels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tapply</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FruitFlies$Longevity</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 Treatment, mean)</a:t>
            </a:r>
          </a:p>
          <a:p>
            <a:pPr>
              <a:spcBef>
                <a:spcPct val="0"/>
              </a:spcBef>
            </a:pPr>
            <a:endParaRPr lang="en-US" sz="1600" b="1" dirty="0">
              <a:solidFill>
                <a:schemeClr val="accent2"/>
              </a:solidFill>
              <a:latin typeface="Courier New" pitchFamily="49" charset="0"/>
            </a:endParaRPr>
          </a:p>
          <a:p>
            <a:pPr>
              <a:spcBef>
                <a:spcPct val="0"/>
              </a:spcBef>
            </a:pPr>
            <a:r>
              <a:rPr lang="en-US" sz="1600" b="1" dirty="0">
                <a:solidFill>
                  <a:schemeClr val="tx1"/>
                </a:solidFill>
                <a:latin typeface="Courier New" pitchFamily="49" charset="0"/>
              </a:rPr>
              <a:t>1 pregnant   1 virgin 8 pregnant   8 virgin       none </a:t>
            </a:r>
          </a:p>
          <a:p>
            <a:pPr>
              <a:spcBef>
                <a:spcPct val="0"/>
              </a:spcBef>
            </a:pPr>
            <a:r>
              <a:rPr lang="en-US" sz="1600" b="1" dirty="0">
                <a:solidFill>
                  <a:schemeClr val="tx1"/>
                </a:solidFill>
                <a:latin typeface="Courier New" pitchFamily="49" charset="0"/>
              </a:rPr>
              <a:t>     64.80      56.76      63.36      38.72      63.56 </a:t>
            </a:r>
          </a:p>
          <a:p>
            <a:pPr>
              <a:spcBef>
                <a:spcPct val="0"/>
              </a:spcBef>
            </a:pPr>
            <a:endParaRPr lang="en-US" sz="1800" b="1" dirty="0">
              <a:solidFill>
                <a:schemeClr val="tx1"/>
              </a:solidFill>
              <a:latin typeface="Courier New" pitchFamily="49" charset="0"/>
            </a:endParaRPr>
          </a:p>
          <a:p>
            <a:pPr>
              <a:spcBef>
                <a:spcPct val="0"/>
              </a:spcBef>
            </a:pPr>
            <a:r>
              <a:rPr lang="en-US" sz="1800" b="1" dirty="0" err="1">
                <a:solidFill>
                  <a:schemeClr val="accent6"/>
                </a:solidFill>
                <a:latin typeface="Courier New" pitchFamily="49" charset="0"/>
              </a:rPr>
              <a:t>fit.contrast</a:t>
            </a:r>
            <a:r>
              <a:rPr lang="en-US" sz="1800" b="1" dirty="0">
                <a:solidFill>
                  <a:schemeClr val="accent6"/>
                </a:solidFill>
                <a:latin typeface="Courier New" pitchFamily="49" charset="0"/>
              </a:rPr>
              <a:t>(Fly.mod, </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 </a:t>
            </a:r>
            <a:r>
              <a:rPr lang="en-US" sz="1800" b="1" dirty="0">
                <a:solidFill>
                  <a:schemeClr val="accent6"/>
                </a:solidFill>
                <a:latin typeface="Courier New" pitchFamily="49" charset="0"/>
              </a:rPr>
              <a:t>Treatment, c(0.5, -0.5, 0.5, -0.5, 0))</a:t>
            </a:r>
          </a:p>
          <a:p>
            <a:pPr>
              <a:spcBef>
                <a:spcPct val="0"/>
              </a:spcBef>
            </a:pPr>
            <a:endParaRPr lang="en-US" sz="1600" b="1" dirty="0">
              <a:solidFill>
                <a:schemeClr val="tx1"/>
              </a:solidFill>
              <a:latin typeface="Courier New" pitchFamily="49" charset="0"/>
            </a:endParaRPr>
          </a:p>
          <a:p>
            <a:pPr>
              <a:spcBef>
                <a:spcPct val="0"/>
              </a:spcBef>
            </a:pPr>
            <a:r>
              <a:rPr lang="en-US" sz="1500" b="1" dirty="0">
                <a:solidFill>
                  <a:schemeClr val="tx1"/>
                </a:solidFill>
                <a:latin typeface="Courier New" pitchFamily="49" charset="0"/>
              </a:rPr>
              <a:t>                                    Estimate Std. Error  t value     </a:t>
            </a:r>
            <a:r>
              <a:rPr lang="en-US" sz="1500" b="1" dirty="0" err="1">
                <a:solidFill>
                  <a:schemeClr val="tx1"/>
                </a:solidFill>
                <a:latin typeface="Courier New" pitchFamily="49" charset="0"/>
              </a:rPr>
              <a:t>Pr</a:t>
            </a:r>
            <a:r>
              <a:rPr lang="en-US" sz="1500" b="1" dirty="0">
                <a:solidFill>
                  <a:schemeClr val="tx1"/>
                </a:solidFill>
                <a:latin typeface="Courier New" pitchFamily="49" charset="0"/>
              </a:rPr>
              <a:t>(&gt;|t|)</a:t>
            </a:r>
          </a:p>
          <a:p>
            <a:pPr>
              <a:spcBef>
                <a:spcPct val="0"/>
              </a:spcBef>
            </a:pPr>
            <a:r>
              <a:rPr lang="en-US" sz="1500" b="1" dirty="0">
                <a:solidFill>
                  <a:schemeClr val="tx1"/>
                </a:solidFill>
                <a:latin typeface="Courier New" pitchFamily="49" charset="0"/>
              </a:rPr>
              <a:t>Treatment c=( 0.5 -0.5 0.5 -0.5 0 )    16.34   2.961617 5.517257 2.015553e-07</a:t>
            </a:r>
          </a:p>
          <a:p>
            <a:pPr>
              <a:spcBef>
                <a:spcPct val="0"/>
              </a:spcBef>
            </a:pPr>
            <a:endParaRPr lang="en-US" sz="1500" b="1" dirty="0">
              <a:solidFill>
                <a:schemeClr val="tx1"/>
              </a:solidFill>
              <a:latin typeface="Courier New" pitchFamily="49" charset="0"/>
            </a:endParaRPr>
          </a:p>
          <a:p>
            <a:pPr>
              <a:spcBef>
                <a:spcPct val="0"/>
              </a:spcBef>
            </a:pPr>
            <a:r>
              <a:rPr lang="en-US" sz="1800" b="1" dirty="0" err="1">
                <a:solidFill>
                  <a:schemeClr val="accent6"/>
                </a:solidFill>
                <a:latin typeface="Courier New" pitchFamily="49" charset="0"/>
              </a:rPr>
              <a:t>fit.contrast</a:t>
            </a:r>
            <a:r>
              <a:rPr lang="en-US" sz="1800" b="1" dirty="0">
                <a:solidFill>
                  <a:schemeClr val="accent6"/>
                </a:solidFill>
                <a:latin typeface="Courier New" pitchFamily="49" charset="0"/>
              </a:rPr>
              <a:t>(Fly.mod, </a:t>
            </a:r>
            <a:r>
              <a:rPr lang="en-US" sz="1800" b="1" dirty="0" err="1">
                <a:solidFill>
                  <a:schemeClr val="accent2"/>
                </a:solidFill>
                <a:latin typeface="Courier New" pitchFamily="49" charset="0"/>
              </a:rPr>
              <a:t>FruitFlies</a:t>
            </a:r>
            <a:r>
              <a:rPr lang="en-US" sz="1800" b="1" dirty="0">
                <a:solidFill>
                  <a:schemeClr val="accent2"/>
                </a:solidFill>
                <a:latin typeface="Courier New" pitchFamily="49" charset="0"/>
              </a:rPr>
              <a:t>$ </a:t>
            </a:r>
            <a:r>
              <a:rPr lang="en-US" sz="1800" b="1" dirty="0">
                <a:solidFill>
                  <a:schemeClr val="accent6"/>
                </a:solidFill>
                <a:latin typeface="Courier New" pitchFamily="49" charset="0"/>
              </a:rPr>
              <a:t>Treatment, c(0.5, -0.5, 0.5, -0.5, 0),</a:t>
            </a:r>
          </a:p>
          <a:p>
            <a:pPr>
              <a:spcBef>
                <a:spcPct val="0"/>
              </a:spcBef>
            </a:pPr>
            <a:r>
              <a:rPr lang="en-US" sz="1800" b="1" dirty="0">
                <a:solidFill>
                  <a:schemeClr val="accent6"/>
                </a:solidFill>
                <a:latin typeface="Courier New" pitchFamily="49" charset="0"/>
              </a:rPr>
              <a:t>		conf.int=0.95)</a:t>
            </a:r>
          </a:p>
          <a:p>
            <a:pPr>
              <a:spcBef>
                <a:spcPct val="0"/>
              </a:spcBef>
            </a:pPr>
            <a:endParaRPr lang="en-US" sz="1500" b="1" dirty="0">
              <a:solidFill>
                <a:schemeClr val="tx1"/>
              </a:solidFill>
              <a:latin typeface="Courier New" pitchFamily="49" charset="0"/>
            </a:endParaRPr>
          </a:p>
          <a:p>
            <a:pPr>
              <a:spcBef>
                <a:spcPct val="0"/>
              </a:spcBef>
            </a:pPr>
            <a:r>
              <a:rPr lang="en-US" sz="1500" b="1" dirty="0">
                <a:solidFill>
                  <a:schemeClr val="tx1"/>
                </a:solidFill>
                <a:latin typeface="Courier New" pitchFamily="49" charset="0"/>
              </a:rPr>
              <a:t> 	                       Estimate Std. Error  t value     </a:t>
            </a:r>
            <a:r>
              <a:rPr lang="en-US" sz="1500" b="1" dirty="0" err="1">
                <a:solidFill>
                  <a:schemeClr val="tx1"/>
                </a:solidFill>
                <a:latin typeface="Courier New" pitchFamily="49" charset="0"/>
              </a:rPr>
              <a:t>Pr</a:t>
            </a:r>
            <a:r>
              <a:rPr lang="en-US" sz="1500" b="1" dirty="0">
                <a:solidFill>
                  <a:schemeClr val="tx1"/>
                </a:solidFill>
                <a:latin typeface="Courier New" pitchFamily="49" charset="0"/>
              </a:rPr>
              <a:t>(&gt;|t|)</a:t>
            </a:r>
          </a:p>
          <a:p>
            <a:pPr>
              <a:spcBef>
                <a:spcPct val="0"/>
              </a:spcBef>
            </a:pPr>
            <a:r>
              <a:rPr lang="en-US" sz="1500" b="1" dirty="0">
                <a:solidFill>
                  <a:schemeClr val="tx1"/>
                </a:solidFill>
                <a:latin typeface="Courier New" pitchFamily="49" charset="0"/>
              </a:rPr>
              <a:t>Treatment c=( 0.5 -0.5 0.5 -0.5 0 )    16.34   2.961617 5.517257 2.015553e-07</a:t>
            </a:r>
          </a:p>
          <a:p>
            <a:pPr>
              <a:spcBef>
                <a:spcPct val="0"/>
              </a:spcBef>
            </a:pPr>
            <a:r>
              <a:rPr lang="en-US" sz="1500" b="1" dirty="0">
                <a:solidFill>
                  <a:schemeClr val="tx1"/>
                </a:solidFill>
                <a:latin typeface="Courier New" pitchFamily="49" charset="0"/>
              </a:rPr>
              <a:t>                                    lower CI upper CI</a:t>
            </a:r>
          </a:p>
          <a:p>
            <a:pPr>
              <a:spcBef>
                <a:spcPct val="0"/>
              </a:spcBef>
            </a:pPr>
            <a:r>
              <a:rPr lang="en-US" sz="1500" b="1" dirty="0">
                <a:solidFill>
                  <a:schemeClr val="tx1"/>
                </a:solidFill>
                <a:latin typeface="Courier New" pitchFamily="49" charset="0"/>
              </a:rPr>
              <a:t>Treatment c=( 0.5 -0.5 0.5 -0.5 0 ) 10.47621 22.20379</a:t>
            </a:r>
          </a:p>
          <a:p>
            <a:pPr>
              <a:spcBef>
                <a:spcPct val="0"/>
              </a:spcBef>
            </a:pPr>
            <a:endParaRPr lang="en-US" sz="1500" b="1" dirty="0">
              <a:solidFill>
                <a:schemeClr val="tx1"/>
              </a:solidFill>
              <a:latin typeface="Courier New" pitchFamily="49" charset="0"/>
            </a:endParaRPr>
          </a:p>
        </p:txBody>
      </p:sp>
    </p:spTree>
    <p:extLst>
      <p:ext uri="{BB962C8B-B14F-4D97-AF65-F5344CB8AC3E}">
        <p14:creationId xmlns:p14="http://schemas.microsoft.com/office/powerpoint/2010/main" val="350918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057400" y="304800"/>
            <a:ext cx="7772400" cy="457200"/>
          </a:xfrm>
          <a:prstGeom prst="rect">
            <a:avLst/>
          </a:prstGeom>
          <a:noFill/>
          <a:ln w="9525">
            <a:noFill/>
            <a:miter lim="800000"/>
            <a:headEnd/>
            <a:tailEnd/>
          </a:ln>
        </p:spPr>
        <p:txBody>
          <a:bodyPr anchor="ctr"/>
          <a:lstStyle/>
          <a:p>
            <a:pPr algn="ctr">
              <a:spcBef>
                <a:spcPct val="0"/>
              </a:spcBef>
              <a:defRPr/>
            </a:pPr>
            <a:r>
              <a:rPr lang="en-US" sz="3600" kern="0" dirty="0">
                <a:latin typeface="+mj-lt"/>
                <a:ea typeface="ＭＳ Ｐゴシック" charset="-128"/>
                <a:cs typeface="ＭＳ Ｐゴシック" charset="-128"/>
              </a:rPr>
              <a:t>Fruit Flies Contrast</a:t>
            </a:r>
          </a:p>
        </p:txBody>
      </p:sp>
      <p:sp>
        <p:nvSpPr>
          <p:cNvPr id="4099" name="Text Box 3"/>
          <p:cNvSpPr txBox="1">
            <a:spLocks noChangeArrowheads="1"/>
          </p:cNvSpPr>
          <p:nvPr/>
        </p:nvSpPr>
        <p:spPr bwMode="auto">
          <a:xfrm>
            <a:off x="381000" y="1676400"/>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400" dirty="0"/>
              <a:t>Is there a difference in longevity of the male flies based on if they were kept with female fruit flies or not?</a:t>
            </a:r>
          </a:p>
        </p:txBody>
      </p:sp>
      <p:sp>
        <p:nvSpPr>
          <p:cNvPr id="5" name="Text Box 11"/>
          <p:cNvSpPr txBox="1">
            <a:spLocks noChangeArrowheads="1"/>
          </p:cNvSpPr>
          <p:nvPr/>
        </p:nvSpPr>
        <p:spPr bwMode="auto">
          <a:xfrm>
            <a:off x="457200" y="2707978"/>
            <a:ext cx="7467600" cy="2308324"/>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l-GR" sz="3600" dirty="0">
                <a:solidFill>
                  <a:schemeClr val="bg1"/>
                </a:solidFill>
                <a:sym typeface="Symbol" pitchFamily="18" charset="2"/>
              </a:rPr>
              <a:t>γ</a:t>
            </a:r>
            <a:r>
              <a:rPr lang="en-US" sz="3600" baseline="-25000" dirty="0">
                <a:solidFill>
                  <a:schemeClr val="bg1"/>
                </a:solidFill>
                <a:sym typeface="Symbol" pitchFamily="18" charset="2"/>
              </a:rPr>
              <a:t>2</a:t>
            </a:r>
            <a:r>
              <a:rPr lang="en-US" sz="3600" dirty="0">
                <a:solidFill>
                  <a:schemeClr val="bg1"/>
                </a:solidFill>
                <a:sym typeface="Symbol" pitchFamily="18" charset="2"/>
              </a:rPr>
              <a:t> = 0</a:t>
            </a: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a:t>
            </a:r>
            <a:r>
              <a:rPr lang="el-GR" sz="3600" dirty="0">
                <a:solidFill>
                  <a:schemeClr val="bg1"/>
                </a:solidFill>
                <a:sym typeface="Symbol" pitchFamily="18" charset="2"/>
              </a:rPr>
              <a:t>γ</a:t>
            </a:r>
            <a:r>
              <a:rPr lang="en-US" sz="3600" baseline="-25000" dirty="0">
                <a:solidFill>
                  <a:schemeClr val="bg1"/>
                </a:solidFill>
                <a:sym typeface="Symbol" pitchFamily="18" charset="2"/>
              </a:rPr>
              <a:t>2</a:t>
            </a:r>
            <a:r>
              <a:rPr lang="en-US" sz="3600" dirty="0">
                <a:solidFill>
                  <a:schemeClr val="bg1"/>
                </a:solidFill>
                <a:sym typeface="Symbol" pitchFamily="18" charset="2"/>
              </a:rPr>
              <a:t>  0</a:t>
            </a:r>
          </a:p>
          <a:p>
            <a:pPr>
              <a:spcBef>
                <a:spcPct val="0"/>
              </a:spcBef>
            </a:pP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a:t>
            </a:r>
            <a:r>
              <a:rPr lang="el-GR" sz="2800" dirty="0">
                <a:solidFill>
                  <a:schemeClr val="bg1"/>
                </a:solidFill>
                <a:sym typeface="Symbol" pitchFamily="18" charset="2"/>
              </a:rPr>
              <a:t>γ</a:t>
            </a:r>
            <a:r>
              <a:rPr lang="en-US" sz="2800" baseline="-25000" dirty="0">
                <a:solidFill>
                  <a:schemeClr val="bg1"/>
                </a:solidFill>
                <a:sym typeface="Symbol" pitchFamily="18" charset="2"/>
              </a:rPr>
              <a:t>2  </a:t>
            </a:r>
            <a:r>
              <a:rPr lang="en-US" sz="2800" dirty="0">
                <a:solidFill>
                  <a:schemeClr val="bg1"/>
                </a:solidFill>
                <a:sym typeface="Symbol" pitchFamily="18" charset="2"/>
              </a:rPr>
              <a:t>= ?</a:t>
            </a:r>
            <a:endParaRPr lang="en-US" sz="3600" dirty="0"/>
          </a:p>
        </p:txBody>
      </p:sp>
      <p:sp>
        <p:nvSpPr>
          <p:cNvPr id="6" name="Text Box 3"/>
          <p:cNvSpPr txBox="1">
            <a:spLocks noChangeArrowheads="1"/>
          </p:cNvSpPr>
          <p:nvPr/>
        </p:nvSpPr>
        <p:spPr bwMode="auto">
          <a:xfrm>
            <a:off x="361122" y="5386140"/>
            <a:ext cx="876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2400" dirty="0"/>
              <a:t>Determine the appropriate contrast and complete the hypothesis test.</a:t>
            </a:r>
          </a:p>
        </p:txBody>
      </p:sp>
    </p:spTree>
    <p:extLst>
      <p:ext uri="{BB962C8B-B14F-4D97-AF65-F5344CB8AC3E}">
        <p14:creationId xmlns:p14="http://schemas.microsoft.com/office/powerpoint/2010/main" val="26633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77BC-7578-F0B7-F6B9-EC4B51719933}"/>
              </a:ext>
            </a:extLst>
          </p:cNvPr>
          <p:cNvSpPr>
            <a:spLocks noGrp="1"/>
          </p:cNvSpPr>
          <p:nvPr>
            <p:ph type="title"/>
          </p:nvPr>
        </p:nvSpPr>
        <p:spPr>
          <a:xfrm>
            <a:off x="914400" y="609600"/>
            <a:ext cx="10363200" cy="838200"/>
          </a:xfrm>
        </p:spPr>
        <p:txBody>
          <a:bodyPr/>
          <a:lstStyle/>
          <a:p>
            <a:r>
              <a:rPr lang="en-US" dirty="0">
                <a:solidFill>
                  <a:srgbClr val="FFFF66"/>
                </a:solidFill>
              </a:rPr>
              <a:t>Summary of Extra Credit Opportunities</a:t>
            </a:r>
          </a:p>
        </p:txBody>
      </p:sp>
      <p:sp>
        <p:nvSpPr>
          <p:cNvPr id="3" name="TextBox 2">
            <a:extLst>
              <a:ext uri="{FF2B5EF4-FFF2-40B4-BE49-F238E27FC236}">
                <a16:creationId xmlns:a16="http://schemas.microsoft.com/office/drawing/2014/main" id="{9F48E51C-C2A4-6617-3E91-B8F72A1B9084}"/>
              </a:ext>
            </a:extLst>
          </p:cNvPr>
          <p:cNvSpPr txBox="1"/>
          <p:nvPr/>
        </p:nvSpPr>
        <p:spPr>
          <a:xfrm>
            <a:off x="685800" y="1752600"/>
            <a:ext cx="10591800" cy="4708981"/>
          </a:xfrm>
          <a:prstGeom prst="rect">
            <a:avLst/>
          </a:prstGeom>
          <a:noFill/>
        </p:spPr>
        <p:txBody>
          <a:bodyPr wrap="square" rtlCol="0">
            <a:spAutoFit/>
          </a:bodyPr>
          <a:lstStyle/>
          <a:p>
            <a:pPr marL="457200" indent="-457200">
              <a:buFont typeface="Arial" panose="020B0604020202020204" pitchFamily="34" charset="0"/>
              <a:buChar char="•"/>
            </a:pPr>
            <a:r>
              <a:rPr lang="en-US" dirty="0"/>
              <a:t>Picking my math mistakes (not English typos or grammar mistakes) on slides and the blackboard. 0.5% each.</a:t>
            </a:r>
          </a:p>
          <a:p>
            <a:pPr marL="457200" indent="-457200">
              <a:buFont typeface="Arial" panose="020B0604020202020204" pitchFamily="34" charset="0"/>
              <a:buChar char="•"/>
            </a:pPr>
            <a:r>
              <a:rPr lang="en-US" dirty="0"/>
              <a:t>Finishing the course evaluation and forwarding me the confirmation. 1%.</a:t>
            </a:r>
          </a:p>
          <a:p>
            <a:pPr marL="457200" indent="-457200">
              <a:buFont typeface="Arial" panose="020B0604020202020204" pitchFamily="34" charset="0"/>
              <a:buChar char="•"/>
            </a:pPr>
            <a:r>
              <a:rPr lang="en-US" dirty="0"/>
              <a:t>Individual project on wrong linear models by April 29th. 1%.</a:t>
            </a:r>
          </a:p>
          <a:p>
            <a:pPr marL="457200" indent="-457200">
              <a:buFont typeface="Arial" panose="020B0604020202020204" pitchFamily="34" charset="0"/>
              <a:buChar char="•"/>
            </a:pPr>
            <a:r>
              <a:rPr lang="en-US" dirty="0"/>
              <a:t>Group project on movie box office prediction by April 19th.</a:t>
            </a:r>
          </a:p>
          <a:p>
            <a:pPr marL="914400" lvl="1" indent="-457200">
              <a:buFont typeface="Arial" panose="020B0604020202020204" pitchFamily="34" charset="0"/>
              <a:buChar char="•"/>
            </a:pPr>
            <a:r>
              <a:rPr lang="en-US" dirty="0"/>
              <a:t>Prediction competition: up to 1%.</a:t>
            </a:r>
          </a:p>
          <a:p>
            <a:pPr marL="914400" lvl="1" indent="-457200">
              <a:buFont typeface="Arial" panose="020B0604020202020204" pitchFamily="34" charset="0"/>
              <a:buChar char="•"/>
            </a:pPr>
            <a:r>
              <a:rPr lang="en-US" dirty="0"/>
              <a:t>Data collection and Analysis: 1%.</a:t>
            </a:r>
          </a:p>
          <a:p>
            <a:pPr marL="914400" lvl="1" indent="-457200">
              <a:buFont typeface="Arial" panose="020B0604020202020204" pitchFamily="34" charset="0"/>
              <a:buChar char="•"/>
            </a:pPr>
            <a:r>
              <a:rPr lang="en-US" dirty="0"/>
              <a:t>Will grade the analysis and post the spreadsheet of predictions this weekend.</a:t>
            </a:r>
          </a:p>
          <a:p>
            <a:pPr marL="457200" indent="-457200">
              <a:buFont typeface="Arial" panose="020B0604020202020204" pitchFamily="34" charset="0"/>
              <a:buChar char="•"/>
            </a:pPr>
            <a:r>
              <a:rPr lang="en-US" dirty="0"/>
              <a:t>Extra credit homework: 2%. Due April 30</a:t>
            </a:r>
            <a:r>
              <a:rPr lang="en-US" baseline="30000" dirty="0"/>
              <a:t>th</a:t>
            </a:r>
            <a:r>
              <a:rPr lang="en-US" dirty="0"/>
              <a:t>.</a:t>
            </a:r>
          </a:p>
        </p:txBody>
      </p:sp>
    </p:spTree>
    <p:extLst>
      <p:ext uri="{BB962C8B-B14F-4D97-AF65-F5344CB8AC3E}">
        <p14:creationId xmlns:p14="http://schemas.microsoft.com/office/powerpoint/2010/main" val="401770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Cancer Survival with Ascorbate Supplement </a:t>
            </a:r>
          </a:p>
        </p:txBody>
      </p:sp>
      <p:sp>
        <p:nvSpPr>
          <p:cNvPr id="4" name="Rectangle 3"/>
          <p:cNvSpPr/>
          <p:nvPr/>
        </p:nvSpPr>
        <p:spPr bwMode="auto">
          <a:xfrm>
            <a:off x="1600200" y="2392502"/>
            <a:ext cx="9067800" cy="324629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a:p>
        </p:txBody>
      </p:sp>
      <p:sp>
        <p:nvSpPr>
          <p:cNvPr id="3" name="Rectangle 2"/>
          <p:cNvSpPr/>
          <p:nvPr/>
        </p:nvSpPr>
        <p:spPr>
          <a:xfrm>
            <a:off x="1676400" y="2392502"/>
            <a:ext cx="9144000" cy="3170099"/>
          </a:xfrm>
          <a:prstGeom prst="rect">
            <a:avLst/>
          </a:prstGeom>
        </p:spPr>
        <p:txBody>
          <a:bodyPr wrap="square">
            <a:spAutoFit/>
          </a:bodyPr>
          <a:lstStyle/>
          <a:p>
            <a:r>
              <a:rPr lang="en-US" sz="2000" dirty="0">
                <a:solidFill>
                  <a:srgbClr val="FFFF00"/>
                </a:solidFill>
              </a:rPr>
              <a:t>In the 1970’s doctors wondered if giving terminal cancer patients a supplement of ascorbate would prolong their lives. They designed an experiment to compare cancer patients who received ascorbate to cancer patients who did not receive the supplement. The result of that experiment was that, in fact, ascorbate did seem to prolong the lives of these patients. But then a second question arose. Was the effect of the ascorbate different when different organs were affected by the cancer? The researchers took a second look at the data. This time they concentrated only on those patients who received the ascorbate and divided the data up by which organ was affected by the cancer. They had 5 different organs represented among the patients (all of whom only had one organ affected): Stomach, bronchus, colon, ovary, and breast. </a:t>
            </a:r>
          </a:p>
        </p:txBody>
      </p:sp>
      <p:sp>
        <p:nvSpPr>
          <p:cNvPr id="5" name="TextBox 4"/>
          <p:cNvSpPr txBox="1"/>
          <p:nvPr/>
        </p:nvSpPr>
        <p:spPr>
          <a:xfrm>
            <a:off x="3048000" y="5910114"/>
            <a:ext cx="6400800" cy="584775"/>
          </a:xfrm>
          <a:prstGeom prst="rect">
            <a:avLst/>
          </a:prstGeom>
          <a:noFill/>
        </p:spPr>
        <p:txBody>
          <a:bodyPr wrap="square" rtlCol="0">
            <a:spAutoFit/>
          </a:bodyPr>
          <a:lstStyle/>
          <a:p>
            <a:r>
              <a:rPr lang="en-US" sz="3200" dirty="0" err="1"/>
              <a:t>CancerSurvival</a:t>
            </a:r>
            <a:r>
              <a:rPr lang="en-US" sz="3200" dirty="0"/>
              <a:t> in Stat2Data package</a:t>
            </a:r>
          </a:p>
        </p:txBody>
      </p:sp>
    </p:spTree>
    <p:extLst>
      <p:ext uri="{BB962C8B-B14F-4D97-AF65-F5344CB8AC3E}">
        <p14:creationId xmlns:p14="http://schemas.microsoft.com/office/powerpoint/2010/main" val="292368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592283"/>
            <a:ext cx="9144000" cy="31393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library(Stat2Data)</a:t>
            </a:r>
          </a:p>
          <a:p>
            <a:pPr>
              <a:spcBef>
                <a:spcPct val="0"/>
              </a:spcBef>
            </a:pPr>
            <a:r>
              <a:rPr lang="en-US" sz="1800" b="1" dirty="0">
                <a:solidFill>
                  <a:schemeClr val="accent2"/>
                </a:solidFill>
                <a:latin typeface="Courier New" pitchFamily="49" charset="0"/>
              </a:rPr>
              <a:t>data("</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head(</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err="1">
                <a:solidFill>
                  <a:schemeClr val="accent2"/>
                </a:solidFill>
                <a:latin typeface="Courier New" pitchFamily="49" charset="0"/>
              </a:rPr>
              <a:t>Cancermod</a:t>
            </a:r>
            <a:r>
              <a:rPr lang="en-US" sz="1800" b="1" dirty="0">
                <a:solidFill>
                  <a:schemeClr val="accent2"/>
                </a:solidFill>
                <a:latin typeface="Courier New" pitchFamily="49" charset="0"/>
              </a:rPr>
              <a:t> = </a:t>
            </a:r>
            <a:r>
              <a:rPr lang="en-US" sz="1800" b="1" dirty="0" err="1">
                <a:solidFill>
                  <a:schemeClr val="accent2"/>
                </a:solidFill>
                <a:latin typeface="Courier New" pitchFamily="49" charset="0"/>
              </a:rPr>
              <a:t>aov</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Survival~Organ</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summary(</a:t>
            </a:r>
            <a:r>
              <a:rPr lang="en-US" sz="1800" b="1" dirty="0" err="1">
                <a:solidFill>
                  <a:schemeClr val="accent2"/>
                </a:solidFill>
                <a:latin typeface="Courier New" pitchFamily="49" charset="0"/>
              </a:rPr>
              <a:t>Cancermod</a:t>
            </a:r>
            <a:r>
              <a:rPr lang="en-US" sz="1800" b="1" dirty="0">
                <a:solidFill>
                  <a:schemeClr val="accent2"/>
                </a:solidFill>
                <a:latin typeface="Courier New" pitchFamily="49" charset="0"/>
              </a:rPr>
              <a:t>)</a:t>
            </a:r>
          </a:p>
          <a:p>
            <a:pPr>
              <a:spcBef>
                <a:spcPct val="0"/>
              </a:spcBef>
            </a:pPr>
            <a:endParaRPr lang="en-US" sz="1800" b="1" dirty="0">
              <a:solidFill>
                <a:schemeClr val="tx1"/>
              </a:solidFill>
              <a:latin typeface="Courier New" pitchFamily="49" charset="0"/>
            </a:endParaRP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Sum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Mean </a:t>
            </a:r>
            <a:r>
              <a:rPr lang="en-US" sz="1800" b="1" dirty="0" err="1">
                <a:solidFill>
                  <a:schemeClr val="tx1"/>
                </a:solidFill>
                <a:latin typeface="Courier New" pitchFamily="49" charset="0"/>
              </a:rPr>
              <a:t>Sq</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    </a:t>
            </a:r>
          </a:p>
          <a:p>
            <a:pPr>
              <a:spcBef>
                <a:spcPct val="0"/>
              </a:spcBef>
            </a:pPr>
            <a:r>
              <a:rPr lang="en-US" sz="1800" b="1" dirty="0">
                <a:solidFill>
                  <a:schemeClr val="tx1"/>
                </a:solidFill>
                <a:latin typeface="Courier New" pitchFamily="49" charset="0"/>
              </a:rPr>
              <a:t>Organ        4 11535761 2883940   6.433 0.000229 ***</a:t>
            </a:r>
          </a:p>
          <a:p>
            <a:pPr>
              <a:spcBef>
                <a:spcPct val="0"/>
              </a:spcBef>
            </a:pPr>
            <a:r>
              <a:rPr lang="en-US" sz="1800" b="1" dirty="0">
                <a:solidFill>
                  <a:schemeClr val="tx1"/>
                </a:solidFill>
                <a:latin typeface="Courier New" pitchFamily="49" charset="0"/>
              </a:rPr>
              <a:t>Residuals   59 26448144  448274 </a:t>
            </a:r>
          </a:p>
          <a:p>
            <a:pPr>
              <a:spcBef>
                <a:spcPct val="0"/>
              </a:spcBef>
            </a:pPr>
            <a:endParaRPr lang="en-US" sz="1800" b="1" dirty="0">
              <a:solidFill>
                <a:schemeClr val="tx1"/>
              </a:solidFill>
              <a:latin typeface="Courier New" pitchFamily="49" charset="0"/>
            </a:endParaRPr>
          </a:p>
        </p:txBody>
      </p:sp>
      <p:sp>
        <p:nvSpPr>
          <p:cNvPr id="8" name="Text Box 11"/>
          <p:cNvSpPr txBox="1">
            <a:spLocks noChangeArrowheads="1"/>
          </p:cNvSpPr>
          <p:nvPr/>
        </p:nvSpPr>
        <p:spPr bwMode="auto">
          <a:xfrm>
            <a:off x="1676400" y="5105401"/>
            <a:ext cx="4953000" cy="1219915"/>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t>Test:  </a:t>
            </a:r>
            <a:r>
              <a:rPr lang="en-US" dirty="0"/>
              <a:t> </a:t>
            </a:r>
            <a:r>
              <a:rPr lang="en-US" sz="3600" dirty="0">
                <a:solidFill>
                  <a:schemeClr val="bg1"/>
                </a:solidFill>
              </a:rPr>
              <a:t>H</a:t>
            </a:r>
            <a:r>
              <a:rPr lang="en-US" sz="3600" baseline="-25000" dirty="0">
                <a:solidFill>
                  <a:schemeClr val="bg1"/>
                </a:solidFill>
              </a:rPr>
              <a:t>o</a:t>
            </a:r>
            <a:r>
              <a:rPr lang="en-US" sz="3600" dirty="0">
                <a:solidFill>
                  <a:schemeClr val="bg1"/>
                </a:solidFill>
              </a:rPr>
              <a:t>: </a:t>
            </a:r>
            <a:r>
              <a:rPr lang="en-US" sz="3600" dirty="0">
                <a:solidFill>
                  <a:schemeClr val="bg1"/>
                </a:solidFill>
                <a:sym typeface="Symbol" pitchFamily="18" charset="2"/>
              </a:rPr>
              <a:t></a:t>
            </a:r>
            <a:r>
              <a:rPr lang="en-US" sz="3600" baseline="-25000" dirty="0">
                <a:solidFill>
                  <a:schemeClr val="bg1"/>
                </a:solidFill>
                <a:sym typeface="Symbol" pitchFamily="18" charset="2"/>
              </a:rPr>
              <a:t>1</a:t>
            </a:r>
            <a:r>
              <a:rPr lang="en-US" sz="3600" dirty="0">
                <a:solidFill>
                  <a:schemeClr val="bg1"/>
                </a:solidFill>
                <a:sym typeface="Symbol" pitchFamily="18" charset="2"/>
              </a:rPr>
              <a:t> = </a:t>
            </a:r>
            <a:r>
              <a:rPr lang="en-US" sz="3600" baseline="-25000" dirty="0">
                <a:solidFill>
                  <a:schemeClr val="bg1"/>
                </a:solidFill>
                <a:sym typeface="Symbol" pitchFamily="18" charset="2"/>
              </a:rPr>
              <a:t>2</a:t>
            </a:r>
            <a:r>
              <a:rPr lang="en-US" sz="3600" dirty="0">
                <a:solidFill>
                  <a:schemeClr val="bg1"/>
                </a:solidFill>
                <a:sym typeface="Symbol" pitchFamily="18" charset="2"/>
              </a:rPr>
              <a:t>=...= </a:t>
            </a:r>
            <a:r>
              <a:rPr lang="en-US" sz="3600" baseline="-25000" dirty="0">
                <a:solidFill>
                  <a:schemeClr val="bg1"/>
                </a:solidFill>
                <a:sym typeface="Symbol" pitchFamily="18" charset="2"/>
              </a:rPr>
              <a:t>K</a:t>
            </a:r>
            <a:endParaRPr lang="en-US" sz="3600" dirty="0">
              <a:solidFill>
                <a:schemeClr val="bg1"/>
              </a:solidFill>
              <a:sym typeface="Symbol" pitchFamily="18" charset="2"/>
            </a:endParaRPr>
          </a:p>
          <a:p>
            <a:pPr>
              <a:spcBef>
                <a:spcPct val="0"/>
              </a:spcBef>
            </a:pPr>
            <a:r>
              <a:rPr lang="en-US" sz="3600" dirty="0">
                <a:solidFill>
                  <a:schemeClr val="bg1"/>
                </a:solidFill>
                <a:sym typeface="Symbol" pitchFamily="18" charset="2"/>
              </a:rPr>
              <a:t>           H</a:t>
            </a:r>
            <a:r>
              <a:rPr lang="en-US" sz="3600" baseline="-25000" dirty="0">
                <a:solidFill>
                  <a:schemeClr val="bg1"/>
                </a:solidFill>
                <a:sym typeface="Symbol" pitchFamily="18" charset="2"/>
              </a:rPr>
              <a:t>a</a:t>
            </a:r>
            <a:r>
              <a:rPr lang="en-US" sz="3600" dirty="0">
                <a:solidFill>
                  <a:schemeClr val="bg1"/>
                </a:solidFill>
                <a:sym typeface="Symbol" pitchFamily="18" charset="2"/>
              </a:rPr>
              <a:t>: Some </a:t>
            </a:r>
            <a:r>
              <a:rPr lang="en-US" sz="3600" baseline="-25000" dirty="0" err="1">
                <a:solidFill>
                  <a:schemeClr val="bg1"/>
                </a:solidFill>
                <a:sym typeface="Symbol" pitchFamily="18" charset="2"/>
              </a:rPr>
              <a:t>i</a:t>
            </a:r>
            <a:r>
              <a:rPr lang="en-US" sz="3600" dirty="0">
                <a:solidFill>
                  <a:schemeClr val="bg1"/>
                </a:solidFill>
                <a:sym typeface="Symbol" pitchFamily="18" charset="2"/>
              </a:rPr>
              <a:t> </a:t>
            </a:r>
            <a:r>
              <a:rPr lang="en-US" sz="3600" baseline="-25000" dirty="0">
                <a:solidFill>
                  <a:schemeClr val="bg1"/>
                </a:solidFill>
                <a:sym typeface="Symbol" pitchFamily="18" charset="2"/>
              </a:rPr>
              <a:t>j</a:t>
            </a:r>
            <a:endParaRPr lang="en-US" sz="3600" dirty="0"/>
          </a:p>
        </p:txBody>
      </p:sp>
      <p:sp>
        <p:nvSpPr>
          <p:cNvPr id="4" name="TextBox 3"/>
          <p:cNvSpPr txBox="1"/>
          <p:nvPr/>
        </p:nvSpPr>
        <p:spPr>
          <a:xfrm>
            <a:off x="7899400" y="5392192"/>
            <a:ext cx="2057400" cy="646331"/>
          </a:xfrm>
          <a:prstGeom prst="rect">
            <a:avLst/>
          </a:prstGeom>
          <a:noFill/>
        </p:spPr>
        <p:txBody>
          <a:bodyPr wrap="square" rtlCol="0">
            <a:spAutoFit/>
          </a:bodyPr>
          <a:lstStyle/>
          <a:p>
            <a:r>
              <a:rPr lang="en-US" sz="3600" dirty="0"/>
              <a:t>Reject H</a:t>
            </a:r>
            <a:r>
              <a:rPr lang="en-US" sz="3600" baseline="-25000" dirty="0"/>
              <a:t>0</a:t>
            </a:r>
          </a:p>
        </p:txBody>
      </p:sp>
    </p:spTree>
    <p:extLst>
      <p:ext uri="{BB962C8B-B14F-4D97-AF65-F5344CB8AC3E}">
        <p14:creationId xmlns:p14="http://schemas.microsoft.com/office/powerpoint/2010/main" val="130578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896070"/>
            <a:ext cx="9144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plot(</a:t>
            </a:r>
            <a:r>
              <a:rPr lang="en-US" sz="1800" b="1" dirty="0" err="1">
                <a:solidFill>
                  <a:schemeClr val="accent2"/>
                </a:solidFill>
                <a:latin typeface="Courier New" pitchFamily="49" charset="0"/>
              </a:rPr>
              <a:t>Cancermod$residuals~Cancermod$fitted.values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qqnorm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Cancermod$residuals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qqline</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Cancermod$residuals</a:t>
            </a:r>
            <a:r>
              <a:rPr lang="en-US" sz="1800" b="1" dirty="0">
                <a:solidFill>
                  <a:schemeClr val="accent2"/>
                </a:solidFill>
                <a:latin typeface="Courier New" pitchFamily="49" charset="0"/>
              </a:rPr>
              <a:t>)</a:t>
            </a:r>
          </a:p>
        </p:txBody>
      </p:sp>
      <p:pic>
        <p:nvPicPr>
          <p:cNvPr id="2" name="Picture 1"/>
          <p:cNvPicPr>
            <a:picLocks noChangeAspect="1"/>
          </p:cNvPicPr>
          <p:nvPr/>
        </p:nvPicPr>
        <p:blipFill>
          <a:blip r:embed="rId2"/>
          <a:stretch>
            <a:fillRect/>
          </a:stretch>
        </p:blipFill>
        <p:spPr>
          <a:xfrm>
            <a:off x="1534160" y="3124201"/>
            <a:ext cx="4498261" cy="2775081"/>
          </a:xfrm>
          <a:prstGeom prst="rect">
            <a:avLst/>
          </a:prstGeom>
        </p:spPr>
      </p:pic>
      <p:pic>
        <p:nvPicPr>
          <p:cNvPr id="3" name="Picture 2"/>
          <p:cNvPicPr>
            <a:picLocks noChangeAspect="1"/>
          </p:cNvPicPr>
          <p:nvPr/>
        </p:nvPicPr>
        <p:blipFill>
          <a:blip r:embed="rId3"/>
          <a:stretch>
            <a:fillRect/>
          </a:stretch>
        </p:blipFill>
        <p:spPr>
          <a:xfrm>
            <a:off x="6030254" y="3124201"/>
            <a:ext cx="4498259" cy="2775080"/>
          </a:xfrm>
          <a:prstGeom prst="rect">
            <a:avLst/>
          </a:prstGeom>
        </p:spPr>
      </p:pic>
    </p:spTree>
    <p:extLst>
      <p:ext uri="{BB962C8B-B14F-4D97-AF65-F5344CB8AC3E}">
        <p14:creationId xmlns:p14="http://schemas.microsoft.com/office/powerpoint/2010/main" val="82921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828800"/>
            <a:ext cx="9144000" cy="14773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boxplot(</a:t>
            </a:r>
            <a:r>
              <a:rPr lang="en-US" sz="1800" b="1" dirty="0" err="1">
                <a:solidFill>
                  <a:schemeClr val="accent2"/>
                </a:solidFill>
                <a:latin typeface="Courier New" pitchFamily="49" charset="0"/>
              </a:rPr>
              <a:t>Survival~Organ</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tapply</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CancerSurvival$Survival,CancerSurvival$Organ</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sd</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   Breast  Bronchus     Colon     Ovary   Stomach </a:t>
            </a:r>
          </a:p>
          <a:p>
            <a:pPr>
              <a:spcBef>
                <a:spcPct val="0"/>
              </a:spcBef>
            </a:pPr>
            <a:r>
              <a:rPr lang="en-US" sz="1800" b="1" dirty="0">
                <a:solidFill>
                  <a:schemeClr val="tx1"/>
                </a:solidFill>
                <a:latin typeface="Courier New" pitchFamily="49" charset="0"/>
              </a:rPr>
              <a:t>1238.9667  209.8586  427.1686 1098.5788  346.3096 </a:t>
            </a:r>
          </a:p>
        </p:txBody>
      </p:sp>
      <p:pic>
        <p:nvPicPr>
          <p:cNvPr id="4" name="Picture 3"/>
          <p:cNvPicPr>
            <a:picLocks noChangeAspect="1"/>
          </p:cNvPicPr>
          <p:nvPr/>
        </p:nvPicPr>
        <p:blipFill>
          <a:blip r:embed="rId2"/>
          <a:stretch>
            <a:fillRect/>
          </a:stretch>
        </p:blipFill>
        <p:spPr>
          <a:xfrm>
            <a:off x="3276600" y="3398799"/>
            <a:ext cx="5410200" cy="3337677"/>
          </a:xfrm>
          <a:prstGeom prst="rect">
            <a:avLst/>
          </a:prstGeom>
        </p:spPr>
      </p:pic>
    </p:spTree>
    <p:extLst>
      <p:ext uri="{BB962C8B-B14F-4D97-AF65-F5344CB8AC3E}">
        <p14:creationId xmlns:p14="http://schemas.microsoft.com/office/powerpoint/2010/main" val="308310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2590800"/>
            <a:ext cx="91440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rPr>
              <a:t>leveneTest</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CancerSurvival$Survival,CancerSurvival$Organ</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Levene's Test for Homogeneity of Variance (center = median)</a:t>
            </a:r>
          </a:p>
          <a:p>
            <a:pPr>
              <a:spcBef>
                <a:spcPct val="0"/>
              </a:spcBef>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Df</a:t>
            </a:r>
            <a:r>
              <a:rPr lang="en-US" sz="1800" b="1" dirty="0">
                <a:solidFill>
                  <a:schemeClr val="tx1"/>
                </a:solidFill>
                <a:latin typeface="Courier New" pitchFamily="49" charset="0"/>
              </a:rPr>
              <a:t> F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(&gt;F)   </a:t>
            </a:r>
          </a:p>
          <a:p>
            <a:pPr>
              <a:spcBef>
                <a:spcPct val="0"/>
              </a:spcBef>
            </a:pPr>
            <a:r>
              <a:rPr lang="en-US" sz="1800" b="1" dirty="0">
                <a:solidFill>
                  <a:schemeClr val="tx1"/>
                </a:solidFill>
                <a:latin typeface="Courier New" pitchFamily="49" charset="0"/>
              </a:rPr>
              <a:t>group  4  4.4524 0.003271 **</a:t>
            </a:r>
          </a:p>
          <a:p>
            <a:pPr>
              <a:spcBef>
                <a:spcPct val="0"/>
              </a:spcBef>
            </a:pPr>
            <a:r>
              <a:rPr lang="en-US" sz="1800" b="1" dirty="0">
                <a:solidFill>
                  <a:schemeClr val="tx1"/>
                </a:solidFill>
                <a:latin typeface="Courier New" pitchFamily="49" charset="0"/>
              </a:rPr>
              <a:t>      59 </a:t>
            </a:r>
          </a:p>
        </p:txBody>
      </p:sp>
      <p:sp>
        <p:nvSpPr>
          <p:cNvPr id="3" name="TextBox 2"/>
          <p:cNvSpPr txBox="1"/>
          <p:nvPr/>
        </p:nvSpPr>
        <p:spPr>
          <a:xfrm>
            <a:off x="5486400" y="4800601"/>
            <a:ext cx="5181600" cy="1323439"/>
          </a:xfrm>
          <a:prstGeom prst="rect">
            <a:avLst/>
          </a:prstGeom>
          <a:noFill/>
        </p:spPr>
        <p:txBody>
          <a:bodyPr wrap="square" rtlCol="0">
            <a:spAutoFit/>
          </a:bodyPr>
          <a:lstStyle/>
          <a:p>
            <a:pPr algn="ctr"/>
            <a:r>
              <a:rPr lang="en-US" sz="3200" dirty="0"/>
              <a:t>Reject H</a:t>
            </a:r>
            <a:r>
              <a:rPr lang="en-US" sz="3200" baseline="-25000" dirty="0"/>
              <a:t>0</a:t>
            </a:r>
          </a:p>
          <a:p>
            <a:r>
              <a:rPr lang="en-US" sz="3200" dirty="0"/>
              <a:t>Would a transformation help?</a:t>
            </a:r>
          </a:p>
        </p:txBody>
      </p:sp>
      <p:graphicFrame>
        <p:nvGraphicFramePr>
          <p:cNvPr id="7" name="Object 3"/>
          <p:cNvGraphicFramePr>
            <a:graphicFrameLocks noChangeAspect="1"/>
          </p:cNvGraphicFramePr>
          <p:nvPr/>
        </p:nvGraphicFramePr>
        <p:xfrm>
          <a:off x="1752601" y="4862136"/>
          <a:ext cx="3444875" cy="579437"/>
        </p:xfrm>
        <a:graphic>
          <a:graphicData uri="http://schemas.openxmlformats.org/presentationml/2006/ole">
            <mc:AlternateContent xmlns:mc="http://schemas.openxmlformats.org/markup-compatibility/2006">
              <mc:Choice xmlns:v="urn:schemas-microsoft-com:vml" Requires="v">
                <p:oleObj name="Equation" r:id="rId2" imgW="1434960" imgH="241200" progId="Equation.DSMT4">
                  <p:embed/>
                </p:oleObj>
              </mc:Choice>
              <mc:Fallback>
                <p:oleObj name="Equation" r:id="rId2" imgW="1434960" imgH="241200" progId="Equation.DSMT4">
                  <p:embed/>
                  <p:pic>
                    <p:nvPicPr>
                      <p:cNvPr id="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862136"/>
                        <a:ext cx="3444875" cy="5794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1770063" y="5579685"/>
          <a:ext cx="2924175" cy="609600"/>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5579685"/>
                        <a:ext cx="2924175"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0762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7772400" cy="1143000"/>
          </a:xfrm>
        </p:spPr>
        <p:txBody>
          <a:bodyPr/>
          <a:lstStyle/>
          <a:p>
            <a:r>
              <a:rPr lang="en-US" dirty="0">
                <a:solidFill>
                  <a:srgbClr val="FFFF00"/>
                </a:solidFill>
              </a:rPr>
              <a:t>Cancer Survival with Ascorbate Supplement </a:t>
            </a:r>
            <a:endParaRPr lang="en-US" dirty="0">
              <a:solidFill>
                <a:srgbClr val="FFFF66"/>
              </a:solidFill>
            </a:endParaRPr>
          </a:p>
        </p:txBody>
      </p:sp>
      <p:sp>
        <p:nvSpPr>
          <p:cNvPr id="13315" name="Text Box 3"/>
          <p:cNvSpPr txBox="1">
            <a:spLocks noChangeArrowheads="1"/>
          </p:cNvSpPr>
          <p:nvPr/>
        </p:nvSpPr>
        <p:spPr bwMode="auto">
          <a:xfrm>
            <a:off x="1524000" y="1828800"/>
            <a:ext cx="9144000" cy="14773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rPr>
              <a:t>boxplot(log(Survival)~Organ, data=</a:t>
            </a:r>
            <a:r>
              <a:rPr lang="en-US" sz="1800" b="1" dirty="0" err="1">
                <a:solidFill>
                  <a:schemeClr val="accent2"/>
                </a:solidFill>
                <a:latin typeface="Courier New" pitchFamily="49" charset="0"/>
              </a:rPr>
              <a:t>CancerSurvival</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tapply</a:t>
            </a:r>
            <a:r>
              <a:rPr lang="en-US" sz="1800" b="1" dirty="0">
                <a:solidFill>
                  <a:schemeClr val="accent2"/>
                </a:solidFill>
                <a:latin typeface="Courier New" pitchFamily="49" charset="0"/>
              </a:rPr>
              <a:t>(log(</a:t>
            </a:r>
            <a:r>
              <a:rPr lang="en-US" sz="1800" b="1" dirty="0" err="1">
                <a:solidFill>
                  <a:schemeClr val="accent2"/>
                </a:solidFill>
                <a:latin typeface="Courier New" pitchFamily="49" charset="0"/>
              </a:rPr>
              <a:t>CancerSurvival$Survival</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CancerSurvival$Organ</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sd</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tx1"/>
                </a:solidFill>
                <a:latin typeface="Courier New" pitchFamily="49" charset="0"/>
              </a:rPr>
              <a:t>   Breast  Bronchus     Colon     Ovary   Stomach </a:t>
            </a:r>
          </a:p>
          <a:p>
            <a:pPr>
              <a:spcBef>
                <a:spcPct val="0"/>
              </a:spcBef>
            </a:pPr>
            <a:r>
              <a:rPr lang="en-US" sz="1800" b="1" dirty="0">
                <a:solidFill>
                  <a:schemeClr val="tx1"/>
                </a:solidFill>
                <a:latin typeface="Courier New" pitchFamily="49" charset="0"/>
              </a:rPr>
              <a:t>1.6477550 0.9534041 0.9974766 1.2569313 1.2502073</a:t>
            </a:r>
          </a:p>
        </p:txBody>
      </p:sp>
      <p:pic>
        <p:nvPicPr>
          <p:cNvPr id="2" name="Picture 1"/>
          <p:cNvPicPr>
            <a:picLocks noChangeAspect="1"/>
          </p:cNvPicPr>
          <p:nvPr/>
        </p:nvPicPr>
        <p:blipFill>
          <a:blip r:embed="rId2"/>
          <a:stretch>
            <a:fillRect/>
          </a:stretch>
        </p:blipFill>
        <p:spPr>
          <a:xfrm>
            <a:off x="3390900" y="3429001"/>
            <a:ext cx="5410200" cy="3337677"/>
          </a:xfrm>
          <a:prstGeom prst="rect">
            <a:avLst/>
          </a:prstGeom>
        </p:spPr>
      </p:pic>
    </p:spTree>
    <p:extLst>
      <p:ext uri="{BB962C8B-B14F-4D97-AF65-F5344CB8AC3E}">
        <p14:creationId xmlns:p14="http://schemas.microsoft.com/office/powerpoint/2010/main" val="232333300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1903</Words>
  <Application>Microsoft Office PowerPoint</Application>
  <PresentationFormat>Widescreen</PresentationFormat>
  <Paragraphs>226</Paragraphs>
  <Slides>26</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Cambria Math</vt:lpstr>
      <vt:lpstr>Courier New</vt:lpstr>
      <vt:lpstr>Times New Roman</vt:lpstr>
      <vt:lpstr>Default Design</vt:lpstr>
      <vt:lpstr>Equation</vt:lpstr>
      <vt:lpstr>STOR 455 Additional Topics in ANOVA</vt:lpstr>
      <vt:lpstr>Final Exam</vt:lpstr>
      <vt:lpstr>Summary of Extra Credit Opportunities</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Cancer Survival with Ascorbate Supplement </vt:lpstr>
      <vt:lpstr>Fruit Flies</vt:lpstr>
      <vt:lpstr>Fruit Flies</vt:lpstr>
      <vt:lpstr>Fruit Flies</vt:lpstr>
      <vt:lpstr>Fruit Flies</vt:lpstr>
      <vt:lpstr>Fruit Flies</vt:lpstr>
      <vt:lpstr>Fruit Flies Comparisons</vt:lpstr>
      <vt:lpstr>PowerPoint Presentation</vt:lpstr>
      <vt:lpstr>PowerPoint Presentation</vt:lpstr>
      <vt:lpstr>Fruit Fly Contrast</vt:lpstr>
      <vt:lpstr>Fruit Fly Contrast</vt:lpstr>
      <vt:lpstr>Fruit Fly Contrast</vt:lpstr>
      <vt:lpstr>Fruit Fly Contrast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2020-11-02T18:52:07Z</dcterms:created>
  <dcterms:modified xsi:type="dcterms:W3CDTF">2023-04-25T16:56:54Z</dcterms:modified>
</cp:coreProperties>
</file>