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8" r:id="rId3"/>
    <p:sldId id="361" r:id="rId4"/>
    <p:sldId id="434" r:id="rId5"/>
    <p:sldId id="445" r:id="rId6"/>
    <p:sldId id="442" r:id="rId7"/>
    <p:sldId id="364" r:id="rId8"/>
    <p:sldId id="310" r:id="rId9"/>
    <p:sldId id="268" r:id="rId10"/>
    <p:sldId id="271" r:id="rId11"/>
    <p:sldId id="277" r:id="rId12"/>
    <p:sldId id="275" r:id="rId13"/>
    <p:sldId id="363" r:id="rId14"/>
    <p:sldId id="263" r:id="rId15"/>
    <p:sldId id="269" r:id="rId16"/>
    <p:sldId id="365" r:id="rId17"/>
    <p:sldId id="366" r:id="rId18"/>
    <p:sldId id="299" r:id="rId19"/>
    <p:sldId id="307" r:id="rId20"/>
    <p:sldId id="312" r:id="rId21"/>
    <p:sldId id="259" r:id="rId22"/>
    <p:sldId id="282" r:id="rId23"/>
    <p:sldId id="284" r:id="rId24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A50021"/>
    <a:srgbClr val="006600"/>
    <a:srgbClr val="000000"/>
    <a:srgbClr val="660066"/>
    <a:srgbClr val="0033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6" autoAdjust="0"/>
    <p:restoredTop sz="93551" autoAdjust="0"/>
  </p:normalViewPr>
  <p:slideViewPr>
    <p:cSldViewPr>
      <p:cViewPr varScale="1">
        <p:scale>
          <a:sx n="101" d="100"/>
          <a:sy n="101" d="100"/>
        </p:scale>
        <p:origin x="69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82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DE22DD51-3578-4FE6-A023-BE9FB121F158}" type="slidenum">
              <a:rPr lang="en-US" sz="1200" smtClean="0">
                <a:solidFill>
                  <a:schemeClr val="tx1"/>
                </a:solidFill>
              </a:rPr>
              <a:pPr/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5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E15D963-310B-41D9-946A-1473D4282FDE}" type="slidenum">
              <a:rPr lang="en-US" sz="1200" smtClean="0">
                <a:solidFill>
                  <a:schemeClr val="tx1"/>
                </a:solidFill>
              </a:rPr>
              <a:pPr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29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F8350C0A-A673-4B18-BD41-37ED18444744}" type="slidenum">
              <a:rPr lang="en-US" sz="1200" smtClean="0">
                <a:solidFill>
                  <a:schemeClr val="tx1"/>
                </a:solidFill>
              </a:rPr>
              <a:pPr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23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400">
                <a:solidFill>
                  <a:srgbClr val="FFFF66"/>
                </a:solidFill>
                <a:latin typeface="Times New Roman" pitchFamily="18" charset="0"/>
              </a:defRPr>
            </a:lvl1pPr>
            <a:lvl2pPr marL="785372" indent="-302066">
              <a:defRPr sz="3400">
                <a:solidFill>
                  <a:srgbClr val="FFFF66"/>
                </a:solidFill>
                <a:latin typeface="Times New Roman" pitchFamily="18" charset="0"/>
              </a:defRPr>
            </a:lvl2pPr>
            <a:lvl3pPr marL="1208265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3pPr>
            <a:lvl4pPr marL="1691571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4pPr>
            <a:lvl5pPr marL="2174878" indent="-241653">
              <a:defRPr sz="3400">
                <a:solidFill>
                  <a:srgbClr val="FFFF66"/>
                </a:solidFill>
                <a:latin typeface="Times New Roman" pitchFamily="18" charset="0"/>
              </a:defRPr>
            </a:lvl5pPr>
            <a:lvl6pPr marL="2658184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6pPr>
            <a:lvl7pPr marL="3141490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7pPr>
            <a:lvl8pPr marL="3624796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8pPr>
            <a:lvl9pPr marL="4108102" indent="-241653" eaLnBrk="0" fontAlgn="base" hangingPunct="0">
              <a:spcBef>
                <a:spcPct val="50000"/>
              </a:spcBef>
              <a:spcAft>
                <a:spcPct val="0"/>
              </a:spcAft>
              <a:defRPr sz="34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fld id="{ABFB9745-461C-41F8-BFE0-8C627F358FC8}" type="slidenum">
              <a:rPr lang="en-US" sz="1300"/>
              <a:pPr/>
              <a:t>9</a:t>
            </a:fld>
            <a:endParaRPr lang="en-US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89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33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4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6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Review for Final Exam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G-Test for Overall Fit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371599" y="1687168"/>
            <a:ext cx="9601200" cy="2462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=…=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=0   vs.  H</a:t>
            </a:r>
            <a:r>
              <a:rPr lang="en-US" baseline="-25000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: Some </a:t>
            </a:r>
            <a:r>
              <a:rPr lang="el-GR" dirty="0">
                <a:solidFill>
                  <a:schemeClr val="bg1"/>
                </a:solidFill>
              </a:rPr>
              <a:t>β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≠ 0</a:t>
            </a:r>
          </a:p>
          <a:p>
            <a:pPr>
              <a:spcBef>
                <a:spcPts val="1200"/>
              </a:spcBef>
            </a:pPr>
            <a:r>
              <a:rPr lang="en-US" dirty="0"/>
              <a:t>	</a:t>
            </a:r>
            <a:r>
              <a:rPr lang="en-US" dirty="0" err="1"/>
              <a:t>t.s</a:t>
            </a:r>
            <a:r>
              <a:rPr lang="en-US" dirty="0"/>
              <a:t>. = G = </a:t>
            </a:r>
            <a:r>
              <a:rPr lang="en-US" i="1" dirty="0"/>
              <a:t>improvement</a:t>
            </a:r>
            <a:r>
              <a:rPr lang="en-US" dirty="0"/>
              <a:t> in </a:t>
            </a:r>
            <a:r>
              <a:rPr lang="en-US" i="1" dirty="0">
                <a:solidFill>
                  <a:schemeClr val="bg1"/>
                </a:solidFill>
              </a:rPr>
              <a:t>–2log(L)</a:t>
            </a:r>
            <a:r>
              <a:rPr lang="en-US" dirty="0"/>
              <a:t> over a model with just a constant term</a:t>
            </a:r>
          </a:p>
          <a:p>
            <a:r>
              <a:rPr lang="en-US" dirty="0"/>
              <a:t> 	Compare to </a:t>
            </a:r>
            <a:r>
              <a:rPr lang="en-US" dirty="0">
                <a:sym typeface="Symbol" pitchFamily="18" charset="2"/>
              </a:rPr>
              <a:t>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 with </a:t>
            </a:r>
            <a:r>
              <a:rPr lang="en-US" i="1" dirty="0">
                <a:sym typeface="Symbol" pitchFamily="18" charset="2"/>
              </a:rPr>
              <a:t>k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d.f.</a:t>
            </a:r>
            <a:r>
              <a:rPr lang="en-US" dirty="0">
                <a:sym typeface="Symbol" pitchFamily="18" charset="2"/>
              </a:rPr>
              <a:t> </a:t>
            </a:r>
            <a:endParaRPr lang="en-US" dirty="0"/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5867400" y="4114800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# predictors</a:t>
            </a:r>
          </a:p>
        </p:txBody>
      </p:sp>
      <p:cxnSp>
        <p:nvCxnSpPr>
          <p:cNvPr id="10245" name="Straight Arrow Connector 6"/>
          <p:cNvCxnSpPr>
            <a:cxnSpLocks noChangeShapeType="1"/>
          </p:cNvCxnSpPr>
          <p:nvPr/>
        </p:nvCxnSpPr>
        <p:spPr bwMode="auto">
          <a:xfrm rot="10800000">
            <a:off x="5410200" y="4038600"/>
            <a:ext cx="457200" cy="381000"/>
          </a:xfrm>
          <a:prstGeom prst="straightConnector1">
            <a:avLst/>
          </a:prstGeom>
          <a:noFill/>
          <a:ln w="19050" algn="ctr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3886199" y="804357"/>
            <a:ext cx="457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(Similar to regression ANOVA455)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676400" y="4648200"/>
            <a:ext cx="8534400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Null deviance: 200.16  on 199  degrees of freedom</a:t>
            </a:r>
          </a:p>
          <a:p>
            <a:pPr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Residual deviance: 191.59  on 197  degrees of freedom </a:t>
            </a: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52600" y="5486400"/>
                <a:ext cx="495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𝐺</m:t>
                      </m:r>
                      <m:r>
                        <a:rPr lang="en-US" sz="2800" i="1" dirty="0">
                          <a:latin typeface="Cambria Math"/>
                        </a:rPr>
                        <m:t>=200.16−191.59=8.57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486400"/>
                <a:ext cx="4953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705600" y="5459692"/>
            <a:ext cx="38862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1-pchisq(8.57,2)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0.01377362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6092859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Reject H</a:t>
            </a:r>
            <a:r>
              <a:rPr lang="en-US" sz="3200" baseline="-25000" dirty="0"/>
              <a:t>0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4685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8839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Nested LRT for Logistic Regression</a:t>
            </a:r>
            <a:br>
              <a:rPr lang="en-US" dirty="0">
                <a:solidFill>
                  <a:srgbClr val="FFFF66"/>
                </a:solidFill>
              </a:rPr>
            </a:br>
            <a:r>
              <a:rPr lang="en-US" sz="3200" dirty="0">
                <a:solidFill>
                  <a:srgbClr val="FFFF66"/>
                </a:solidFill>
              </a:rPr>
              <a:t>(Likelihood Ratio Test)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rrowheads="1"/>
              </p:cNvSpPr>
              <p:nvPr/>
            </p:nvSpPr>
            <p:spPr bwMode="auto">
              <a:xfrm>
                <a:off x="1905000" y="1447800"/>
                <a:ext cx="8305800" cy="19697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  <a:cs typeface="Times New Roman" pitchFamily="18" charset="0"/>
                  </a:rPr>
                  <a:t>Purpose: </a:t>
                </a:r>
                <a:r>
                  <a:rPr lang="en-US" dirty="0">
                    <a:cs typeface="Times New Roman" pitchFamily="18" charset="0"/>
                  </a:rPr>
                  <a:t>Test a subset of predictors</a:t>
                </a:r>
              </a:p>
              <a:p>
                <a:r>
                  <a:rPr lang="en-US" dirty="0">
                    <a:cs typeface="Times New Roman" pitchFamily="18" charset="0"/>
                  </a:rPr>
                  <a:t>Ex: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>
                        <a:latin typeface="Cambria Math"/>
                        <a:cs typeface="Times New Roman" pitchFamily="18" charset="0"/>
                      </a:rPr>
                      <m:t>log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⁡(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𝑜𝑑𝑑𝑠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)=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1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4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4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5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5</m:t>
                    </m:r>
                  </m:oMath>
                </a14:m>
                <a:r>
                  <a:rPr lang="en-US" dirty="0">
                    <a:cs typeface="Times New Roman" pitchFamily="18" charset="0"/>
                  </a:rPr>
                  <a:t>    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0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: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4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5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cs typeface="Times New Roman" pitchFamily="18" charset="0"/>
                  </a:rPr>
                  <a:t>   vs.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𝐻</m:t>
                    </m:r>
                    <m:r>
                      <a:rPr lang="en-US" sz="2800" i="1" baseline="-25000" dirty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: 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𝑆𝑜𝑚𝑒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2800" i="1" dirty="0">
                        <a:latin typeface="Cambria Math"/>
                        <a:cs typeface="Times New Roman" pitchFamily="18" charset="0"/>
                      </a:rPr>
                      <m:t>𝛽</m:t>
                    </m:r>
                    <m:r>
                      <a:rPr lang="en-US" sz="2800" i="1" baseline="-25000" dirty="0" err="1">
                        <a:latin typeface="Cambria Math"/>
                        <a:cs typeface="Times New Roman" pitchFamily="18" charset="0"/>
                      </a:rPr>
                      <m:t>𝑖</m:t>
                    </m:r>
                    <m:r>
                      <a:rPr lang="en-US" sz="2800" i="1" dirty="0">
                        <a:latin typeface="Cambria Math"/>
                        <a:cs typeface="Times New Roman" pitchFamily="18" charset="0"/>
                      </a:rPr>
                      <m:t> ≠ 0 </m:t>
                    </m:r>
                  </m:oMath>
                </a14:m>
                <a:r>
                  <a:rPr lang="en-US" sz="2800" dirty="0">
                    <a:cs typeface="Times New Roman" pitchFamily="18" charset="0"/>
                  </a:rPr>
                  <a:t>for </a:t>
                </a:r>
                <a:r>
                  <a:rPr lang="en-US" sz="2800" i="1" dirty="0" err="1">
                    <a:cs typeface="Times New Roman" pitchFamily="18" charset="0"/>
                  </a:rPr>
                  <a:t>i</a:t>
                </a:r>
                <a:r>
                  <a:rPr lang="en-US" sz="2800" dirty="0">
                    <a:cs typeface="Times New Roman" pitchFamily="18" charset="0"/>
                  </a:rPr>
                  <a:t>&gt;2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1447800"/>
                <a:ext cx="8305800" cy="1969770"/>
              </a:xfrm>
              <a:prstGeom prst="rect">
                <a:avLst/>
              </a:prstGeom>
              <a:blipFill>
                <a:blip r:embed="rId2"/>
                <a:stretch>
                  <a:fillRect l="-1909" t="-4334" b="-743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rrowheads="1"/>
              </p:cNvSpPr>
              <p:nvPr/>
            </p:nvSpPr>
            <p:spPr bwMode="auto">
              <a:xfrm>
                <a:off x="1600200" y="3733800"/>
                <a:ext cx="8839200" cy="18760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Basic idea: </a:t>
                </a:r>
                <a:r>
                  <a:rPr lang="en-US" dirty="0"/>
                  <a:t>Is the improvement, change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–2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⁡(</m:t>
                    </m:r>
                    <m:r>
                      <a:rPr lang="en-US" i="1" dirty="0">
                        <a:latin typeface="Cambria Math"/>
                      </a:rPr>
                      <m:t>𝐿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 “significant” for the number of extra predictors?</a:t>
                </a:r>
              </a:p>
              <a:p>
                <a:r>
                  <a:rPr lang="en-US" dirty="0"/>
                  <a:t>i.e. Compare “reduced” model to “full” model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3733800"/>
                <a:ext cx="8839200" cy="1876026"/>
              </a:xfrm>
              <a:prstGeom prst="rect">
                <a:avLst/>
              </a:prstGeom>
              <a:blipFill>
                <a:blip r:embed="rId3"/>
                <a:stretch>
                  <a:fillRect l="-1793" t="-4560" r="-3655" b="-61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>
                <a:spLocks noChangeArrowheads="1"/>
              </p:cNvSpPr>
              <p:nvPr/>
            </p:nvSpPr>
            <p:spPr bwMode="auto">
              <a:xfrm>
                <a:off x="2209800" y="5609827"/>
                <a:ext cx="8305800" cy="584775"/>
              </a:xfrm>
              <a:prstGeom prst="rect">
                <a:avLst/>
              </a:prstGeom>
              <a:solidFill>
                <a:srgbClr val="66006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–2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⁡(</m:t>
                    </m:r>
                    <m:r>
                      <a:rPr lang="en-US" i="1" dirty="0" err="1">
                        <a:latin typeface="Cambria Math"/>
                      </a:rPr>
                      <m:t>𝐿</m:t>
                    </m:r>
                    <m:r>
                      <a:rPr lang="en-US" i="1" baseline="-25000" dirty="0" err="1">
                        <a:latin typeface="Cambria Math"/>
                      </a:rPr>
                      <m:t>𝑅𝑒𝑑𝑢𝑐𝑒𝑑</m:t>
                    </m:r>
                    <m:r>
                      <a:rPr lang="en-US" i="1" dirty="0">
                        <a:latin typeface="Cambria Math"/>
                      </a:rPr>
                      <m:t>) – (–2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⁡(</m:t>
                    </m:r>
                    <m:r>
                      <a:rPr lang="en-US" i="1" dirty="0" err="1">
                        <a:latin typeface="Cambria Math"/>
                      </a:rPr>
                      <m:t>𝐿</m:t>
                    </m:r>
                    <m:r>
                      <a:rPr lang="en-US" i="1" baseline="-25000" dirty="0" err="1">
                        <a:latin typeface="Cambria Math"/>
                      </a:rPr>
                      <m:t>𝐹𝑢𝑙𝑙</m:t>
                    </m:r>
                    <m:r>
                      <a:rPr lang="en-US" i="1" dirty="0">
                        <a:latin typeface="Cambria Math"/>
                      </a:rPr>
                      <m:t>))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5609827"/>
                <a:ext cx="83058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86200" y="6248400"/>
            <a:ext cx="6781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Chi-square </a:t>
            </a:r>
            <a:r>
              <a:rPr lang="en-US" dirty="0" err="1"/>
              <a:t>d.f.</a:t>
            </a:r>
            <a:r>
              <a:rPr lang="en-US" dirty="0"/>
              <a:t>=#extra predictors tested</a:t>
            </a:r>
          </a:p>
        </p:txBody>
      </p:sp>
    </p:spTree>
    <p:extLst>
      <p:ext uri="{BB962C8B-B14F-4D97-AF65-F5344CB8AC3E}">
        <p14:creationId xmlns:p14="http://schemas.microsoft.com/office/powerpoint/2010/main" val="2766514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609600"/>
            <a:ext cx="8556625" cy="1143000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</a:rPr>
              <a:t>Bayesian Information Criteria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1" y="5334001"/>
            <a:ext cx="8697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Selection criteria, similar to Mallow’s </a:t>
            </a:r>
            <a:r>
              <a:rPr lang="en-US" dirty="0" err="1"/>
              <a:t>Cp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Smaller values indicate preferred models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1" y="2987814"/>
            <a:ext cx="4230645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  <a:latin typeface="+mj-lt"/>
              </a:rPr>
              <a:t>k log(n)- 2log(L(</a:t>
            </a:r>
            <a:r>
              <a:rPr lang="el-GR" sz="4000" i="1" dirty="0">
                <a:solidFill>
                  <a:srgbClr val="FFFF00"/>
                </a:solidFill>
                <a:latin typeface="+mj-lt"/>
              </a:rPr>
              <a:t>θ̂))</a:t>
            </a:r>
            <a:endParaRPr lang="en-US" sz="40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997839"/>
            <a:ext cx="4572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+mj-lt"/>
              </a:rPr>
              <a:t>n : sample size</a:t>
            </a:r>
          </a:p>
          <a:p>
            <a:r>
              <a:rPr lang="en-US" dirty="0">
                <a:solidFill>
                  <a:srgbClr val="FFFF00"/>
                </a:solidFill>
                <a:latin typeface="+mj-lt"/>
              </a:rPr>
              <a:t>k : number of predictors </a:t>
            </a:r>
          </a:p>
          <a:p>
            <a:r>
              <a:rPr lang="en-US" dirty="0">
                <a:solidFill>
                  <a:srgbClr val="FFFF00"/>
                </a:solidFill>
                <a:latin typeface="+mj-lt"/>
              </a:rPr>
              <a:t>θ : set of all parameters.</a:t>
            </a:r>
          </a:p>
          <a:p>
            <a:r>
              <a:rPr lang="en-US" dirty="0">
                <a:solidFill>
                  <a:srgbClr val="FFFF00"/>
                </a:solidFill>
                <a:latin typeface="+mj-lt"/>
              </a:rPr>
              <a:t>L(θ̂) :probability of obtaining the data which you have, supposing the model being tested was a given.</a:t>
            </a:r>
          </a:p>
        </p:txBody>
      </p:sp>
    </p:spTree>
    <p:extLst>
      <p:ext uri="{BB962C8B-B14F-4D97-AF65-F5344CB8AC3E}">
        <p14:creationId xmlns:p14="http://schemas.microsoft.com/office/powerpoint/2010/main" val="219485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D049-DA84-B170-1619-E04471CE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B9D3-AFB6-81BA-45CB-BFA17A823D9B}"/>
              </a:ext>
            </a:extLst>
          </p:cNvPr>
          <p:cNvSpPr txBox="1"/>
          <p:nvPr/>
        </p:nvSpPr>
        <p:spPr>
          <a:xfrm>
            <a:off x="1295400" y="1905000"/>
            <a:ext cx="975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Suppose a logistic regression with 2 continuous predictors and 200 observations has a residual deviance of 173.08. What is the BIC of this model?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051DF-2BB6-2EC9-CA72-FA97A1695A5B}"/>
              </a:ext>
            </a:extLst>
          </p:cNvPr>
          <p:cNvSpPr txBox="1"/>
          <p:nvPr/>
        </p:nvSpPr>
        <p:spPr>
          <a:xfrm>
            <a:off x="1676400" y="38862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2*log(200)+173.08 = 183.67</a:t>
            </a:r>
          </a:p>
        </p:txBody>
      </p:sp>
    </p:spTree>
    <p:extLst>
      <p:ext uri="{BB962C8B-B14F-4D97-AF65-F5344CB8AC3E}">
        <p14:creationId xmlns:p14="http://schemas.microsoft.com/office/powerpoint/2010/main" val="138060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ANOVA (Means) Model</a:t>
            </a:r>
          </a:p>
        </p:txBody>
      </p:sp>
      <p:graphicFrame>
        <p:nvGraphicFramePr>
          <p:cNvPr id="284675" name="Object 2"/>
          <p:cNvGraphicFramePr>
            <a:graphicFrameLocks noChangeAspect="1"/>
          </p:cNvGraphicFramePr>
          <p:nvPr/>
        </p:nvGraphicFramePr>
        <p:xfrm>
          <a:off x="4114800" y="1905000"/>
          <a:ext cx="38862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228600" progId="Equation.3">
                  <p:embed/>
                </p:oleObj>
              </mc:Choice>
              <mc:Fallback>
                <p:oleObj name="Equation" r:id="rId2" imgW="647640" imgH="228600" progId="Equation.3">
                  <p:embed/>
                  <p:pic>
                    <p:nvPicPr>
                      <p:cNvPr id="2846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05000"/>
                        <a:ext cx="3886200" cy="13731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6600" y="2819401"/>
            <a:ext cx="2438400" cy="1916113"/>
            <a:chOff x="1104" y="1776"/>
            <a:chExt cx="1536" cy="1207"/>
          </a:xfrm>
        </p:grpSpPr>
        <p:sp>
          <p:nvSpPr>
            <p:cNvPr id="5132" name="Text Box 5"/>
            <p:cNvSpPr txBox="1">
              <a:spLocks noChangeArrowheads="1"/>
            </p:cNvSpPr>
            <p:nvPr/>
          </p:nvSpPr>
          <p:spPr bwMode="auto">
            <a:xfrm>
              <a:off x="1104" y="2304"/>
              <a:ext cx="1104" cy="67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</a:rPr>
                <a:t>Mean for Group #</a:t>
              </a:r>
              <a:r>
                <a:rPr lang="en-US" i="1" dirty="0" err="1">
                  <a:solidFill>
                    <a:schemeClr val="tx1"/>
                  </a:solidFill>
                </a:rPr>
                <a:t>i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133" name="Line 6"/>
            <p:cNvSpPr>
              <a:spLocks noChangeShapeType="1"/>
            </p:cNvSpPr>
            <p:nvPr/>
          </p:nvSpPr>
          <p:spPr bwMode="auto">
            <a:xfrm flipV="1">
              <a:off x="1920" y="1776"/>
              <a:ext cx="720" cy="528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001000" y="2743200"/>
            <a:ext cx="2667000" cy="1905000"/>
            <a:chOff x="4080" y="1728"/>
            <a:chExt cx="1680" cy="1200"/>
          </a:xfrm>
        </p:grpSpPr>
        <p:sp>
          <p:nvSpPr>
            <p:cNvPr id="5130" name="Text Box 8"/>
            <p:cNvSpPr txBox="1">
              <a:spLocks noChangeArrowheads="1"/>
            </p:cNvSpPr>
            <p:nvPr/>
          </p:nvSpPr>
          <p:spPr bwMode="auto">
            <a:xfrm>
              <a:off x="4128" y="2256"/>
              <a:ext cx="1632" cy="67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2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N(0,</a:t>
              </a:r>
              <a:r>
                <a:rPr lang="en-US">
                  <a:solidFill>
                    <a:schemeClr val="tx1"/>
                  </a:solidFill>
                  <a:sym typeface="Symbol" pitchFamily="18" charset="2"/>
                </a:rPr>
                <a:t></a:t>
              </a:r>
              <a:r>
                <a:rPr lang="en-US" baseline="-25000">
                  <a:solidFill>
                    <a:schemeClr val="tx1"/>
                  </a:solidFill>
                  <a:sym typeface="Symbol" pitchFamily="18" charset="2"/>
                </a:rPr>
                <a:t></a:t>
              </a:r>
              <a:r>
                <a:rPr lang="en-US">
                  <a:solidFill>
                    <a:schemeClr val="tx1"/>
                  </a:solidFill>
                  <a:sym typeface="Symbol" pitchFamily="18" charset="2"/>
                </a:rPr>
                <a:t>) random error</a:t>
              </a:r>
              <a:endParaRPr lang="en-US" baseline="-25000">
                <a:solidFill>
                  <a:schemeClr val="tx1"/>
                </a:solidFill>
              </a:endParaRPr>
            </a:p>
          </p:txBody>
        </p:sp>
        <p:sp>
          <p:nvSpPr>
            <p:cNvPr id="5131" name="Line 9"/>
            <p:cNvSpPr>
              <a:spLocks noChangeShapeType="1"/>
            </p:cNvSpPr>
            <p:nvPr/>
          </p:nvSpPr>
          <p:spPr bwMode="auto">
            <a:xfrm flipH="1" flipV="1">
              <a:off x="4080" y="1728"/>
              <a:ext cx="768" cy="576"/>
            </a:xfrm>
            <a:prstGeom prst="line">
              <a:avLst/>
            </a:prstGeom>
            <a:noFill/>
            <a:ln w="76200">
              <a:solidFill>
                <a:srgbClr val="FF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84682" name="Text Box 10"/>
          <p:cNvSpPr txBox="1">
            <a:spLocks noChangeArrowheads="1"/>
          </p:cNvSpPr>
          <p:nvPr/>
        </p:nvSpPr>
        <p:spPr bwMode="auto">
          <a:xfrm>
            <a:off x="1497980" y="50292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Under H</a:t>
            </a:r>
            <a:r>
              <a:rPr lang="en-US" baseline="-25000" dirty="0"/>
              <a:t>o</a:t>
            </a:r>
            <a:r>
              <a:rPr lang="en-US" dirty="0"/>
              <a:t> (</a:t>
            </a:r>
            <a:r>
              <a:rPr lang="en-US" dirty="0">
                <a:sym typeface="Symbol" pitchFamily="18" charset="2"/>
              </a:rPr>
              <a:t></a:t>
            </a:r>
            <a:r>
              <a:rPr lang="en-US" baseline="-25000" dirty="0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’s all equal) </a:t>
            </a:r>
            <a:endParaRPr lang="en-US" dirty="0"/>
          </a:p>
        </p:txBody>
      </p:sp>
      <p:sp>
        <p:nvSpPr>
          <p:cNvPr id="284684" name="Text Box 12"/>
          <p:cNvSpPr txBox="1">
            <a:spLocks noChangeArrowheads="1"/>
          </p:cNvSpPr>
          <p:nvPr/>
        </p:nvSpPr>
        <p:spPr bwMode="auto">
          <a:xfrm>
            <a:off x="1531434" y="58674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Under H</a:t>
            </a:r>
            <a:r>
              <a:rPr lang="en-US" baseline="-25000"/>
              <a:t>a</a:t>
            </a:r>
            <a:r>
              <a:rPr lang="en-US"/>
              <a:t> (</a:t>
            </a:r>
            <a:r>
              <a:rPr lang="en-US">
                <a:sym typeface="Symbol" pitchFamily="18" charset="2"/>
              </a:rPr>
              <a:t></a:t>
            </a:r>
            <a:r>
              <a:rPr lang="en-US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’s differ)    </a:t>
            </a:r>
            <a:endParaRPr lang="en-US"/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6210301" y="4916488"/>
          <a:ext cx="13049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228600" progId="Equation.3">
                  <p:embed/>
                </p:oleObj>
              </mc:Choice>
              <mc:Fallback>
                <p:oleObj name="Equation" r:id="rId4" imgW="431640" imgH="228600" progId="Equation.3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1" y="4916488"/>
                        <a:ext cx="1304925" cy="6921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210301" y="5811838"/>
          <a:ext cx="13827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1" y="5811838"/>
                        <a:ext cx="1382713" cy="69215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24800" y="5029201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(overall mean)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9100" y="586859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(group mean)</a:t>
            </a:r>
          </a:p>
        </p:txBody>
      </p:sp>
    </p:spTree>
    <p:extLst>
      <p:ext uri="{BB962C8B-B14F-4D97-AF65-F5344CB8AC3E}">
        <p14:creationId xmlns:p14="http://schemas.microsoft.com/office/powerpoint/2010/main" val="392251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6106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ANOVA Table (for K Group Means)</a:t>
            </a:r>
          </a:p>
        </p:txBody>
      </p:sp>
      <p:graphicFrame>
        <p:nvGraphicFramePr>
          <p:cNvPr id="280580" name="Object 2"/>
          <p:cNvGraphicFramePr>
            <a:graphicFrameLocks noChangeAspect="1"/>
          </p:cNvGraphicFramePr>
          <p:nvPr/>
        </p:nvGraphicFramePr>
        <p:xfrm>
          <a:off x="1616076" y="2671764"/>
          <a:ext cx="9051925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9145104" imgH="2652187" progId="Word.Document.8">
                  <p:embed/>
                </p:oleObj>
              </mc:Choice>
              <mc:Fallback>
                <p:oleObj name="Document" r:id="rId3" imgW="9145104" imgH="2652187" progId="Word.Document.8">
                  <p:embed/>
                  <p:pic>
                    <p:nvPicPr>
                      <p:cNvPr id="28058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6" y="2671764"/>
                        <a:ext cx="9051925" cy="2632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1828800" y="5410200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Small P-value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Reject H</a:t>
            </a:r>
            <a:r>
              <a:rPr lang="en-US" baseline="-25000" dirty="0"/>
              <a:t>o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There is a significant difference among the means of the K groups</a:t>
            </a:r>
            <a:endParaRPr lang="en-US" dirty="0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3581401" y="3276600"/>
          <a:ext cx="835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164880" progId="Equation.3">
                  <p:embed/>
                </p:oleObj>
              </mc:Choice>
              <mc:Fallback>
                <p:oleObj name="Equation" r:id="rId5" imgW="355320" imgH="164880" progId="Equation.3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3276600"/>
                        <a:ext cx="835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2" name="Object 4"/>
          <p:cNvGraphicFramePr>
            <a:graphicFrameLocks noChangeAspect="1"/>
          </p:cNvGraphicFramePr>
          <p:nvPr/>
        </p:nvGraphicFramePr>
        <p:xfrm>
          <a:off x="3552826" y="4002088"/>
          <a:ext cx="8937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0880" imgH="177480" progId="Equation.3">
                  <p:embed/>
                </p:oleObj>
              </mc:Choice>
              <mc:Fallback>
                <p:oleObj name="Equation" r:id="rId7" imgW="380880" imgH="177480" progId="Equation.3">
                  <p:embed/>
                  <p:pic>
                    <p:nvPicPr>
                      <p:cNvPr id="283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6" y="4002088"/>
                        <a:ext cx="8937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3" name="Object 5"/>
          <p:cNvGraphicFramePr>
            <a:graphicFrameLocks noChangeAspect="1"/>
          </p:cNvGraphicFramePr>
          <p:nvPr/>
        </p:nvGraphicFramePr>
        <p:xfrm>
          <a:off x="3657601" y="4611688"/>
          <a:ext cx="7143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4560" imgH="177480" progId="Equation.3">
                  <p:embed/>
                </p:oleObj>
              </mc:Choice>
              <mc:Fallback>
                <p:oleObj name="Equation" r:id="rId9" imgW="304560" imgH="177480" progId="Equation.3">
                  <p:embed/>
                  <p:pic>
                    <p:nvPicPr>
                      <p:cNvPr id="283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4611688"/>
                        <a:ext cx="7143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4" name="Object 6"/>
          <p:cNvGraphicFramePr>
            <a:graphicFrameLocks noChangeAspect="1"/>
          </p:cNvGraphicFramePr>
          <p:nvPr/>
        </p:nvGraphicFramePr>
        <p:xfrm>
          <a:off x="4545014" y="3257550"/>
          <a:ext cx="15509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60240" imgH="203040" progId="Equation.3">
                  <p:embed/>
                </p:oleObj>
              </mc:Choice>
              <mc:Fallback>
                <p:oleObj name="Equation" r:id="rId11" imgW="660240" imgH="203040" progId="Equation.3">
                  <p:embed/>
                  <p:pic>
                    <p:nvPicPr>
                      <p:cNvPr id="283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4" y="3257550"/>
                        <a:ext cx="15509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5" name="Object 7"/>
          <p:cNvGraphicFramePr>
            <a:graphicFrameLocks noChangeAspect="1"/>
          </p:cNvGraphicFramePr>
          <p:nvPr/>
        </p:nvGraphicFramePr>
        <p:xfrm>
          <a:off x="4989513" y="4003676"/>
          <a:ext cx="7159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4560" imgH="177480" progId="Equation.3">
                  <p:embed/>
                </p:oleObj>
              </mc:Choice>
              <mc:Fallback>
                <p:oleObj name="Equation" r:id="rId13" imgW="304560" imgH="177480" progId="Equation.3">
                  <p:embed/>
                  <p:pic>
                    <p:nvPicPr>
                      <p:cNvPr id="283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4003676"/>
                        <a:ext cx="7159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6" name="Object 8"/>
          <p:cNvGraphicFramePr>
            <a:graphicFrameLocks noChangeAspect="1"/>
          </p:cNvGraphicFramePr>
          <p:nvPr/>
        </p:nvGraphicFramePr>
        <p:xfrm>
          <a:off x="4721225" y="4611688"/>
          <a:ext cx="12525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33160" imgH="177480" progId="Equation.3">
                  <p:embed/>
                </p:oleObj>
              </mc:Choice>
              <mc:Fallback>
                <p:oleObj name="Equation" r:id="rId15" imgW="533160" imgH="177480" progId="Equation.3">
                  <p:embed/>
                  <p:pic>
                    <p:nvPicPr>
                      <p:cNvPr id="283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4611688"/>
                        <a:ext cx="125253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7" name="Object 9"/>
          <p:cNvGraphicFramePr>
            <a:graphicFrameLocks noChangeAspect="1"/>
          </p:cNvGraphicFramePr>
          <p:nvPr/>
        </p:nvGraphicFramePr>
        <p:xfrm>
          <a:off x="6400800" y="3275014"/>
          <a:ext cx="10668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85800" imgH="393480" progId="Equation.3">
                  <p:embed/>
                </p:oleObj>
              </mc:Choice>
              <mc:Fallback>
                <p:oleObj name="Equation" r:id="rId17" imgW="685800" imgH="393480" progId="Equation.3">
                  <p:embed/>
                  <p:pic>
                    <p:nvPicPr>
                      <p:cNvPr id="283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275014"/>
                        <a:ext cx="10668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8" name="Object 10"/>
          <p:cNvGraphicFramePr>
            <a:graphicFrameLocks noChangeAspect="1"/>
          </p:cNvGraphicFramePr>
          <p:nvPr/>
        </p:nvGraphicFramePr>
        <p:xfrm>
          <a:off x="6629400" y="3956050"/>
          <a:ext cx="6365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06080" imgH="393480" progId="Equation.3">
                  <p:embed/>
                </p:oleObj>
              </mc:Choice>
              <mc:Fallback>
                <p:oleObj name="Equation" r:id="rId19" imgW="406080" imgH="393480" progId="Equation.3">
                  <p:embed/>
                  <p:pic>
                    <p:nvPicPr>
                      <p:cNvPr id="283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956050"/>
                        <a:ext cx="6365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9" name="Object 11"/>
          <p:cNvGraphicFramePr>
            <a:graphicFrameLocks noChangeAspect="1"/>
          </p:cNvGraphicFramePr>
          <p:nvPr/>
        </p:nvGraphicFramePr>
        <p:xfrm>
          <a:off x="7772400" y="3386139"/>
          <a:ext cx="11430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36560" imgH="393480" progId="Equation.3">
                  <p:embed/>
                </p:oleObj>
              </mc:Choice>
              <mc:Fallback>
                <p:oleObj name="Equation" r:id="rId21" imgW="736560" imgH="393480" progId="Equation.3">
                  <p:embed/>
                  <p:pic>
                    <p:nvPicPr>
                      <p:cNvPr id="2836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386139"/>
                        <a:ext cx="11430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60" name="Object 12"/>
          <p:cNvGraphicFramePr>
            <a:graphicFrameLocks noChangeAspect="1"/>
          </p:cNvGraphicFramePr>
          <p:nvPr/>
        </p:nvGraphicFramePr>
        <p:xfrm>
          <a:off x="9334501" y="3581401"/>
          <a:ext cx="10080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95000" imgH="241200" progId="Equation.3">
                  <p:embed/>
                </p:oleObj>
              </mc:Choice>
              <mc:Fallback>
                <p:oleObj name="Equation" r:id="rId23" imgW="495000" imgH="241200" progId="Equation.3">
                  <p:embed/>
                  <p:pic>
                    <p:nvPicPr>
                      <p:cNvPr id="2836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1" y="3581401"/>
                        <a:ext cx="10080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1828800" y="1295400"/>
            <a:ext cx="518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3600"/>
              <a:t>H</a:t>
            </a:r>
            <a:r>
              <a:rPr lang="en-US" sz="3600" baseline="-25000"/>
              <a:t>o</a:t>
            </a:r>
            <a:r>
              <a:rPr lang="en-US" sz="3600"/>
              <a:t>: </a:t>
            </a:r>
            <a:r>
              <a:rPr lang="en-US" sz="3600">
                <a:sym typeface="Symbol" pitchFamily="18" charset="2"/>
              </a:rPr>
              <a:t></a:t>
            </a:r>
            <a:r>
              <a:rPr lang="en-US" sz="3600" baseline="-25000">
                <a:sym typeface="Symbol" pitchFamily="18" charset="2"/>
              </a:rPr>
              <a:t>1</a:t>
            </a:r>
            <a:r>
              <a:rPr lang="en-US" sz="3600">
                <a:sym typeface="Symbol" pitchFamily="18" charset="2"/>
              </a:rPr>
              <a:t> = </a:t>
            </a:r>
            <a:r>
              <a:rPr lang="en-US" sz="3600" baseline="-25000">
                <a:sym typeface="Symbol" pitchFamily="18" charset="2"/>
              </a:rPr>
              <a:t>2</a:t>
            </a:r>
            <a:r>
              <a:rPr lang="en-US" sz="3600">
                <a:sym typeface="Symbol" pitchFamily="18" charset="2"/>
              </a:rPr>
              <a:t>= … = </a:t>
            </a:r>
            <a:r>
              <a:rPr lang="en-US" sz="3600" baseline="-25000">
                <a:sym typeface="Symbol" pitchFamily="18" charset="2"/>
              </a:rPr>
              <a:t>K</a:t>
            </a:r>
            <a:endParaRPr lang="en-US" sz="3600"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3600">
                <a:sym typeface="Symbol" pitchFamily="18" charset="2"/>
              </a:rPr>
              <a:t>H</a:t>
            </a:r>
            <a:r>
              <a:rPr lang="en-US" sz="3600" baseline="-25000">
                <a:sym typeface="Symbol" pitchFamily="18" charset="2"/>
              </a:rPr>
              <a:t>a</a:t>
            </a:r>
            <a:r>
              <a:rPr lang="en-US" sz="3600">
                <a:sym typeface="Symbol" pitchFamily="18" charset="2"/>
              </a:rPr>
              <a:t>: Some </a:t>
            </a:r>
            <a:r>
              <a:rPr lang="en-US" sz="3600" baseline="-25000">
                <a:sym typeface="Symbol" pitchFamily="18" charset="2"/>
              </a:rPr>
              <a:t>i</a:t>
            </a:r>
            <a:r>
              <a:rPr lang="en-US" sz="3600">
                <a:sym typeface="Symbol" pitchFamily="18" charset="2"/>
              </a:rPr>
              <a:t> </a:t>
            </a:r>
            <a:r>
              <a:rPr lang="en-US" sz="3600" baseline="-25000">
                <a:sym typeface="Symbol" pitchFamily="18" charset="2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189019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BF91-30BF-6AD5-BF6C-C65C191D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ANOVA for the Mean is a Linear Model!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B708D-AC68-58E2-9839-701DF21F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044" y="1828800"/>
            <a:ext cx="8059275" cy="1305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238DF-551A-B0CC-EE13-5147A5A83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336" y="3210107"/>
            <a:ext cx="789732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3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Problem of Multiplicity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90600" y="2043380"/>
            <a:ext cx="102108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When doing </a:t>
            </a:r>
            <a:r>
              <a:rPr lang="en-US" u="sng" dirty="0"/>
              <a:t>many</a:t>
            </a:r>
            <a:r>
              <a:rPr lang="en-US" dirty="0"/>
              <a:t> pairwise comparisons </a:t>
            </a:r>
          </a:p>
          <a:p>
            <a:r>
              <a:rPr lang="en-US" dirty="0">
                <a:sym typeface="Symbol" pitchFamily="18" charset="2"/>
              </a:rPr>
              <a:t>	 likely to make a Type I error (find a false difference)</a:t>
            </a: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1600200" y="5181600"/>
            <a:ext cx="868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</a:rPr>
              <a:t>Possible fixes:</a:t>
            </a:r>
          </a:p>
          <a:p>
            <a:pPr>
              <a:spcBef>
                <a:spcPct val="0"/>
              </a:spcBef>
              <a:buFontTx/>
              <a:buAutoNum type="alphaLcParenBoth"/>
            </a:pPr>
            <a:r>
              <a:rPr lang="en-US" sz="2400" dirty="0"/>
              <a:t> Do only a few pre-planned comparisons</a:t>
            </a:r>
          </a:p>
          <a:p>
            <a:pPr>
              <a:spcBef>
                <a:spcPct val="0"/>
              </a:spcBef>
              <a:buFontTx/>
              <a:buAutoNum type="alphaLcParenBoth"/>
            </a:pPr>
            <a:r>
              <a:rPr lang="en-US" sz="2400" dirty="0"/>
              <a:t> Adjust the significance level used for each 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AB269-07A2-CF10-0AA3-DDA508B32E12}"/>
              </a:ext>
            </a:extLst>
          </p:cNvPr>
          <p:cNvSpPr txBox="1"/>
          <p:nvPr/>
        </p:nvSpPr>
        <p:spPr>
          <a:xfrm>
            <a:off x="1066800" y="3657600"/>
            <a:ext cx="998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cartoon, even if there is no relationship between the color and acne, the chance of seeing at least one 0.05 significant test out of 20 independent tests is</a:t>
            </a:r>
          </a:p>
          <a:p>
            <a:r>
              <a:rPr lang="en-US" dirty="0">
                <a:solidFill>
                  <a:srgbClr val="FF0000"/>
                </a:solidFill>
              </a:rPr>
              <a:t>1-(1-0.05)^20 =64%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32928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66"/>
                </a:solidFill>
              </a:rPr>
              <a:t>Two-way ANOVA: Main Effects Model</a:t>
            </a:r>
          </a:p>
        </p:txBody>
      </p:sp>
      <p:graphicFrame>
        <p:nvGraphicFramePr>
          <p:cNvPr id="266244" name="Object 2"/>
          <p:cNvGraphicFramePr>
            <a:graphicFrameLocks noChangeAspect="1"/>
          </p:cNvGraphicFramePr>
          <p:nvPr/>
        </p:nvGraphicFramePr>
        <p:xfrm>
          <a:off x="2517775" y="2133600"/>
          <a:ext cx="6902450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06360" imgH="241200" progId="Equation.3">
                  <p:embed/>
                </p:oleObj>
              </mc:Choice>
              <mc:Fallback>
                <p:oleObj name="Equation" r:id="rId3" imgW="1206360" imgH="241200" progId="Equation.3">
                  <p:embed/>
                  <p:pic>
                    <p:nvPicPr>
                      <p:cNvPr id="2662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2133600"/>
                        <a:ext cx="6902450" cy="137953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2133600" y="3886200"/>
            <a:ext cx="1219200" cy="1066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Grand Mean</a:t>
            </a:r>
          </a:p>
        </p:txBody>
      </p:sp>
      <p:sp>
        <p:nvSpPr>
          <p:cNvPr id="266246" name="Line 6"/>
          <p:cNvSpPr>
            <a:spLocks noChangeShapeType="1"/>
          </p:cNvSpPr>
          <p:nvPr/>
        </p:nvSpPr>
        <p:spPr bwMode="auto">
          <a:xfrm flipV="1">
            <a:off x="3048000" y="3048000"/>
            <a:ext cx="1087438" cy="762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3581400" y="4343401"/>
            <a:ext cx="2286000" cy="10779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Effect for k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treatment</a:t>
            </a:r>
          </a:p>
        </p:txBody>
      </p:sp>
      <p:sp>
        <p:nvSpPr>
          <p:cNvPr id="266248" name="Line 8"/>
          <p:cNvSpPr>
            <a:spLocks noChangeShapeType="1"/>
          </p:cNvSpPr>
          <p:nvPr/>
        </p:nvSpPr>
        <p:spPr bwMode="auto">
          <a:xfrm flipV="1">
            <a:off x="4800600" y="2971800"/>
            <a:ext cx="838200" cy="1219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49" name="Text Box 9"/>
          <p:cNvSpPr txBox="1">
            <a:spLocks noChangeArrowheads="1"/>
          </p:cNvSpPr>
          <p:nvPr/>
        </p:nvSpPr>
        <p:spPr bwMode="auto">
          <a:xfrm>
            <a:off x="8686800" y="3859213"/>
            <a:ext cx="1752600" cy="1066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</a:rPr>
              <a:t>Random error</a:t>
            </a:r>
          </a:p>
        </p:txBody>
      </p:sp>
      <p:sp>
        <p:nvSpPr>
          <p:cNvPr id="266250" name="Line 10"/>
          <p:cNvSpPr>
            <a:spLocks noChangeShapeType="1"/>
          </p:cNvSpPr>
          <p:nvPr/>
        </p:nvSpPr>
        <p:spPr bwMode="auto">
          <a:xfrm flipH="1" flipV="1">
            <a:off x="9067800" y="2971800"/>
            <a:ext cx="685800" cy="990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6248400" y="4343400"/>
            <a:ext cx="2286000" cy="1066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Effect for j</a:t>
            </a:r>
            <a:r>
              <a:rPr lang="en-US" baseline="30000">
                <a:solidFill>
                  <a:schemeClr val="tx1"/>
                </a:solidFill>
              </a:rPr>
              <a:t>th</a:t>
            </a:r>
            <a:r>
              <a:rPr lang="en-US">
                <a:solidFill>
                  <a:schemeClr val="tx1"/>
                </a:solidFill>
              </a:rPr>
              <a:t> block</a:t>
            </a:r>
          </a:p>
        </p:txBody>
      </p:sp>
      <p:sp>
        <p:nvSpPr>
          <p:cNvPr id="266254" name="Line 14"/>
          <p:cNvSpPr>
            <a:spLocks noChangeShapeType="1"/>
          </p:cNvSpPr>
          <p:nvPr/>
        </p:nvSpPr>
        <p:spPr bwMode="auto">
          <a:xfrm flipH="1" flipV="1">
            <a:off x="7162800" y="3124200"/>
            <a:ext cx="76200" cy="1219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What’s an Interaction Effect?</a:t>
            </a:r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1333500" y="1676400"/>
            <a:ext cx="9525000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An </a:t>
            </a:r>
            <a:r>
              <a:rPr lang="en-US" i="1" dirty="0">
                <a:solidFill>
                  <a:schemeClr val="bg1"/>
                </a:solidFill>
              </a:rPr>
              <a:t>interaction effect</a:t>
            </a:r>
            <a:r>
              <a:rPr lang="en-US" dirty="0"/>
              <a:t> occurs when a significant difference is present at a specific </a:t>
            </a:r>
            <a:r>
              <a:rPr lang="en-US" i="1" dirty="0"/>
              <a:t>combination</a:t>
            </a:r>
            <a:r>
              <a:rPr lang="en-US" dirty="0"/>
              <a:t> of factors.</a:t>
            </a: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1981200" y="3220522"/>
            <a:ext cx="8229600" cy="156966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/>
              <a:t>Example: Y=GPA</a:t>
            </a:r>
          </a:p>
          <a:p>
            <a:pPr>
              <a:spcBef>
                <a:spcPct val="0"/>
              </a:spcBef>
            </a:pPr>
            <a:r>
              <a:rPr lang="en-US" dirty="0"/>
              <a:t>	Factor A = Year in School (FY, So, Jr, Se)</a:t>
            </a:r>
          </a:p>
          <a:p>
            <a:pPr>
              <a:spcBef>
                <a:spcPct val="0"/>
              </a:spcBef>
            </a:pPr>
            <a:r>
              <a:rPr lang="en-US" dirty="0"/>
              <a:t>	Factor B = Major (Psych, Bio, Math)</a:t>
            </a: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2057400" y="5029200"/>
            <a:ext cx="281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FY is hard? </a:t>
            </a:r>
          </a:p>
        </p:txBody>
      </p:sp>
      <p:sp>
        <p:nvSpPr>
          <p:cNvPr id="286726" name="Text Box 6"/>
          <p:cNvSpPr txBox="1">
            <a:spLocks noChangeArrowheads="1"/>
          </p:cNvSpPr>
          <p:nvPr/>
        </p:nvSpPr>
        <p:spPr bwMode="auto">
          <a:xfrm>
            <a:off x="4800600" y="50292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  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&lt; 0   (main effect)</a:t>
            </a:r>
            <a:endParaRPr lang="en-US"/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2057400" y="54864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Bio is easy? </a:t>
            </a:r>
          </a:p>
        </p:txBody>
      </p:sp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4800600" y="5486400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  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&gt; 0   (main effect)</a:t>
            </a:r>
            <a:endParaRPr lang="en-US"/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914400" y="6049964"/>
            <a:ext cx="411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Jr in Math is hard? </a:t>
            </a:r>
          </a:p>
        </p:txBody>
      </p:sp>
      <p:sp>
        <p:nvSpPr>
          <p:cNvPr id="286730" name="Text Box 10"/>
          <p:cNvSpPr txBox="1">
            <a:spLocks noChangeArrowheads="1"/>
          </p:cNvSpPr>
          <p:nvPr/>
        </p:nvSpPr>
        <p:spPr bwMode="auto">
          <a:xfrm>
            <a:off x="4876800" y="6019800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  </a:t>
            </a:r>
            <a:r>
              <a:rPr lang="en-US" baseline="-25000">
                <a:sym typeface="Symbol" pitchFamily="18" charset="2"/>
              </a:rPr>
              <a:t>33</a:t>
            </a:r>
            <a:r>
              <a:rPr lang="en-US">
                <a:sym typeface="Symbol" pitchFamily="18" charset="2"/>
              </a:rPr>
              <a:t> &lt; 0   (interaction effect)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4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20F4-4977-4339-2F02-B415F094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Final Exam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30391D-A1D0-2CAF-FAFE-0B6DADA9F598}"/>
              </a:ext>
            </a:extLst>
          </p:cNvPr>
          <p:cNvSpPr txBox="1"/>
          <p:nvPr/>
        </p:nvSpPr>
        <p:spPr>
          <a:xfrm>
            <a:off x="914400" y="1676400"/>
            <a:ext cx="10591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30% of Course Grade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Cumulative and covers the entire semester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Answer MC questions in class through </a:t>
            </a:r>
            <a:r>
              <a:rPr lang="en-US" sz="3200" dirty="0" err="1"/>
              <a:t>Gradescope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Class on Thursday as a review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0933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6477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Two-way ANOVA Table (with interaction)</a:t>
            </a:r>
          </a:p>
        </p:txBody>
      </p:sp>
      <p:graphicFrame>
        <p:nvGraphicFramePr>
          <p:cNvPr id="316419" name="Group 3"/>
          <p:cNvGraphicFramePr>
            <a:graphicFrameLocks noGrp="1"/>
          </p:cNvGraphicFramePr>
          <p:nvPr/>
        </p:nvGraphicFramePr>
        <p:xfrm>
          <a:off x="1524000" y="1524000"/>
          <a:ext cx="9144000" cy="274310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Source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d.f.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t.s.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p-value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 A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K-1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SSA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SSA/(K-1)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MSA/MSE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Factor B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J-1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SSB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SSB/(J-1)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MSB/MSE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x B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(K-1)(J-1)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SSAB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SSAB/df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MSAB/MSE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JK(c-1)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SSE/df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n-1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SSY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54"/>
          <p:cNvSpPr txBox="1">
            <a:spLocks noChangeArrowheads="1"/>
          </p:cNvSpPr>
          <p:nvPr/>
        </p:nvSpPr>
        <p:spPr bwMode="auto">
          <a:xfrm>
            <a:off x="2590800" y="4651514"/>
            <a:ext cx="3124200" cy="584775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   H</a:t>
            </a:r>
            <a:r>
              <a:rPr lang="en-US" baseline="-25000" dirty="0">
                <a:solidFill>
                  <a:schemeClr val="bg1"/>
                </a:solidFill>
              </a:rPr>
              <a:t>o</a:t>
            </a:r>
            <a:r>
              <a:rPr lang="en-US" dirty="0">
                <a:solidFill>
                  <a:schemeClr val="bg1"/>
                </a:solidFill>
              </a:rPr>
              <a:t>: All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k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= 0</a:t>
            </a:r>
          </a:p>
        </p:txBody>
      </p:sp>
      <p:sp>
        <p:nvSpPr>
          <p:cNvPr id="10" name="Text Box 55"/>
          <p:cNvSpPr txBox="1">
            <a:spLocks noChangeArrowheads="1"/>
          </p:cNvSpPr>
          <p:nvPr/>
        </p:nvSpPr>
        <p:spPr bwMode="auto">
          <a:xfrm>
            <a:off x="2590800" y="5230951"/>
            <a:ext cx="3124200" cy="579438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: All 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J 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= 0</a:t>
            </a:r>
            <a:endParaRPr lang="en-US" dirty="0"/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>
            <a:off x="2590800" y="5810390"/>
            <a:ext cx="3124200" cy="584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3200" baseline="-25000" dirty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: All </a:t>
            </a:r>
            <a:r>
              <a:rPr lang="en-US" sz="3200" baseline="-25000" dirty="0" err="1">
                <a:solidFill>
                  <a:schemeClr val="bg1"/>
                </a:solidFill>
                <a:sym typeface="Symbol" pitchFamily="18" charset="2"/>
              </a:rPr>
              <a:t>kj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 =0</a:t>
            </a:r>
          </a:p>
        </p:txBody>
      </p:sp>
      <p:sp>
        <p:nvSpPr>
          <p:cNvPr id="12" name="Text Box 54"/>
          <p:cNvSpPr txBox="1">
            <a:spLocks noChangeArrowheads="1"/>
          </p:cNvSpPr>
          <p:nvPr/>
        </p:nvSpPr>
        <p:spPr bwMode="auto">
          <a:xfrm>
            <a:off x="6019800" y="4648201"/>
            <a:ext cx="3581400" cy="584775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   H</a:t>
            </a:r>
            <a:r>
              <a:rPr lang="en-US" baseline="-25000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: Some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k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≠ 0</a:t>
            </a:r>
          </a:p>
        </p:txBody>
      </p:sp>
      <p:sp>
        <p:nvSpPr>
          <p:cNvPr id="13" name="Text Box 55"/>
          <p:cNvSpPr txBox="1">
            <a:spLocks noChangeArrowheads="1"/>
          </p:cNvSpPr>
          <p:nvPr/>
        </p:nvSpPr>
        <p:spPr bwMode="auto">
          <a:xfrm>
            <a:off x="6019800" y="5227639"/>
            <a:ext cx="3581400" cy="58477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: Some </a:t>
            </a:r>
            <a:r>
              <a:rPr lang="en-US" baseline="-25000" dirty="0">
                <a:solidFill>
                  <a:schemeClr val="bg1"/>
                </a:solidFill>
                <a:sym typeface="Symbol" pitchFamily="18" charset="2"/>
              </a:rPr>
              <a:t>J 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≠ 0</a:t>
            </a:r>
            <a:endParaRPr lang="en-US" dirty="0"/>
          </a:p>
        </p:txBody>
      </p:sp>
      <p:sp>
        <p:nvSpPr>
          <p:cNvPr id="14" name="Rectangle 56"/>
          <p:cNvSpPr>
            <a:spLocks noChangeArrowheads="1"/>
          </p:cNvSpPr>
          <p:nvPr/>
        </p:nvSpPr>
        <p:spPr bwMode="auto">
          <a:xfrm>
            <a:off x="6019800" y="5807077"/>
            <a:ext cx="3581400" cy="584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   H</a:t>
            </a:r>
            <a:r>
              <a:rPr lang="en-US" sz="3200" baseline="-25000" dirty="0">
                <a:solidFill>
                  <a:schemeClr val="bg1"/>
                </a:solidFill>
                <a:sym typeface="Symbol" pitchFamily="18" charset="2"/>
              </a:rPr>
              <a:t>A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: Some </a:t>
            </a:r>
            <a:r>
              <a:rPr lang="en-US" sz="3200" baseline="-25000" dirty="0" err="1">
                <a:solidFill>
                  <a:schemeClr val="bg1"/>
                </a:solidFill>
                <a:sym typeface="Symbol" pitchFamily="18" charset="2"/>
              </a:rPr>
              <a:t>kj</a:t>
            </a:r>
            <a:r>
              <a:rPr lang="en-US" sz="3200" dirty="0">
                <a:solidFill>
                  <a:schemeClr val="bg1"/>
                </a:solidFill>
                <a:sym typeface="Symbol" pitchFamily="18" charset="2"/>
              </a:rPr>
              <a:t> ≠ 0</a:t>
            </a:r>
          </a:p>
        </p:txBody>
      </p:sp>
    </p:spTree>
    <p:extLst>
      <p:ext uri="{BB962C8B-B14F-4D97-AF65-F5344CB8AC3E}">
        <p14:creationId xmlns:p14="http://schemas.microsoft.com/office/powerpoint/2010/main" val="3599617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2133600" y="457200"/>
            <a:ext cx="80772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Checking Conditions for ANOVA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133601" y="1676400"/>
          <a:ext cx="27098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228600" progId="Equation.3">
                  <p:embed/>
                </p:oleObj>
              </mc:Choice>
              <mc:Fallback>
                <p:oleObj name="Equation" r:id="rId2" imgW="812520" imgH="2286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676400"/>
                        <a:ext cx="2709863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05400" y="1752600"/>
            <a:ext cx="510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Check with residuals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81200" y="2667000"/>
            <a:ext cx="220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Zero mean: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38600" y="2667000"/>
            <a:ext cx="601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Always holds for sample residuals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05000" y="3429000"/>
            <a:ext cx="327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Constant variance: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05400" y="3352801"/>
            <a:ext cx="533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Plot residuals vs. fits and/or compare std. dev.’s of groups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57400" y="5130800"/>
            <a:ext cx="205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Normality: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86200" y="5130800"/>
            <a:ext cx="609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Histogram/normal plot of residuals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981200" y="6045200"/>
            <a:ext cx="2667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Independence: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19600" y="6045200"/>
            <a:ext cx="6096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Pay attention to data collection</a:t>
            </a:r>
          </a:p>
        </p:txBody>
      </p:sp>
      <p:sp>
        <p:nvSpPr>
          <p:cNvPr id="9229" name="TextBox 12"/>
          <p:cNvSpPr txBox="1">
            <a:spLocks noChangeArrowheads="1"/>
          </p:cNvSpPr>
          <p:nvPr/>
        </p:nvSpPr>
        <p:spPr bwMode="auto">
          <a:xfrm>
            <a:off x="1905000" y="4419600"/>
            <a:ext cx="876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(</a:t>
            </a:r>
            <a:r>
              <a:rPr lang="en-US" i="1" dirty="0"/>
              <a:t>Check if some group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dirty="0"/>
              <a:t> is more than twice another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9496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057400" y="304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3600" kern="0" dirty="0">
                <a:latin typeface="+mj-lt"/>
                <a:ea typeface="ＭＳ Ｐゴシック" charset="-128"/>
                <a:cs typeface="ＭＳ Ｐゴシック" charset="-128"/>
              </a:rPr>
              <a:t>Fruit Flies Contrast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Text Box 3"/>
              <p:cNvSpPr txBox="1">
                <a:spLocks noChangeArrowheads="1"/>
              </p:cNvSpPr>
              <p:nvPr/>
            </p:nvSpPr>
            <p:spPr bwMode="auto">
              <a:xfrm>
                <a:off x="762000" y="1143000"/>
                <a:ext cx="8001000" cy="43585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 dirty="0"/>
                  <a:t>Is there a difference in longevity of the male flies based on if they were kept with virgin vs pregnant fruit flies? </a:t>
                </a:r>
              </a:p>
              <a:p>
                <a:endParaRPr lang="en-US" altLang="en-US" sz="2400" dirty="0"/>
              </a:p>
              <a:p>
                <a:r>
                  <a:rPr lang="en-US" altLang="en-US" sz="2400" dirty="0"/>
                  <a:t>A </a:t>
                </a:r>
                <a:r>
                  <a:rPr lang="en-US" altLang="en-US" sz="2400" i="1" dirty="0"/>
                  <a:t>contrast </a:t>
                </a:r>
                <a:r>
                  <a:rPr lang="en-US" altLang="en-US" sz="2400" dirty="0"/>
                  <a:t>looks at linear combination of two or more of the </a:t>
                </a:r>
                <a:r>
                  <a:rPr lang="en-US" altLang="en-US" sz="2400" i="1" dirty="0"/>
                  <a:t>K</a:t>
                </a:r>
                <a:r>
                  <a:rPr lang="en-US" altLang="en-US" sz="2400" dirty="0"/>
                  <a:t> possible groups in a study, with the coefficients adding to zero.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en-US" sz="3200" dirty="0">
                            <a:solidFill>
                              <a:schemeClr val="bg1"/>
                            </a:solidFill>
                          </a:rPr>
                          <m:t> + </m:t>
                        </m:r>
                        <m:sSub>
                          <m:sSubPr>
                            <m:ctrlPr>
                              <a:rPr lang="en-US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en-US" alt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3200" dirty="0">
                    <a:solidFill>
                      <a:schemeClr val="bg1"/>
                    </a:solidFill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en-US" sz="3200" dirty="0">
                            <a:solidFill>
                              <a:schemeClr val="bg1"/>
                            </a:solidFill>
                          </a:rPr>
                          <m:t> + </m:t>
                        </m:r>
                        <m:sSub>
                          <m:sSubPr>
                            <m:ctrlPr>
                              <a:rPr lang="en-US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alt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sz="2400" dirty="0"/>
              </a:p>
              <a:p>
                <a:pPr>
                  <a:spcBef>
                    <a:spcPts val="0"/>
                  </a:spcBef>
                </a:pPr>
                <a:endParaRPr lang="en-US" alt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bg1"/>
                    </a:solidFill>
                  </a:rPr>
                  <a:t>=0</a:t>
                </a:r>
              </a:p>
            </p:txBody>
          </p:sp>
        </mc:Choice>
        <mc:Fallback xmlns="">
          <p:sp>
            <p:nvSpPr>
              <p:cNvPr id="409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143000"/>
                <a:ext cx="8001000" cy="4358501"/>
              </a:xfrm>
              <a:prstGeom prst="rect">
                <a:avLst/>
              </a:prstGeom>
              <a:blipFill>
                <a:blip r:embed="rId3"/>
                <a:stretch>
                  <a:fillRect l="-1142" t="-1120" b="-22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485900" y="6095999"/>
            <a:ext cx="73729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i="1" dirty="0"/>
              <a:t>Note:</a:t>
            </a:r>
            <a:r>
              <a:rPr lang="en-US" altLang="en-US" sz="2800" dirty="0"/>
              <a:t> A comparison is a special case of a contrast.</a:t>
            </a:r>
          </a:p>
        </p:txBody>
      </p:sp>
    </p:spTree>
    <p:extLst>
      <p:ext uri="{BB962C8B-B14F-4D97-AF65-F5344CB8AC3E}">
        <p14:creationId xmlns:p14="http://schemas.microsoft.com/office/powerpoint/2010/main" val="175986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Fruit Fly Contrast</a:t>
            </a:r>
            <a:endParaRPr lang="en-US" dirty="0">
              <a:solidFill>
                <a:srgbClr val="FFFF66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" y="3886201"/>
            <a:ext cx="9144000" cy="25853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summary(Fly.mod)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	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Df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Sum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Mean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F value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(&gt;F)   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Treatment     4  11939  2984.8   13.61 3.52e-09 ***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Residuals   120  26314   219.3 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Fly.MSE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summary(Fly.mod)[[1]][2,3]</a:t>
            </a: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1"/>
              <p:cNvSpPr txBox="1">
                <a:spLocks noChangeArrowheads="1"/>
              </p:cNvSpPr>
              <p:nvPr/>
            </p:nvSpPr>
            <p:spPr bwMode="auto">
              <a:xfrm>
                <a:off x="381000" y="1371600"/>
                <a:ext cx="7467600" cy="2308324"/>
              </a:xfrm>
              <a:prstGeom prst="rect">
                <a:avLst/>
              </a:prstGeom>
              <a:solidFill>
                <a:srgbClr val="66006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2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3600" dirty="0"/>
                  <a:t>Test:  </a:t>
                </a:r>
                <a:r>
                  <a:rPr lang="en-US" dirty="0"/>
                  <a:t> </a:t>
                </a:r>
                <a:r>
                  <a:rPr lang="en-US" sz="3600" dirty="0">
                    <a:solidFill>
                      <a:schemeClr val="bg1"/>
                    </a:solidFill>
                  </a:rPr>
                  <a:t>H</a:t>
                </a:r>
                <a:r>
                  <a:rPr lang="en-US" sz="3600" baseline="-25000" dirty="0">
                    <a:solidFill>
                      <a:schemeClr val="bg1"/>
                    </a:solidFill>
                  </a:rPr>
                  <a:t>o</a:t>
                </a:r>
                <a:r>
                  <a:rPr lang="en-US" sz="3600" dirty="0">
                    <a:solidFill>
                      <a:schemeClr val="bg1"/>
                    </a:solidFill>
                  </a:rPr>
                  <a:t>: </a:t>
                </a:r>
                <a:r>
                  <a:rPr lang="el-GR" sz="3600" dirty="0">
                    <a:solidFill>
                      <a:schemeClr val="bg1"/>
                    </a:solidFill>
                    <a:sym typeface="Symbol" pitchFamily="18" charset="2"/>
                  </a:rPr>
                  <a:t>γ</a:t>
                </a:r>
                <a:r>
                  <a:rPr lang="en-US" sz="3600" baseline="-25000" dirty="0">
                    <a:solidFill>
                      <a:schemeClr val="bg1"/>
                    </a:solidFill>
                    <a:sym typeface="Symbol" pitchFamily="18" charset="2"/>
                  </a:rPr>
                  <a:t>1</a:t>
                </a:r>
                <a:r>
                  <a:rPr lang="en-US" sz="3600" dirty="0">
                    <a:solidFill>
                      <a:schemeClr val="bg1"/>
                    </a:solidFill>
                    <a:sym typeface="Symbol" pitchFamily="18" charset="2"/>
                  </a:rPr>
                  <a:t> = 0</a:t>
                </a:r>
              </a:p>
              <a:p>
                <a:pPr>
                  <a:spcBef>
                    <a:spcPct val="0"/>
                  </a:spcBef>
                </a:pPr>
                <a:r>
                  <a:rPr lang="en-US" sz="3600" dirty="0">
                    <a:solidFill>
                      <a:schemeClr val="bg1"/>
                    </a:solidFill>
                    <a:sym typeface="Symbol" pitchFamily="18" charset="2"/>
                  </a:rPr>
                  <a:t>           H</a:t>
                </a:r>
                <a:r>
                  <a:rPr lang="en-US" sz="3600" baseline="-25000" dirty="0">
                    <a:solidFill>
                      <a:schemeClr val="bg1"/>
                    </a:solidFill>
                    <a:sym typeface="Symbol" pitchFamily="18" charset="2"/>
                  </a:rPr>
                  <a:t>a</a:t>
                </a:r>
                <a:r>
                  <a:rPr lang="en-US" sz="3600" dirty="0">
                    <a:solidFill>
                      <a:schemeClr val="bg1"/>
                    </a:solidFill>
                    <a:sym typeface="Symbol" pitchFamily="18" charset="2"/>
                  </a:rPr>
                  <a:t>: </a:t>
                </a:r>
                <a:r>
                  <a:rPr lang="el-GR" sz="3600" dirty="0">
                    <a:solidFill>
                      <a:schemeClr val="bg1"/>
                    </a:solidFill>
                    <a:sym typeface="Symbol" pitchFamily="18" charset="2"/>
                  </a:rPr>
                  <a:t>γ</a:t>
                </a:r>
                <a:r>
                  <a:rPr lang="en-US" sz="3600" baseline="-25000" dirty="0">
                    <a:solidFill>
                      <a:schemeClr val="bg1"/>
                    </a:solidFill>
                    <a:sym typeface="Symbol" pitchFamily="18" charset="2"/>
                  </a:rPr>
                  <a:t>1</a:t>
                </a:r>
                <a:r>
                  <a:rPr lang="en-US" sz="3600" dirty="0">
                    <a:solidFill>
                      <a:schemeClr val="bg1"/>
                    </a:solidFill>
                    <a:sym typeface="Symbol" pitchFamily="18" charset="2"/>
                  </a:rPr>
                  <a:t>  0</a:t>
                </a:r>
              </a:p>
              <a:p>
                <a:pPr>
                  <a:spcBef>
                    <a:spcPct val="0"/>
                  </a:spcBef>
                </a:pPr>
                <a:endParaRPr lang="en-US" sz="3600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sz="3600" dirty="0">
                    <a:solidFill>
                      <a:schemeClr val="bg1"/>
                    </a:solidFill>
                    <a:sym typeface="Symbol" pitchFamily="18" charset="2"/>
                  </a:rPr>
                  <a:t>	   </a:t>
                </a:r>
                <a:r>
                  <a:rPr lang="el-GR" sz="2800" dirty="0">
                    <a:solidFill>
                      <a:schemeClr val="bg1"/>
                    </a:solidFill>
                    <a:sym typeface="Symbol" pitchFamily="18" charset="2"/>
                  </a:rPr>
                  <a:t>γ</a:t>
                </a:r>
                <a:r>
                  <a:rPr lang="en-US" sz="2800" baseline="-25000" dirty="0">
                    <a:solidFill>
                      <a:schemeClr val="bg1"/>
                    </a:solidFill>
                    <a:sym typeface="Symbol" pitchFamily="18" charset="2"/>
                  </a:rPr>
                  <a:t>1  </a:t>
                </a:r>
                <a:r>
                  <a:rPr lang="en-US" sz="2800" dirty="0">
                    <a:solidFill>
                      <a:schemeClr val="bg1"/>
                    </a:solidFill>
                    <a:sym typeface="Symbol" pitchFamily="18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371600"/>
                <a:ext cx="7467600" cy="2308324"/>
              </a:xfrm>
              <a:prstGeom prst="rect">
                <a:avLst/>
              </a:prstGeom>
              <a:blipFill>
                <a:blip r:embed="rId2"/>
                <a:stretch>
                  <a:fillRect l="-2531" t="-4222" b="-527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33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77BC-7578-F0B7-F6B9-EC4B5171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8382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Summary of Extra Credit Opportunities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8E51C-C2A4-6617-3E91-B8F72A1B9084}"/>
              </a:ext>
            </a:extLst>
          </p:cNvPr>
          <p:cNvSpPr txBox="1"/>
          <p:nvPr/>
        </p:nvSpPr>
        <p:spPr>
          <a:xfrm>
            <a:off x="685800" y="1752600"/>
            <a:ext cx="10591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Picking my math mistakes (not English typos or grammar mistakes) on slides and the blackboard. 0.5% each.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Finishing the course evaluation and forwarding me the confirmation. 1%.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Individual project on wrong linear models by April 29th. 1%.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project on movie box office prediction by April 19th.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Prediction competition: up to 1%.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Data collection and Analysis: 1%.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Will grade the analysis and post the spreadsheet of predictions this weekend.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Extra credit homework: 2%. Due April 30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770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2286000" y="1856760"/>
                <a:ext cx="4800600" cy="7694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𝑌</m:t>
                      </m:r>
                      <m:r>
                        <a:rPr lang="en-US" sz="4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𝑋</m:t>
                      </m:r>
                      <m:r>
                        <a:rPr lang="en-US" sz="4400" i="1">
                          <a:latin typeface="Cambria Math"/>
                        </a:rPr>
                        <m:t>+</m:t>
                      </m:r>
                      <m:r>
                        <a:rPr lang="en-US" sz="4400" i="1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1856760"/>
                <a:ext cx="480060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Multiple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003" name="Text Box 3"/>
              <p:cNvSpPr txBox="1">
                <a:spLocks noChangeArrowheads="1"/>
              </p:cNvSpPr>
              <p:nvPr/>
            </p:nvSpPr>
            <p:spPr bwMode="auto">
              <a:xfrm>
                <a:off x="304800" y="1856760"/>
                <a:ext cx="8839200" cy="7694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1pPr>
                <a:lvl2pPr marL="742950" indent="-28575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2pPr>
                <a:lvl3pPr marL="11430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3pPr>
                <a:lvl4pPr marL="16002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4pPr>
                <a:lvl5pPr marL="2057400" indent="-228600"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3600">
                    <a:solidFill>
                      <a:srgbClr val="FFFF66"/>
                    </a:solidFill>
                    <a:latin typeface="Times New Roman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/>
                        </a:rPr>
                        <m:t>𝑌</m:t>
                      </m:r>
                      <m:r>
                        <a:rPr lang="en-US" sz="4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44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4400" b="1" i="1">
                          <a:latin typeface="Cambria Math"/>
                        </a:rPr>
                        <m:t>+</m:t>
                      </m:r>
                      <m:r>
                        <a:rPr lang="en-US" sz="4400" b="1" i="1">
                          <a:latin typeface="Cambria Math"/>
                          <a:ea typeface="Cambria Math"/>
                        </a:rPr>
                        <m:t>⋯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4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4400" b="1" i="1">
                          <a:latin typeface="Cambria Math"/>
                        </a:rPr>
                        <m:t>+</m:t>
                      </m:r>
                      <m:r>
                        <a:rPr lang="en-US" sz="4400" i="1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800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856760"/>
                <a:ext cx="883920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762000" y="3533159"/>
            <a:ext cx="7924800" cy="7620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ym typeface="Symbol" pitchFamily="18" charset="2"/>
              </a:rPr>
              <a:t>where     ~ N( 0, </a:t>
            </a:r>
            <a:r>
              <a:rPr lang="en-US" baseline="-25000">
                <a:sym typeface="Symbol" pitchFamily="18" charset="2"/>
              </a:rPr>
              <a:t></a:t>
            </a:r>
            <a:r>
              <a:rPr lang="en-US">
                <a:sym typeface="Symbol" pitchFamily="18" charset="2"/>
              </a:rPr>
              <a:t>)</a:t>
            </a:r>
            <a:r>
              <a:rPr lang="en-US" sz="4400">
                <a:sym typeface="Symbol" pitchFamily="18" charset="2"/>
              </a:rPr>
              <a:t>  </a:t>
            </a:r>
            <a:r>
              <a:rPr lang="en-US">
                <a:sym typeface="Symbol" pitchFamily="18" charset="2"/>
              </a:rPr>
              <a:t>and independent</a:t>
            </a:r>
            <a:endParaRPr lang="en-US" baseline="-25000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304800" y="4371359"/>
            <a:ext cx="8839200" cy="21351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4400" dirty="0"/>
              <a:t>Data?  </a:t>
            </a:r>
          </a:p>
          <a:p>
            <a:r>
              <a:rPr lang="en-US" dirty="0"/>
              <a:t>We need </a:t>
            </a:r>
            <a:r>
              <a:rPr lang="en-US" i="1" dirty="0"/>
              <a:t>n</a:t>
            </a:r>
            <a:r>
              <a:rPr lang="en-US" dirty="0"/>
              <a:t> data cases, each with values for </a:t>
            </a:r>
            <a:r>
              <a:rPr lang="en-US" i="1" dirty="0"/>
              <a:t>Y</a:t>
            </a:r>
            <a:r>
              <a:rPr lang="en-US" dirty="0"/>
              <a:t> and</a:t>
            </a:r>
            <a:r>
              <a:rPr lang="en-US" i="1" dirty="0"/>
              <a:t> all</a:t>
            </a:r>
            <a:r>
              <a:rPr lang="en-US" dirty="0"/>
              <a:t> of the predictors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,...,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.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0" y="2856885"/>
            <a:ext cx="213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i="1"/>
              <a:t>k</a:t>
            </a:r>
            <a:r>
              <a:rPr lang="en-US" sz="2800"/>
              <a:t> predictors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6477000" y="2694960"/>
            <a:ext cx="1066800" cy="390525"/>
          </a:xfrm>
          <a:prstGeom prst="straightConnector1">
            <a:avLst/>
          </a:prstGeom>
          <a:noFill/>
          <a:ln w="28575" algn="ctr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  <a:stCxn id="8" idx="1"/>
          </p:cNvCxnSpPr>
          <p:nvPr/>
        </p:nvCxnSpPr>
        <p:spPr bwMode="auto">
          <a:xfrm flipH="1" flipV="1">
            <a:off x="3810000" y="2618760"/>
            <a:ext cx="762000" cy="500063"/>
          </a:xfrm>
          <a:prstGeom prst="straightConnector1">
            <a:avLst/>
          </a:prstGeom>
          <a:noFill/>
          <a:ln w="28575" algn="ctr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 flipH="1" flipV="1">
            <a:off x="5143500" y="2733059"/>
            <a:ext cx="381000" cy="152400"/>
          </a:xfrm>
          <a:prstGeom prst="straightConnector1">
            <a:avLst/>
          </a:prstGeom>
          <a:noFill/>
          <a:ln w="28575" algn="ctr">
            <a:solidFill>
              <a:srgbClr val="FFFF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2754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/>
            </p:nvGraphicFramePr>
            <p:xfrm>
              <a:off x="76200" y="3855721"/>
              <a:ext cx="8686800" cy="2499360"/>
            </p:xfrm>
            <a:graphic>
              <a:graphicData uri="http://schemas.openxmlformats.org/drawingml/2006/table">
                <a:tbl>
                  <a:tblPr firstRow="1" bandCol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t.s.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/1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𝑀𝑆𝑀𝑜𝑑𝑒𝑙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/(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𝑆𝑆𝑇𝑜𝑡𝑎𝑙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845268"/>
                  </p:ext>
                </p:extLst>
              </p:nvPr>
            </p:nvGraphicFramePr>
            <p:xfrm>
              <a:off x="76200" y="3855721"/>
              <a:ext cx="8686800" cy="2499360"/>
            </p:xfrm>
            <a:graphic>
              <a:graphicData uri="http://schemas.openxmlformats.org/drawingml/2006/table">
                <a:tbl>
                  <a:tblPr firstRow="1" bandCol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t.s.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48" t="-191860" r="-636420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182" t="-191860" r="-274909" b="-2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4917" t="-191860" r="-151163" b="-22907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12658" t="-96491" r="-91983" b="-6549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0423" t="-96491" r="-2347" b="-654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48" t="-295294" r="-636420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182" t="-295294" r="-274909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4917" t="-295294" r="-151163" b="-13176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48" t="-395294" r="-636420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182" t="-395294" r="-274909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77591"/>
            <a:ext cx="103632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ANOVA test for Overall Fit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685800" y="1828801"/>
            <a:ext cx="4572000" cy="147732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en-US" sz="4000" dirty="0">
                <a:solidFill>
                  <a:schemeClr val="tx1"/>
                </a:solidFill>
              </a:rPr>
              <a:t>H</a:t>
            </a:r>
            <a:r>
              <a:rPr lang="en-US" sz="4000" baseline="-25000" dirty="0">
                <a:solidFill>
                  <a:schemeClr val="tx1"/>
                </a:solidFill>
              </a:rPr>
              <a:t>o</a:t>
            </a:r>
            <a:r>
              <a:rPr lang="en-US" sz="4000" dirty="0">
                <a:solidFill>
                  <a:schemeClr val="tx1"/>
                </a:solidFill>
              </a:rPr>
              <a:t>: 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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= 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=...=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= 0</a:t>
            </a:r>
          </a:p>
          <a:p>
            <a:pPr>
              <a:spcBef>
                <a:spcPct val="0"/>
              </a:spcBef>
              <a:spcAft>
                <a:spcPct val="25000"/>
              </a:spcAft>
            </a:pP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sz="4000" baseline="-25000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: Some </a:t>
            </a:r>
            <a:r>
              <a:rPr lang="en-US" sz="4000" baseline="-25000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4000" dirty="0">
                <a:solidFill>
                  <a:schemeClr val="tx1"/>
                </a:solidFill>
                <a:sym typeface="Symbol" pitchFamily="18" charset="2"/>
              </a:rPr>
              <a:t>  0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837944" y="4845844"/>
            <a:ext cx="304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 dirty="0">
                <a:solidFill>
                  <a:srgbClr val="FF0000"/>
                </a:solidFill>
              </a:rPr>
              <a:t>k</a:t>
            </a:r>
            <a:endParaRPr lang="en-US" sz="4400" dirty="0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524000" y="5364956"/>
            <a:ext cx="10668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</a:rPr>
              <a:t>n-k-1</a:t>
            </a:r>
            <a:endParaRPr lang="en-US" sz="4400"/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5635752" y="4812316"/>
            <a:ext cx="304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</a:rPr>
              <a:t>k</a:t>
            </a:r>
            <a:endParaRPr lang="en-US" sz="4400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4953000" y="5352765"/>
            <a:ext cx="12192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</a:rPr>
              <a:t>(n-k-1)</a:t>
            </a:r>
            <a:endParaRPr lang="en-US" sz="4400"/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7543800" y="5075396"/>
            <a:ext cx="11430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sz="2800" b="1" i="1">
                <a:solidFill>
                  <a:srgbClr val="FF0000"/>
                </a:solidFill>
              </a:rPr>
              <a:t>F</a:t>
            </a:r>
            <a:r>
              <a:rPr lang="en-US" sz="2800" b="1" i="1" baseline="-25000">
                <a:solidFill>
                  <a:srgbClr val="FF0000"/>
                </a:solidFill>
              </a:rPr>
              <a:t>k,n-k-1</a:t>
            </a:r>
            <a:endParaRPr lang="en-US" sz="44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105400" y="1676401"/>
            <a:ext cx="4038600" cy="641350"/>
            <a:chOff x="3216" y="960"/>
            <a:chExt cx="2544" cy="404"/>
          </a:xfrm>
        </p:grpSpPr>
        <p:sp>
          <p:nvSpPr>
            <p:cNvPr id="5134" name="Text Box 11"/>
            <p:cNvSpPr txBox="1">
              <a:spLocks noChangeArrowheads="1"/>
            </p:cNvSpPr>
            <p:nvPr/>
          </p:nvSpPr>
          <p:spPr bwMode="auto">
            <a:xfrm>
              <a:off x="4032" y="960"/>
              <a:ext cx="1728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weak model</a:t>
              </a:r>
              <a:endParaRPr lang="en-US" sz="4400">
                <a:solidFill>
                  <a:schemeClr val="tx1"/>
                </a:solidFill>
              </a:endParaRPr>
            </a:p>
          </p:txBody>
        </p:sp>
        <p:sp>
          <p:nvSpPr>
            <p:cNvPr id="5135" name="Line 12"/>
            <p:cNvSpPr>
              <a:spLocks noChangeShapeType="1"/>
            </p:cNvSpPr>
            <p:nvPr/>
          </p:nvSpPr>
          <p:spPr bwMode="auto">
            <a:xfrm flipH="1">
              <a:off x="3216" y="1248"/>
              <a:ext cx="816" cy="9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114800" y="2971801"/>
            <a:ext cx="5029200" cy="641350"/>
            <a:chOff x="2592" y="1776"/>
            <a:chExt cx="3168" cy="404"/>
          </a:xfrm>
        </p:grpSpPr>
        <p:sp>
          <p:nvSpPr>
            <p:cNvPr id="5132" name="Text Box 14"/>
            <p:cNvSpPr txBox="1">
              <a:spLocks noChangeArrowheads="1"/>
            </p:cNvSpPr>
            <p:nvPr/>
          </p:nvSpPr>
          <p:spPr bwMode="auto">
            <a:xfrm>
              <a:off x="3744" y="1776"/>
              <a:ext cx="2016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1pPr>
              <a:lvl2pPr marL="742950" indent="-28575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2pPr>
              <a:lvl3pPr marL="11430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3pPr>
              <a:lvl4pPr marL="16002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4pPr>
              <a:lvl5pPr marL="2057400" indent="-228600"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rgbClr val="FFFF66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chemeClr val="tx1"/>
                  </a:solidFill>
                </a:rPr>
                <a:t>effective model</a:t>
              </a:r>
              <a:endParaRPr lang="en-US" sz="4400">
                <a:solidFill>
                  <a:schemeClr val="tx1"/>
                </a:solidFill>
              </a:endParaRPr>
            </a:p>
          </p:txBody>
        </p:sp>
        <p:sp>
          <p:nvSpPr>
            <p:cNvPr id="5133" name="Line 15"/>
            <p:cNvSpPr>
              <a:spLocks noChangeShapeType="1"/>
            </p:cNvSpPr>
            <p:nvPr/>
          </p:nvSpPr>
          <p:spPr bwMode="auto">
            <a:xfrm flipH="1" flipV="1">
              <a:off x="2592" y="1776"/>
              <a:ext cx="1200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391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2057400" y="2514600"/>
          <a:ext cx="4286250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393480" progId="Equation.3">
                  <p:embed/>
                </p:oleObj>
              </mc:Choice>
              <mc:Fallback>
                <p:oleObj name="Equation" r:id="rId3" imgW="952200" imgH="393480" progId="Equation.3">
                  <p:embed/>
                  <p:pic>
                    <p:nvPicPr>
                      <p:cNvPr id="110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4286250" cy="17637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87630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Coefficient of Multiple Determination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257175" y="4483618"/>
            <a:ext cx="8382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Now interpreted as the % of variability in the response variable (Y) that is “explained” by a linear combination of these predictors.</a:t>
            </a:r>
          </a:p>
        </p:txBody>
      </p:sp>
    </p:spTree>
    <p:extLst>
      <p:ext uri="{BB962C8B-B14F-4D97-AF65-F5344CB8AC3E}">
        <p14:creationId xmlns:p14="http://schemas.microsoft.com/office/powerpoint/2010/main" val="49577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D10A-13B8-99A7-4A06-5C779571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E1B92-7B86-2E97-ADB4-D5A4D1A19882}"/>
              </a:ext>
            </a:extLst>
          </p:cNvPr>
          <p:cNvSpPr txBox="1"/>
          <p:nvPr/>
        </p:nvSpPr>
        <p:spPr>
          <a:xfrm>
            <a:off x="609600" y="1676400"/>
            <a:ext cx="1097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studying a multiple regression problem, a student accidentally “doubled” a dataset by recording each observation twice.  Which of the following statistic will change?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Slope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Intercept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 squared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F-statistic</a:t>
            </a:r>
          </a:p>
        </p:txBody>
      </p:sp>
    </p:spTree>
    <p:extLst>
      <p:ext uri="{BB962C8B-B14F-4D97-AF65-F5344CB8AC3E}">
        <p14:creationId xmlns:p14="http://schemas.microsoft.com/office/powerpoint/2010/main" val="424056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153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Binary Logistic Regression Model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1752600" y="1371600"/>
            <a:ext cx="39624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Y</a:t>
            </a:r>
            <a:r>
              <a:rPr lang="en-US" dirty="0"/>
              <a:t> = Binary response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5981700" y="1371600"/>
            <a:ext cx="4495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X</a:t>
            </a:r>
            <a:r>
              <a:rPr lang="en-US" dirty="0"/>
              <a:t> = Quantitative predictor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1752601" y="2133601"/>
            <a:ext cx="8723243" cy="58477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l-GR" i="1" dirty="0"/>
              <a:t>π</a:t>
            </a:r>
            <a:r>
              <a:rPr lang="en-US" dirty="0"/>
              <a:t> = proportion of 1’s (yes, success,…) at any </a:t>
            </a:r>
            <a:r>
              <a:rPr lang="en-US" i="1" dirty="0"/>
              <a:t>x</a:t>
            </a:r>
          </a:p>
        </p:txBody>
      </p:sp>
      <p:graphicFrame>
        <p:nvGraphicFramePr>
          <p:cNvPr id="234502" name="Object 2"/>
          <p:cNvGraphicFramePr>
            <a:graphicFrameLocks noChangeAspect="1"/>
          </p:cNvGraphicFramePr>
          <p:nvPr/>
        </p:nvGraphicFramePr>
        <p:xfrm>
          <a:off x="1982789" y="3817431"/>
          <a:ext cx="3563937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19040" progId="Equation.3">
                  <p:embed/>
                </p:oleObj>
              </mc:Choice>
              <mc:Fallback>
                <p:oleObj name="Equation" r:id="rId2" imgW="876240" imgH="419040" progId="Equation.3">
                  <p:embed/>
                  <p:pic>
                    <p:nvPicPr>
                      <p:cNvPr id="2345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9" y="3817431"/>
                        <a:ext cx="3563937" cy="170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33600" y="3214181"/>
            <a:ext cx="289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Probability form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5981700" y="3968628"/>
          <a:ext cx="4459288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31640" progId="Equation.3">
                  <p:embed/>
                </p:oleObj>
              </mc:Choice>
              <mc:Fallback>
                <p:oleObj name="Equation" r:id="rId4" imgW="1346040" imgH="431640" progId="Equation.3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968628"/>
                        <a:ext cx="4459288" cy="143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44544" y="3214181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Logit form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8625442" y="4189290"/>
            <a:ext cx="1815545" cy="91611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08945" y="5943601"/>
            <a:ext cx="2514600" cy="5847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Linear Model</a:t>
            </a:r>
          </a:p>
        </p:txBody>
      </p:sp>
      <p:cxnSp>
        <p:nvCxnSpPr>
          <p:cNvPr id="5" name="Straight Arrow Connector 4"/>
          <p:cNvCxnSpPr>
            <a:cxnSpLocks/>
            <a:stCxn id="3" idx="0"/>
          </p:cNvCxnSpPr>
          <p:nvPr/>
        </p:nvCxnSpPr>
        <p:spPr bwMode="auto">
          <a:xfrm flipV="1">
            <a:off x="8766245" y="5181600"/>
            <a:ext cx="606355" cy="762001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2144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304800"/>
            <a:ext cx="8153400" cy="1143000"/>
          </a:xfrm>
        </p:spPr>
        <p:txBody>
          <a:bodyPr/>
          <a:lstStyle/>
          <a:p>
            <a:r>
              <a:rPr lang="en-US">
                <a:solidFill>
                  <a:srgbClr val="FFFF66"/>
                </a:solidFill>
              </a:rPr>
              <a:t>Binary Logistic Regression Model</a:t>
            </a:r>
          </a:p>
        </p:txBody>
      </p:sp>
      <p:sp>
        <p:nvSpPr>
          <p:cNvPr id="5127" name="Text Box 3"/>
          <p:cNvSpPr txBox="1">
            <a:spLocks noChangeArrowheads="1"/>
          </p:cNvSpPr>
          <p:nvPr/>
        </p:nvSpPr>
        <p:spPr bwMode="auto">
          <a:xfrm>
            <a:off x="1600200" y="1371600"/>
            <a:ext cx="35052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Y</a:t>
            </a:r>
            <a:r>
              <a:rPr lang="en-US" dirty="0"/>
              <a:t> = Binary response</a:t>
            </a:r>
          </a:p>
        </p:txBody>
      </p:sp>
      <p:sp>
        <p:nvSpPr>
          <p:cNvPr id="5128" name="Text Box 4"/>
          <p:cNvSpPr txBox="1">
            <a:spLocks noChangeArrowheads="1"/>
          </p:cNvSpPr>
          <p:nvPr/>
        </p:nvSpPr>
        <p:spPr bwMode="auto">
          <a:xfrm>
            <a:off x="6172200" y="1371600"/>
            <a:ext cx="44958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/>
              <a:t>X</a:t>
            </a:r>
            <a:r>
              <a:rPr lang="en-US"/>
              <a:t> = Single predictor</a:t>
            </a:r>
          </a:p>
        </p:txBody>
      </p:sp>
      <p:graphicFrame>
        <p:nvGraphicFramePr>
          <p:cNvPr id="234502" name="Object 2"/>
          <p:cNvGraphicFramePr>
            <a:graphicFrameLocks noChangeAspect="1"/>
          </p:cNvGraphicFramePr>
          <p:nvPr/>
        </p:nvGraphicFramePr>
        <p:xfrm>
          <a:off x="4933951" y="5175251"/>
          <a:ext cx="2671763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76240" imgH="419040" progId="Equation.3">
                  <p:embed/>
                </p:oleObj>
              </mc:Choice>
              <mc:Fallback>
                <p:oleObj name="Equation" r:id="rId3" imgW="876240" imgH="419040" progId="Equation.3">
                  <p:embed/>
                  <p:pic>
                    <p:nvPicPr>
                      <p:cNvPr id="2345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1" y="5175251"/>
                        <a:ext cx="2671763" cy="1279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1905000" y="2743200"/>
            <a:ext cx="8458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Equivalent forms of the logistic regression model:</a:t>
            </a:r>
          </a:p>
        </p:txBody>
      </p:sp>
      <p:graphicFrame>
        <p:nvGraphicFramePr>
          <p:cNvPr id="250883" name="Object 3"/>
          <p:cNvGraphicFramePr>
            <a:graphicFrameLocks noChangeAspect="1"/>
          </p:cNvGraphicFramePr>
          <p:nvPr/>
        </p:nvGraphicFramePr>
        <p:xfrm>
          <a:off x="3940175" y="3657601"/>
          <a:ext cx="28448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040" imgH="431640" progId="Equation.3">
                  <p:embed/>
                </p:oleObj>
              </mc:Choice>
              <mc:Fallback>
                <p:oleObj name="Equation" r:id="rId5" imgW="1346040" imgH="431640" progId="Equation.3">
                  <p:embed/>
                  <p:pic>
                    <p:nvPicPr>
                      <p:cNvPr id="2508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3657601"/>
                        <a:ext cx="2844800" cy="912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Box 9"/>
          <p:cNvSpPr txBox="1">
            <a:spLocks noChangeArrowheads="1"/>
          </p:cNvSpPr>
          <p:nvPr/>
        </p:nvSpPr>
        <p:spPr bwMode="auto">
          <a:xfrm>
            <a:off x="1905000" y="3810000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Logit form</a:t>
            </a:r>
          </a:p>
        </p:txBody>
      </p:sp>
      <p:sp>
        <p:nvSpPr>
          <p:cNvPr id="5131" name="TextBox 10"/>
          <p:cNvSpPr txBox="1">
            <a:spLocks noChangeArrowheads="1"/>
          </p:cNvSpPr>
          <p:nvPr/>
        </p:nvSpPr>
        <p:spPr bwMode="auto">
          <a:xfrm>
            <a:off x="1905000" y="5562600"/>
            <a:ext cx="289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Probability form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105400" y="1371600"/>
            <a:ext cx="5562600" cy="5842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,X</a:t>
            </a:r>
            <a:r>
              <a:rPr lang="en-US" i="1" baseline="-25000" dirty="0"/>
              <a:t>2</a:t>
            </a:r>
            <a:r>
              <a:rPr lang="en-US" i="1" dirty="0"/>
              <a:t>,…,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 = Multiple predictors</a:t>
            </a:r>
          </a:p>
        </p:txBody>
      </p:sp>
      <p:sp>
        <p:nvSpPr>
          <p:cNvPr id="5133" name="Text Box 5"/>
          <p:cNvSpPr txBox="1">
            <a:spLocks noChangeArrowheads="1"/>
          </p:cNvSpPr>
          <p:nvPr/>
        </p:nvSpPr>
        <p:spPr bwMode="auto">
          <a:xfrm>
            <a:off x="1752600" y="2057400"/>
            <a:ext cx="7620000" cy="5842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l-GR" i="1"/>
              <a:t>π</a:t>
            </a:r>
            <a:r>
              <a:rPr lang="en-US"/>
              <a:t> = proportion of 1’s (yes, success) at any </a:t>
            </a:r>
            <a:r>
              <a:rPr lang="en-US" i="1"/>
              <a:t>x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752600" y="2057400"/>
            <a:ext cx="7620000" cy="5842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2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2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2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r>
              <a:rPr lang="el-GR" i="1" dirty="0"/>
              <a:t>π</a:t>
            </a:r>
            <a:r>
              <a:rPr lang="en-US" dirty="0"/>
              <a:t> = proportion of 1’s at any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 x</a:t>
            </a:r>
            <a:r>
              <a:rPr lang="en-US" i="1" baseline="-25000" dirty="0"/>
              <a:t>2</a:t>
            </a:r>
            <a:r>
              <a:rPr lang="en-US" i="1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endParaRPr lang="en-US" i="1" dirty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57638" y="3657600"/>
          <a:ext cx="52625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89040" imgH="431640" progId="Equation.3">
                  <p:embed/>
                </p:oleObj>
              </mc:Choice>
              <mc:Fallback>
                <p:oleObj name="Equation" r:id="rId7" imgW="2489040" imgH="431640" progId="Equation.3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3657600"/>
                        <a:ext cx="5262562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914900" y="5181601"/>
          <a:ext cx="46863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36480" imgH="419040" progId="Equation.3">
                  <p:embed/>
                </p:oleObj>
              </mc:Choice>
              <mc:Fallback>
                <p:oleObj name="Equation" r:id="rId9" imgW="1536480" imgH="419040" progId="Equation.3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5181601"/>
                        <a:ext cx="4686300" cy="1279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6727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1408</Words>
  <Application>Microsoft Macintosh PowerPoint</Application>
  <PresentationFormat>Widescreen</PresentationFormat>
  <Paragraphs>214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Document</vt:lpstr>
      <vt:lpstr>STOR 455 Review for Final Exam</vt:lpstr>
      <vt:lpstr>Final Exam</vt:lpstr>
      <vt:lpstr>Summary of Extra Credit Opportunities</vt:lpstr>
      <vt:lpstr>Multiple Regression Model</vt:lpstr>
      <vt:lpstr>ANOVA test for Overall Fit</vt:lpstr>
      <vt:lpstr>Coefficient of Multiple Determination</vt:lpstr>
      <vt:lpstr>Example</vt:lpstr>
      <vt:lpstr>Binary Logistic Regression Model</vt:lpstr>
      <vt:lpstr>Binary Logistic Regression Model</vt:lpstr>
      <vt:lpstr>G-Test for Overall Fit</vt:lpstr>
      <vt:lpstr>Nested LRT for Logistic Regression (Likelihood Ratio Test)</vt:lpstr>
      <vt:lpstr>Bayesian Information Criteria</vt:lpstr>
      <vt:lpstr>Example</vt:lpstr>
      <vt:lpstr>ANOVA (Means) Model</vt:lpstr>
      <vt:lpstr>ANOVA Table (for K Group Means)</vt:lpstr>
      <vt:lpstr>ANOVA for the Mean is a Linear Model!</vt:lpstr>
      <vt:lpstr>Problem of Multiplicity</vt:lpstr>
      <vt:lpstr>Two-way ANOVA: Main Effects Model</vt:lpstr>
      <vt:lpstr>What’s an Interaction Effect?</vt:lpstr>
      <vt:lpstr>Two-way ANOVA Table (with interaction)</vt:lpstr>
      <vt:lpstr>Checking Conditions for ANOVA</vt:lpstr>
      <vt:lpstr>PowerPoint Presentation</vt:lpstr>
      <vt:lpstr>Fruit Fly Contrast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2020-11-02T18:52:07Z</dcterms:created>
  <dcterms:modified xsi:type="dcterms:W3CDTF">2023-04-27T23:52:37Z</dcterms:modified>
</cp:coreProperties>
</file>