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5" r:id="rId3"/>
    <p:sldId id="327" r:id="rId4"/>
    <p:sldId id="326" r:id="rId5"/>
    <p:sldId id="330" r:id="rId6"/>
    <p:sldId id="369" r:id="rId7"/>
    <p:sldId id="332" r:id="rId8"/>
    <p:sldId id="335" r:id="rId9"/>
    <p:sldId id="365" r:id="rId10"/>
    <p:sldId id="336" r:id="rId11"/>
    <p:sldId id="339" r:id="rId12"/>
    <p:sldId id="370" r:id="rId13"/>
    <p:sldId id="344" r:id="rId14"/>
    <p:sldId id="345" r:id="rId15"/>
    <p:sldId id="341" r:id="rId16"/>
    <p:sldId id="342" r:id="rId17"/>
    <p:sldId id="346" r:id="rId18"/>
    <p:sldId id="347" r:id="rId19"/>
    <p:sldId id="348" r:id="rId20"/>
    <p:sldId id="371" r:id="rId21"/>
    <p:sldId id="350" r:id="rId22"/>
    <p:sldId id="351" r:id="rId23"/>
    <p:sldId id="352" r:id="rId24"/>
    <p:sldId id="353" r:id="rId25"/>
    <p:sldId id="354" r:id="rId26"/>
    <p:sldId id="355" r:id="rId27"/>
    <p:sldId id="364" r:id="rId2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FFFF66"/>
    <a:srgbClr val="000000"/>
    <a:srgbClr val="660066"/>
    <a:srgbClr val="0033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3762B-D676-48CE-9494-1408F65F538D}" v="51" dt="2022-01-13T14:42:27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12" autoAdjust="0"/>
  </p:normalViewPr>
  <p:slideViewPr>
    <p:cSldViewPr>
      <p:cViewPr varScale="1">
        <p:scale>
          <a:sx n="97" d="100"/>
          <a:sy n="97" d="100"/>
        </p:scale>
        <p:origin x="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2A8F8C2-8A68-4BBF-B14D-1418B68368F3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3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0437AB8-DDD5-4128-97E9-483FDDC0936F}" type="slidenum">
              <a:rPr lang="en-US" sz="1300">
                <a:solidFill>
                  <a:schemeClr val="tx1"/>
                </a:solidFill>
              </a:rPr>
              <a:pPr/>
              <a:t>19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1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20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0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21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F555921-AD95-4222-A4A7-E0344E43B627}" type="slidenum">
              <a:rPr lang="en-US" sz="1300">
                <a:solidFill>
                  <a:schemeClr val="tx1"/>
                </a:solidFill>
              </a:rPr>
              <a:pPr/>
              <a:t>22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3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F555921-AD95-4222-A4A7-E0344E43B627}" type="slidenum">
              <a:rPr lang="en-US" sz="1300">
                <a:solidFill>
                  <a:schemeClr val="tx1"/>
                </a:solidFill>
              </a:rPr>
              <a:pPr/>
              <a:t>23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9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25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B6985-30B0-4885-AC7F-166DA3DD97A8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9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5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27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ABB-1DD1-43E3-85D5-A9AAAA00E57F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00CCF-428F-43C7-8D44-69ACE4863282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236B876-05A4-4158-BF8B-7107A88C1EE9}" type="slidenum">
              <a:rPr lang="en-US" sz="1300">
                <a:solidFill>
                  <a:schemeClr val="tx1"/>
                </a:solidFill>
              </a:rPr>
              <a:pPr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3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12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ogebra.org/m/UxJQorB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Simple Linear Models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90800" y="4572000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1.1-1.6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#1.3, 5, 7, 9, 15, 17, 21, 23, 25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8213" r="2041"/>
          <a:stretch/>
        </p:blipFill>
        <p:spPr>
          <a:xfrm>
            <a:off x="355600" y="2079767"/>
            <a:ext cx="4224219" cy="302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Is it Linear?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087818"/>
            <a:ext cx="37623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http://rstudio.stlawu.local:8787/graphics/plot.png?width=527&amp;height=511&amp;randomizer=9589167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599" y="5253335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consistent curvature or non-linear patterns</a:t>
            </a:r>
          </a:p>
        </p:txBody>
      </p:sp>
      <p:pic>
        <p:nvPicPr>
          <p:cNvPr id="7170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A2775E43-7826-4898-A725-1AA95BED6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7342" y="3691103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lightly Frowning Face Emoji (U+1F641)">
            <a:extLst>
              <a:ext uri="{FF2B5EF4-FFF2-40B4-BE49-F238E27FC236}">
                <a16:creationId xmlns:a16="http://schemas.microsoft.com/office/drawing/2014/main" id="{EFCF8872-98A1-4AD2-A304-96269718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77" y="3702334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5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300" y="1295400"/>
            <a:ext cx="8153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A69B9-DE3F-494D-84CE-D1648F71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66" y="25908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FE02C0-9C7D-4D5A-82E7-23CEEDAD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97092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1" y="2438400"/>
            <a:ext cx="4402109" cy="327883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79119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Is it Linear?</a:t>
            </a: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1231874" y="1540503"/>
            <a:ext cx="687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Plot </a:t>
            </a:r>
            <a:r>
              <a:rPr lang="en-US" dirty="0"/>
              <a:t>the residuals vs. the predictions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4098539" cy="327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://rstudio.stlawu.local:8787/graphics/plot.png?width=645&amp;height=473&amp;randomizer=138715126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8D396F4A-C2CC-4220-B659-24A81608E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8436" y="4405636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lightly Frowning Face Emoji (U+1F641)">
            <a:extLst>
              <a:ext uri="{FF2B5EF4-FFF2-40B4-BE49-F238E27FC236}">
                <a16:creationId xmlns:a16="http://schemas.microsoft.com/office/drawing/2014/main" id="{37C7510D-70CC-4879-9DEF-B6B70151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4" y="4405636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More Regression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results of the linear model in a variable: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684915"/>
            <a:ext cx="10287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799"/>
            <a:ext cx="10287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summary(mod1) 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#gives more information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mod1$residuals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#contains residuals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mod1$fitted.values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#contains fitted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091" y="363968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then access information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203005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371600"/>
            <a:ext cx="8229600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summary(mod1)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 Pieces, data = lego_under_2k_pieces)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-106.507  -16.530   -6.963    8.183  274.033 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15.317375   1.603125   9.555   &lt;2e-16 ***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 0.102304   0.003319  30.827   &lt;2e-16 ***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31.35 on 802 degrees of freedom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(424 observations deleted due to missingness)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0.5423,	Adjusted R-squared:  0.5417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950.3 on 1 and 802 DF,  p-value: &lt; 2.2e-16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Model Summary in R</a:t>
            </a:r>
          </a:p>
        </p:txBody>
      </p:sp>
    </p:spTree>
    <p:extLst>
      <p:ext uri="{BB962C8B-B14F-4D97-AF65-F5344CB8AC3E}">
        <p14:creationId xmlns:p14="http://schemas.microsoft.com/office/powerpoint/2010/main" val="94648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527" y="1330036"/>
            <a:ext cx="76581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plot(mod1$residuals~mod1$fitted.values)</a:t>
            </a:r>
          </a:p>
          <a:p>
            <a:r>
              <a:rPr lang="is-I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abline(a=0, b=0)</a:t>
            </a:r>
            <a:endParaRPr lang="en-US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EE4D7-F514-4F6A-88B8-2D5234A9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2522843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CAFBE3C-EC94-4C50-A173-3EBD1947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F5574-6C20-492A-952C-75C96061B38F}"/>
              </a:ext>
            </a:extLst>
          </p:cNvPr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01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972" y="2639047"/>
            <a:ext cx="3949399" cy="2694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Is the Variance Constant?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609601" y="1863386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Look at a scatterplot with the regression line drawn on it.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47" y="2639047"/>
            <a:ext cx="3368691" cy="26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09556" y="5714625"/>
            <a:ext cx="57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“fan-shaped</a:t>
            </a:r>
            <a:r>
              <a:rPr lang="en-US"/>
              <a:t>” pattern</a:t>
            </a:r>
            <a:endParaRPr lang="en-US" dirty="0"/>
          </a:p>
        </p:txBody>
      </p:sp>
      <p:pic>
        <p:nvPicPr>
          <p:cNvPr id="2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B6440671-2955-42BD-9FEA-B97D7C7D3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2800" y="4036920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lightly Frowning Face Emoji (U+1F641)">
            <a:extLst>
              <a:ext uri="{FF2B5EF4-FFF2-40B4-BE49-F238E27FC236}">
                <a16:creationId xmlns:a16="http://schemas.microsoft.com/office/drawing/2014/main" id="{A10FC7F7-744B-49C6-A1DD-340AA71A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99" y="4114800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1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Single Quantitative Predictor Model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65524" y="1981200"/>
            <a:ext cx="7315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Notation:</a:t>
            </a:r>
            <a:r>
              <a:rPr lang="en-US" dirty="0"/>
              <a:t>    Y = Response variable</a:t>
            </a:r>
          </a:p>
          <a:p>
            <a:pPr>
              <a:spcBef>
                <a:spcPct val="0"/>
              </a:spcBef>
            </a:pPr>
            <a:r>
              <a:rPr lang="en-US" dirty="0"/>
              <a:t>	       X = Predictor variable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33569" y="2878099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Assume (for now) that both Y and X are quantitative variables.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98486"/>
              </p:ext>
            </p:extLst>
          </p:nvPr>
        </p:nvGraphicFramePr>
        <p:xfrm>
          <a:off x="2690769" y="4442991"/>
          <a:ext cx="4749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769" y="4442991"/>
                        <a:ext cx="4749800" cy="108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14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300" y="1295400"/>
            <a:ext cx="8153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A69B9-DE3F-494D-84CE-D1648F71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66" y="25908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9F62C43-6460-4000-80FA-39FEE9206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9FAAA-175E-4BD0-A79D-723512847E0B}"/>
              </a:ext>
            </a:extLst>
          </p:cNvPr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0EAF6-F16C-4079-AAA9-D8FF221916B7}"/>
              </a:ext>
            </a:extLst>
          </p:cNvPr>
          <p:cNvSpPr txBox="1"/>
          <p:nvPr/>
        </p:nvSpPr>
        <p:spPr>
          <a:xfrm>
            <a:off x="0" y="292512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9" y="2590800"/>
            <a:ext cx="3937635" cy="331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3" y="2590800"/>
            <a:ext cx="3937635" cy="3312319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739320" y="1649219"/>
            <a:ext cx="687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a histogram of the residuals 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34" y="2590800"/>
            <a:ext cx="4140398" cy="331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076" y="6055693"/>
            <a:ext cx="707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clear </a:t>
            </a:r>
            <a:r>
              <a:rPr lang="en-US" dirty="0" err="1"/>
              <a:t>skewness</a:t>
            </a:r>
            <a:r>
              <a:rPr lang="en-US" dirty="0"/>
              <a:t> and 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8028" y="3240501"/>
            <a:ext cx="2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AutoShape 5" descr="http://rstudio.stlawu.local:8787/graphics/plot.png?width=645&amp;height=473&amp;randomizer=-366858261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16289433-90CF-4AC1-964D-8631856F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9755" y="3176258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lightly Frowning Face Emoji (U+1F641)">
            <a:extLst>
              <a:ext uri="{FF2B5EF4-FFF2-40B4-BE49-F238E27FC236}">
                <a16:creationId xmlns:a16="http://schemas.microsoft.com/office/drawing/2014/main" id="{04936760-8065-462C-90F5-F66ED63D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64" y="3205039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4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4" name="AutoShape 5" descr="http://rstudio.stlawu.local:8787/graphics/plot.png?width=645&amp;height=473&amp;randomizer=-366858261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6558" y="1818628"/>
            <a:ext cx="59188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hist(mod1$residuals, breaks=20)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714F0-ADBA-4C94-92F2-90C6F064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252056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2420034"/>
            <a:ext cx="6038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Look at a </a:t>
            </a:r>
            <a:r>
              <a:rPr lang="en-US" i="1" dirty="0"/>
              <a:t>normal quantile plot 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3701" y="3791636"/>
            <a:ext cx="64770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Scatterplot of  residuals vs. a “perfect” normal sample.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Straight line ↔ Normal data</a:t>
            </a:r>
          </a:p>
        </p:txBody>
      </p:sp>
    </p:spTree>
    <p:extLst>
      <p:ext uri="{BB962C8B-B14F-4D97-AF65-F5344CB8AC3E}">
        <p14:creationId xmlns:p14="http://schemas.microsoft.com/office/powerpoint/2010/main" val="395098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399" y="6096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799" y="1676400"/>
            <a:ext cx="4724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(mod1$residuals)</a:t>
            </a:r>
          </a:p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(mod1$residuals)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525BE-B937-4FFC-9204-8B3DC622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2667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2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0791C5-A2AB-4FF3-9559-3DAB41CA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416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C08F1-6AE5-4B29-9BCF-89E1DDE48569}"/>
              </a:ext>
            </a:extLst>
          </p:cNvPr>
          <p:cNvSpPr txBox="1"/>
          <p:nvPr/>
        </p:nvSpPr>
        <p:spPr>
          <a:xfrm>
            <a:off x="0" y="3657600"/>
            <a:ext cx="51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 X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E1443-9C43-4D29-BAA5-203F29790F7E}"/>
              </a:ext>
            </a:extLst>
          </p:cNvPr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9E804-64F1-4ADA-A8DC-FDA73FA4BE65}"/>
              </a:ext>
            </a:extLst>
          </p:cNvPr>
          <p:cNvSpPr txBox="1"/>
          <p:nvPr/>
        </p:nvSpPr>
        <p:spPr>
          <a:xfrm>
            <a:off x="0" y="292512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43100" y="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much Variability is Expected?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199" y="1828800"/>
            <a:ext cx="3657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(804, 0, 31.35)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76CC1-185E-4E44-943E-CBC85EC1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1073"/>
            <a:ext cx="3704165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1F910-C6D0-4A66-B872-CD9250269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918" y="3041073"/>
            <a:ext cx="370416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5A9AA-E9CB-4901-8C68-CB302DD60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237" y="3048000"/>
            <a:ext cx="370416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700" y="151512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57400" y="3429000"/>
            <a:ext cx="5334000" cy="3124200"/>
            <a:chOff x="768" y="2160"/>
            <a:chExt cx="3360" cy="196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1" cy="19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08" y="3696"/>
              <a:ext cx="3120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8" y="225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48" y="3696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flipV="1">
            <a:off x="3352800" y="3429000"/>
            <a:ext cx="3276600" cy="21336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20"/>
          <p:cNvGrpSpPr>
            <a:grpSpLocks/>
          </p:cNvGrpSpPr>
          <p:nvPr/>
        </p:nvGrpSpPr>
        <p:grpSpPr bwMode="auto">
          <a:xfrm rot="20006962">
            <a:off x="3332328" y="4217244"/>
            <a:ext cx="2996768" cy="672791"/>
            <a:chOff x="1584" y="2004"/>
            <a:chExt cx="1632" cy="1609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16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584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88" y="2580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28" y="267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52" y="291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112" y="248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120" y="20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80" y="32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48" y="243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58000" y="1930618"/>
            <a:ext cx="327818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 line that best summarizes the trend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08307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2212208"/>
            <a:ext cx="7239000" cy="216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4400" dirty="0">
                <a:solidFill>
                  <a:srgbClr val="FF0000"/>
                </a:solidFill>
              </a:rPr>
              <a:t>           </a:t>
            </a:r>
            <a:r>
              <a:rPr lang="en-US" sz="5400" dirty="0">
                <a:solidFill>
                  <a:schemeClr val="accent2"/>
                </a:solidFill>
              </a:rPr>
              <a:t>Y = 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X + 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3660008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-84537"/>
              <a:gd name="adj4" fmla="val 144792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intercept</a:t>
            </a:r>
            <a:endParaRPr lang="en-US" sz="4400" dirty="0"/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3810000" y="3964808"/>
            <a:ext cx="1295400" cy="584775"/>
          </a:xfrm>
          <a:prstGeom prst="borderCallout1">
            <a:avLst>
              <a:gd name="adj1" fmla="val 17954"/>
              <a:gd name="adj2" fmla="val 105884"/>
              <a:gd name="adj3" fmla="val -141398"/>
              <a:gd name="adj4" fmla="val 135296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slope</a:t>
            </a:r>
            <a:endParaRPr lang="en-US" sz="4400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7924800" y="1983607"/>
            <a:ext cx="1676400" cy="1077218"/>
          </a:xfrm>
          <a:prstGeom prst="borderCallout1">
            <a:avLst>
              <a:gd name="adj1" fmla="val 10171"/>
              <a:gd name="adj2" fmla="val -4546"/>
              <a:gd name="adj3" fmla="val 51838"/>
              <a:gd name="adj4" fmla="val -22917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random error</a:t>
            </a:r>
            <a:endParaRPr lang="en-US" sz="44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362200" y="4878594"/>
            <a:ext cx="7772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/>
              <a:t>Assume:  </a:t>
            </a:r>
            <a:r>
              <a:rPr lang="en-US">
                <a:sym typeface="Symbol" pitchFamily="18" charset="2"/>
              </a:rPr>
              <a:t>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and independent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00300" y="5609638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Three parameters to estimate: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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609600" y="1945866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92519"/>
              <a:gd name="adj4" fmla="val 126477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response</a:t>
            </a:r>
            <a:endParaRPr lang="en-US" sz="4400" dirty="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6400800" y="3660008"/>
            <a:ext cx="1828800" cy="584775"/>
          </a:xfrm>
          <a:prstGeom prst="borderCallout1">
            <a:avLst>
              <a:gd name="adj1" fmla="val 10171"/>
              <a:gd name="adj2" fmla="val -4167"/>
              <a:gd name="adj3" fmla="val -103954"/>
              <a:gd name="adj4" fmla="val -4343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predictor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711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Scatterplot in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6998" y="1405234"/>
            <a:ext cx="6858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lego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AutoShape 2" descr="http://rstudio.stlawu.local:8787/graphics/plot.png?width=534&amp;height=486&amp;randomizer=-101661497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62072-AD85-421A-85DA-74BCC9B3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23622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3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Scatterplot in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6448" y="1295400"/>
            <a:ext cx="803910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lego_under_2k_pieces = subset(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lego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Pieces &lt; 2000)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=lego_under_2k_pieces)</a:t>
            </a:r>
          </a:p>
        </p:txBody>
      </p:sp>
      <p:sp>
        <p:nvSpPr>
          <p:cNvPr id="5" name="AutoShape 2" descr="http://rstudio.stlawu.local:8787/graphics/plot.png?width=534&amp;height=486&amp;randomizer=-101661497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DC479-BBF0-43E7-AB73-047868AF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4" y="24384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Least Square Regression in R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Response~Predictor,data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514600"/>
            <a:ext cx="9524999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 Pieces, data = lego_under_2k_pieces)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Pieces  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15.3174       0.1023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1318" y="6096000"/>
                <a:ext cx="5944576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15.3174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0.1023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18" y="6096000"/>
                <a:ext cx="5944576" cy="38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300" y="1295400"/>
            <a:ext cx="8153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Amazon_Price~Pieces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data=lego_under_2k_pieces)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A69B9-DE3F-494D-84CE-D1648F71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66" y="25908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4101" y="5876281"/>
            <a:ext cx="517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Interactive Regression Model</a:t>
            </a:r>
            <a:endParaRPr 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828281"/>
            <a:ext cx="5683284" cy="28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5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Widescreen</PresentationFormat>
  <Paragraphs>187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Simple Linear Models</vt:lpstr>
      <vt:lpstr>Single Quantitative Predictor Model</vt:lpstr>
      <vt:lpstr>Simple Linear Model</vt:lpstr>
      <vt:lpstr>Simple Linear Model</vt:lpstr>
      <vt:lpstr>Scatterplot in R</vt:lpstr>
      <vt:lpstr>Scatterplot in R</vt:lpstr>
      <vt:lpstr>Least Square Regression in R</vt:lpstr>
      <vt:lpstr>R – Plot with Fitted Line </vt:lpstr>
      <vt:lpstr>Simple Linear Model</vt:lpstr>
      <vt:lpstr>Simple Linear Model- Conditions</vt:lpstr>
      <vt:lpstr>Is it Linear?</vt:lpstr>
      <vt:lpstr>R – Plot with Fitted Line </vt:lpstr>
      <vt:lpstr>Simple Linear Model- Conditions</vt:lpstr>
      <vt:lpstr>Is it Linear?</vt:lpstr>
      <vt:lpstr>More Regression in R</vt:lpstr>
      <vt:lpstr>Model Summary in R</vt:lpstr>
      <vt:lpstr>R – Plot with Fitted Line </vt:lpstr>
      <vt:lpstr>Simple Linear Model- Conditions</vt:lpstr>
      <vt:lpstr>Is the Variance Constant?</vt:lpstr>
      <vt:lpstr>R – Plot with Fitted Line </vt:lpstr>
      <vt:lpstr>Simple Linear Model- Conditions</vt:lpstr>
      <vt:lpstr>Are the Residuals Normal?</vt:lpstr>
      <vt:lpstr>Are the Residuals Normal?</vt:lpstr>
      <vt:lpstr>Are the Residuals Normal?</vt:lpstr>
      <vt:lpstr>Are the Residuals Normal?</vt:lpstr>
      <vt:lpstr>Simple Linear Model- Conditions</vt:lpstr>
      <vt:lpstr>How much Variability is Expected?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2020-08-12T21:13:31Z</dcterms:created>
  <dcterms:modified xsi:type="dcterms:W3CDTF">2023-01-16T19:40:48Z</dcterms:modified>
</cp:coreProperties>
</file>