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6"/>
  </p:notesMasterIdLst>
  <p:handoutMasterIdLst>
    <p:handoutMasterId r:id="rId27"/>
  </p:handoutMasterIdLst>
  <p:sldIdLst>
    <p:sldId id="256" r:id="rId2"/>
    <p:sldId id="326" r:id="rId3"/>
    <p:sldId id="336" r:id="rId4"/>
    <p:sldId id="359" r:id="rId5"/>
    <p:sldId id="360" r:id="rId6"/>
    <p:sldId id="361" r:id="rId7"/>
    <p:sldId id="366" r:id="rId8"/>
    <p:sldId id="367" r:id="rId9"/>
    <p:sldId id="371" r:id="rId10"/>
    <p:sldId id="372" r:id="rId11"/>
    <p:sldId id="373" r:id="rId12"/>
    <p:sldId id="374" r:id="rId13"/>
    <p:sldId id="376" r:id="rId14"/>
    <p:sldId id="368" r:id="rId15"/>
    <p:sldId id="369" r:id="rId16"/>
    <p:sldId id="370" r:id="rId17"/>
    <p:sldId id="378" r:id="rId18"/>
    <p:sldId id="379" r:id="rId19"/>
    <p:sldId id="380" r:id="rId20"/>
    <p:sldId id="381" r:id="rId21"/>
    <p:sldId id="382" r:id="rId22"/>
    <p:sldId id="383" r:id="rId23"/>
    <p:sldId id="384" r:id="rId24"/>
    <p:sldId id="385" r:id="rId25"/>
  </p:sldIdLst>
  <p:sldSz cx="12192000" cy="6858000"/>
  <p:notesSz cx="7315200" cy="9601200"/>
  <p:defaultTextStyle>
    <a:defPPr>
      <a:defRPr lang="en-US"/>
    </a:defPPr>
    <a:lvl1pPr algn="l" rtl="0" eaLnBrk="0" fontAlgn="base" hangingPunct="0">
      <a:spcBef>
        <a:spcPct val="50000"/>
      </a:spcBef>
      <a:spcAft>
        <a:spcPct val="0"/>
      </a:spcAft>
      <a:defRPr sz="2400" kern="1200">
        <a:solidFill>
          <a:srgbClr val="FFFF66"/>
        </a:solidFill>
        <a:latin typeface="Times New Roman" pitchFamily="18" charset="0"/>
        <a:ea typeface="+mn-ea"/>
        <a:cs typeface="+mn-cs"/>
      </a:defRPr>
    </a:lvl1pPr>
    <a:lvl2pPr marL="457200" algn="l" rtl="0" eaLnBrk="0" fontAlgn="base" hangingPunct="0">
      <a:spcBef>
        <a:spcPct val="50000"/>
      </a:spcBef>
      <a:spcAft>
        <a:spcPct val="0"/>
      </a:spcAft>
      <a:defRPr sz="2400" kern="1200">
        <a:solidFill>
          <a:srgbClr val="FFFF66"/>
        </a:solidFill>
        <a:latin typeface="Times New Roman" pitchFamily="18" charset="0"/>
        <a:ea typeface="+mn-ea"/>
        <a:cs typeface="+mn-cs"/>
      </a:defRPr>
    </a:lvl2pPr>
    <a:lvl3pPr marL="914400" algn="l" rtl="0" eaLnBrk="0" fontAlgn="base" hangingPunct="0">
      <a:spcBef>
        <a:spcPct val="50000"/>
      </a:spcBef>
      <a:spcAft>
        <a:spcPct val="0"/>
      </a:spcAft>
      <a:defRPr sz="2400" kern="1200">
        <a:solidFill>
          <a:srgbClr val="FFFF66"/>
        </a:solidFill>
        <a:latin typeface="Times New Roman" pitchFamily="18" charset="0"/>
        <a:ea typeface="+mn-ea"/>
        <a:cs typeface="+mn-cs"/>
      </a:defRPr>
    </a:lvl3pPr>
    <a:lvl4pPr marL="1371600" algn="l" rtl="0" eaLnBrk="0" fontAlgn="base" hangingPunct="0">
      <a:spcBef>
        <a:spcPct val="50000"/>
      </a:spcBef>
      <a:spcAft>
        <a:spcPct val="0"/>
      </a:spcAft>
      <a:defRPr sz="2400" kern="1200">
        <a:solidFill>
          <a:srgbClr val="FFFF66"/>
        </a:solidFill>
        <a:latin typeface="Times New Roman" pitchFamily="18" charset="0"/>
        <a:ea typeface="+mn-ea"/>
        <a:cs typeface="+mn-cs"/>
      </a:defRPr>
    </a:lvl4pPr>
    <a:lvl5pPr marL="1828800" algn="l" rtl="0" eaLnBrk="0" fontAlgn="base" hangingPunct="0">
      <a:spcBef>
        <a:spcPct val="50000"/>
      </a:spcBef>
      <a:spcAft>
        <a:spcPct val="0"/>
      </a:spcAft>
      <a:defRPr sz="2400" kern="1200">
        <a:solidFill>
          <a:srgbClr val="FFFF66"/>
        </a:solidFill>
        <a:latin typeface="Times New Roman" pitchFamily="18" charset="0"/>
        <a:ea typeface="+mn-ea"/>
        <a:cs typeface="+mn-cs"/>
      </a:defRPr>
    </a:lvl5pPr>
    <a:lvl6pPr marL="2286000" algn="l" defTabSz="914400" rtl="0" eaLnBrk="1" latinLnBrk="0" hangingPunct="1">
      <a:defRPr sz="2400" kern="1200">
        <a:solidFill>
          <a:srgbClr val="FFFF66"/>
        </a:solidFill>
        <a:latin typeface="Times New Roman" pitchFamily="18" charset="0"/>
        <a:ea typeface="+mn-ea"/>
        <a:cs typeface="+mn-cs"/>
      </a:defRPr>
    </a:lvl6pPr>
    <a:lvl7pPr marL="2743200" algn="l" defTabSz="914400" rtl="0" eaLnBrk="1" latinLnBrk="0" hangingPunct="1">
      <a:defRPr sz="2400" kern="1200">
        <a:solidFill>
          <a:srgbClr val="FFFF66"/>
        </a:solidFill>
        <a:latin typeface="Times New Roman" pitchFamily="18" charset="0"/>
        <a:ea typeface="+mn-ea"/>
        <a:cs typeface="+mn-cs"/>
      </a:defRPr>
    </a:lvl7pPr>
    <a:lvl8pPr marL="3200400" algn="l" defTabSz="914400" rtl="0" eaLnBrk="1" latinLnBrk="0" hangingPunct="1">
      <a:defRPr sz="2400" kern="1200">
        <a:solidFill>
          <a:srgbClr val="FFFF66"/>
        </a:solidFill>
        <a:latin typeface="Times New Roman" pitchFamily="18" charset="0"/>
        <a:ea typeface="+mn-ea"/>
        <a:cs typeface="+mn-cs"/>
      </a:defRPr>
    </a:lvl8pPr>
    <a:lvl9pPr marL="3657600" algn="l" defTabSz="914400" rtl="0" eaLnBrk="1" latinLnBrk="0" hangingPunct="1">
      <a:defRPr sz="2400" kern="1200">
        <a:solidFill>
          <a:srgbClr val="FFFF66"/>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FF66"/>
    <a:srgbClr val="000000"/>
    <a:srgbClr val="660066"/>
    <a:srgbClr val="003366"/>
    <a:srgbClr val="A5002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3512" autoAdjust="0"/>
  </p:normalViewPr>
  <p:slideViewPr>
    <p:cSldViewPr>
      <p:cViewPr varScale="1">
        <p:scale>
          <a:sx n="122" d="100"/>
          <a:sy n="122" d="100"/>
        </p:scale>
        <p:origin x="240" y="3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38" tIns="48318" rIns="96638" bIns="48318" rtlCol="0"/>
          <a:lstStyle>
            <a:lvl1pPr algn="r">
              <a:defRPr sz="1400"/>
            </a:lvl1pPr>
          </a:lstStyle>
          <a:p>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38" tIns="48318" rIns="96638" bIns="48318" rtlCol="0" anchor="b"/>
          <a:lstStyle>
            <a:lvl1pPr algn="l">
              <a:defRPr sz="14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38" tIns="48318" rIns="96638" bIns="48318" rtlCol="0" anchor="b"/>
          <a:lstStyle>
            <a:lvl1pPr algn="r">
              <a:defRPr sz="1400"/>
            </a:lvl1pPr>
          </a:lstStyle>
          <a:p>
            <a:fld id="{F2AB6F3D-9F83-4158-A41F-651A0BC3C355}" type="slidenum">
              <a:rPr lang="en-US" smtClean="0"/>
              <a:t>‹#›</a:t>
            </a:fld>
            <a:endParaRPr lang="en-US"/>
          </a:p>
        </p:txBody>
      </p:sp>
    </p:spTree>
    <p:extLst>
      <p:ext uri="{BB962C8B-B14F-4D97-AF65-F5344CB8AC3E}">
        <p14:creationId xmlns:p14="http://schemas.microsoft.com/office/powerpoint/2010/main" val="28996697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38" tIns="48318" rIns="96638" bIns="48318" rtlCol="0"/>
          <a:lstStyle>
            <a:lvl1pPr algn="l">
              <a:defRPr sz="1400"/>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38" tIns="48318" rIns="96638" bIns="48318" rtlCol="0"/>
          <a:lstStyle>
            <a:lvl1pPr algn="r">
              <a:defRPr sz="1400"/>
            </a:lvl1pPr>
          </a:lstStyle>
          <a:p>
            <a:pPr>
              <a:defRPr/>
            </a:pPr>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38" tIns="48318" rIns="96638" bIns="48318"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38" tIns="48318" rIns="96638" bIns="483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38" tIns="48318" rIns="96638" bIns="48318" rtlCol="0" anchor="b"/>
          <a:lstStyle>
            <a:lvl1pPr algn="l">
              <a:defRPr sz="1400"/>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38" tIns="48318" rIns="96638" bIns="48318" rtlCol="0" anchor="b"/>
          <a:lstStyle>
            <a:lvl1pPr algn="r">
              <a:defRPr sz="1400"/>
            </a:lvl1pPr>
          </a:lstStyle>
          <a:p>
            <a:pPr>
              <a:defRPr/>
            </a:pPr>
            <a:fld id="{6C70A9D8-DEDF-4F03-902A-0D8BAAEBE594}" type="slidenum">
              <a:rPr lang="en-US"/>
              <a:pPr>
                <a:defRPr/>
              </a:pPr>
              <a:t>‹#›</a:t>
            </a:fld>
            <a:endParaRPr lang="en-US"/>
          </a:p>
        </p:txBody>
      </p:sp>
    </p:spTree>
    <p:extLst>
      <p:ext uri="{BB962C8B-B14F-4D97-AF65-F5344CB8AC3E}">
        <p14:creationId xmlns:p14="http://schemas.microsoft.com/office/powerpoint/2010/main" val="21864152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C70A9D8-DEDF-4F03-902A-0D8BAAEBE594}" type="slidenum">
              <a:rPr lang="en-US" smtClean="0"/>
              <a:pPr>
                <a:defRPr/>
              </a:pPr>
              <a:t>1</a:t>
            </a:fld>
            <a:endParaRPr lang="en-US"/>
          </a:p>
        </p:txBody>
      </p:sp>
      <p:sp>
        <p:nvSpPr>
          <p:cNvPr id="5" name="Date Placeholder 4"/>
          <p:cNvSpPr>
            <a:spLocks noGrp="1"/>
          </p:cNvSpPr>
          <p:nvPr>
            <p:ph type="dt" idx="11"/>
          </p:nvPr>
        </p:nvSpPr>
        <p:spPr/>
        <p:txBody>
          <a:bodyPr/>
          <a:lstStyle/>
          <a:p>
            <a:pPr>
              <a:defRPr/>
            </a:pPr>
            <a:endParaRPr lang="en-US"/>
          </a:p>
        </p:txBody>
      </p:sp>
    </p:spTree>
    <p:extLst>
      <p:ext uri="{BB962C8B-B14F-4D97-AF65-F5344CB8AC3E}">
        <p14:creationId xmlns:p14="http://schemas.microsoft.com/office/powerpoint/2010/main" val="2335280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57200" y="719138"/>
            <a:ext cx="6400800" cy="3600450"/>
          </a:xfrm>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2386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457200" y="719138"/>
            <a:ext cx="6400800" cy="3600450"/>
          </a:xfrm>
          <a:ln/>
        </p:spPr>
      </p:sp>
      <p:sp>
        <p:nvSpPr>
          <p:cNvPr id="37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666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457200" y="719138"/>
            <a:ext cx="6400800" cy="3600450"/>
          </a:xfrm>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34053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457200" y="719138"/>
            <a:ext cx="6400800" cy="3600450"/>
          </a:xfrm>
          <a:ln/>
        </p:spPr>
      </p:sp>
      <p:sp>
        <p:nvSpPr>
          <p:cNvPr id="399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21490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57200" y="719138"/>
            <a:ext cx="6400800" cy="3600450"/>
          </a:xfrm>
          <a:ln/>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04352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457200" y="719138"/>
            <a:ext cx="6400800" cy="3600450"/>
          </a:xfrm>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561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970ABB-1DD1-43E3-85D5-A9AAAA00E57F}" type="slidenum">
              <a:rPr lang="en-US"/>
              <a:pPr/>
              <a:t>2</a:t>
            </a:fld>
            <a:endParaRPr lang="en-US"/>
          </a:p>
        </p:txBody>
      </p:sp>
      <p:sp>
        <p:nvSpPr>
          <p:cNvPr id="68610" name="Rectangle 2"/>
          <p:cNvSpPr>
            <a:spLocks noGrp="1" noRot="1" noChangeAspect="1" noChangeArrowheads="1" noTextEdit="1"/>
          </p:cNvSpPr>
          <p:nvPr>
            <p:ph type="sldImg"/>
          </p:nvPr>
        </p:nvSpPr>
        <p:spPr>
          <a:xfrm>
            <a:off x="457200" y="719138"/>
            <a:ext cx="6400800" cy="3600450"/>
          </a:xfrm>
          <a:ln/>
        </p:spPr>
      </p:sp>
      <p:sp>
        <p:nvSpPr>
          <p:cNvPr id="68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98584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B3776F-744E-4585-AE47-41060799AA9B}" type="slidenum">
              <a:rPr lang="en-US"/>
              <a:pPr/>
              <a:t>3</a:t>
            </a:fld>
            <a:endParaRPr lang="en-US"/>
          </a:p>
        </p:txBody>
      </p:sp>
      <p:sp>
        <p:nvSpPr>
          <p:cNvPr id="66562" name="Rectangle 2"/>
          <p:cNvSpPr>
            <a:spLocks noGrp="1" noRot="1" noChangeAspect="1" noChangeArrowheads="1" noTextEdit="1"/>
          </p:cNvSpPr>
          <p:nvPr>
            <p:ph type="sldImg"/>
          </p:nvPr>
        </p:nvSpPr>
        <p:spPr>
          <a:xfrm>
            <a:off x="457200" y="719138"/>
            <a:ext cx="6400800" cy="3600450"/>
          </a:xfrm>
          <a:ln/>
        </p:spPr>
      </p:sp>
      <p:sp>
        <p:nvSpPr>
          <p:cNvPr id="66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7688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a:solidFill>
                  <a:srgbClr val="FFFF66"/>
                </a:solidFill>
                <a:latin typeface="Times New Roman" pitchFamily="18" charset="0"/>
              </a:defRPr>
            </a:lvl1pPr>
            <a:lvl2pPr marL="785372" indent="-302066">
              <a:defRPr sz="3400">
                <a:solidFill>
                  <a:srgbClr val="FFFF66"/>
                </a:solidFill>
                <a:latin typeface="Times New Roman" pitchFamily="18" charset="0"/>
              </a:defRPr>
            </a:lvl2pPr>
            <a:lvl3pPr marL="1208265" indent="-241653">
              <a:defRPr sz="3400">
                <a:solidFill>
                  <a:srgbClr val="FFFF66"/>
                </a:solidFill>
                <a:latin typeface="Times New Roman" pitchFamily="18" charset="0"/>
              </a:defRPr>
            </a:lvl3pPr>
            <a:lvl4pPr marL="1691571" indent="-241653">
              <a:defRPr sz="3400">
                <a:solidFill>
                  <a:srgbClr val="FFFF66"/>
                </a:solidFill>
                <a:latin typeface="Times New Roman" pitchFamily="18" charset="0"/>
              </a:defRPr>
            </a:lvl4pPr>
            <a:lvl5pPr marL="2174878" indent="-241653">
              <a:defRPr sz="3400">
                <a:solidFill>
                  <a:srgbClr val="FFFF66"/>
                </a:solidFill>
                <a:latin typeface="Times New Roman" pitchFamily="18" charset="0"/>
              </a:defRPr>
            </a:lvl5pPr>
            <a:lvl6pPr marL="2658184" indent="-241653" eaLnBrk="0" fontAlgn="base" hangingPunct="0">
              <a:spcBef>
                <a:spcPct val="50000"/>
              </a:spcBef>
              <a:spcAft>
                <a:spcPct val="0"/>
              </a:spcAft>
              <a:defRPr sz="3400">
                <a:solidFill>
                  <a:srgbClr val="FFFF66"/>
                </a:solidFill>
                <a:latin typeface="Times New Roman" pitchFamily="18" charset="0"/>
              </a:defRPr>
            </a:lvl6pPr>
            <a:lvl7pPr marL="3141490" indent="-241653" eaLnBrk="0" fontAlgn="base" hangingPunct="0">
              <a:spcBef>
                <a:spcPct val="50000"/>
              </a:spcBef>
              <a:spcAft>
                <a:spcPct val="0"/>
              </a:spcAft>
              <a:defRPr sz="3400">
                <a:solidFill>
                  <a:srgbClr val="FFFF66"/>
                </a:solidFill>
                <a:latin typeface="Times New Roman" pitchFamily="18" charset="0"/>
              </a:defRPr>
            </a:lvl7pPr>
            <a:lvl8pPr marL="3624796" indent="-241653" eaLnBrk="0" fontAlgn="base" hangingPunct="0">
              <a:spcBef>
                <a:spcPct val="50000"/>
              </a:spcBef>
              <a:spcAft>
                <a:spcPct val="0"/>
              </a:spcAft>
              <a:defRPr sz="3400">
                <a:solidFill>
                  <a:srgbClr val="FFFF66"/>
                </a:solidFill>
                <a:latin typeface="Times New Roman" pitchFamily="18" charset="0"/>
              </a:defRPr>
            </a:lvl8pPr>
            <a:lvl9pPr marL="4108102" indent="-241653" eaLnBrk="0" fontAlgn="base" hangingPunct="0">
              <a:spcBef>
                <a:spcPct val="50000"/>
              </a:spcBef>
              <a:spcAft>
                <a:spcPct val="0"/>
              </a:spcAft>
              <a:defRPr sz="3400">
                <a:solidFill>
                  <a:srgbClr val="FFFF66"/>
                </a:solidFill>
                <a:latin typeface="Times New Roman" pitchFamily="18" charset="0"/>
              </a:defRPr>
            </a:lvl9pPr>
          </a:lstStyle>
          <a:p>
            <a:fld id="{34850237-8CC7-4786-8184-765A176DFB0B}" type="slidenum">
              <a:rPr lang="en-US" sz="1300">
                <a:solidFill>
                  <a:schemeClr val="tx1"/>
                </a:solidFill>
              </a:rPr>
              <a:pPr/>
              <a:t>4</a:t>
            </a:fld>
            <a:endParaRPr lang="en-US" sz="1300">
              <a:solidFill>
                <a:schemeClr val="tx1"/>
              </a:solidFill>
            </a:endParaRPr>
          </a:p>
        </p:txBody>
      </p:sp>
      <p:sp>
        <p:nvSpPr>
          <p:cNvPr id="28675" name="Rectangle 2"/>
          <p:cNvSpPr>
            <a:spLocks noGrp="1" noRot="1" noChangeAspect="1" noChangeArrowheads="1" noTextEdit="1"/>
          </p:cNvSpPr>
          <p:nvPr>
            <p:ph type="sldImg"/>
          </p:nvPr>
        </p:nvSpPr>
        <p:spPr>
          <a:xfrm>
            <a:off x="457200" y="719138"/>
            <a:ext cx="6400800" cy="3600450"/>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73276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a:solidFill>
                  <a:srgbClr val="FFFF66"/>
                </a:solidFill>
                <a:latin typeface="Times New Roman" pitchFamily="18" charset="0"/>
              </a:defRPr>
            </a:lvl1pPr>
            <a:lvl2pPr marL="785372" indent="-302066">
              <a:defRPr sz="3400">
                <a:solidFill>
                  <a:srgbClr val="FFFF66"/>
                </a:solidFill>
                <a:latin typeface="Times New Roman" pitchFamily="18" charset="0"/>
              </a:defRPr>
            </a:lvl2pPr>
            <a:lvl3pPr marL="1208265" indent="-241653">
              <a:defRPr sz="3400">
                <a:solidFill>
                  <a:srgbClr val="FFFF66"/>
                </a:solidFill>
                <a:latin typeface="Times New Roman" pitchFamily="18" charset="0"/>
              </a:defRPr>
            </a:lvl3pPr>
            <a:lvl4pPr marL="1691571" indent="-241653">
              <a:defRPr sz="3400">
                <a:solidFill>
                  <a:srgbClr val="FFFF66"/>
                </a:solidFill>
                <a:latin typeface="Times New Roman" pitchFamily="18" charset="0"/>
              </a:defRPr>
            </a:lvl4pPr>
            <a:lvl5pPr marL="2174878" indent="-241653">
              <a:defRPr sz="3400">
                <a:solidFill>
                  <a:srgbClr val="FFFF66"/>
                </a:solidFill>
                <a:latin typeface="Times New Roman" pitchFamily="18" charset="0"/>
              </a:defRPr>
            </a:lvl5pPr>
            <a:lvl6pPr marL="2658184" indent="-241653" eaLnBrk="0" fontAlgn="base" hangingPunct="0">
              <a:spcBef>
                <a:spcPct val="50000"/>
              </a:spcBef>
              <a:spcAft>
                <a:spcPct val="0"/>
              </a:spcAft>
              <a:defRPr sz="3400">
                <a:solidFill>
                  <a:srgbClr val="FFFF66"/>
                </a:solidFill>
                <a:latin typeface="Times New Roman" pitchFamily="18" charset="0"/>
              </a:defRPr>
            </a:lvl6pPr>
            <a:lvl7pPr marL="3141490" indent="-241653" eaLnBrk="0" fontAlgn="base" hangingPunct="0">
              <a:spcBef>
                <a:spcPct val="50000"/>
              </a:spcBef>
              <a:spcAft>
                <a:spcPct val="0"/>
              </a:spcAft>
              <a:defRPr sz="3400">
                <a:solidFill>
                  <a:srgbClr val="FFFF66"/>
                </a:solidFill>
                <a:latin typeface="Times New Roman" pitchFamily="18" charset="0"/>
              </a:defRPr>
            </a:lvl7pPr>
            <a:lvl8pPr marL="3624796" indent="-241653" eaLnBrk="0" fontAlgn="base" hangingPunct="0">
              <a:spcBef>
                <a:spcPct val="50000"/>
              </a:spcBef>
              <a:spcAft>
                <a:spcPct val="0"/>
              </a:spcAft>
              <a:defRPr sz="3400">
                <a:solidFill>
                  <a:srgbClr val="FFFF66"/>
                </a:solidFill>
                <a:latin typeface="Times New Roman" pitchFamily="18" charset="0"/>
              </a:defRPr>
            </a:lvl8pPr>
            <a:lvl9pPr marL="4108102" indent="-241653" eaLnBrk="0" fontAlgn="base" hangingPunct="0">
              <a:spcBef>
                <a:spcPct val="50000"/>
              </a:spcBef>
              <a:spcAft>
                <a:spcPct val="0"/>
              </a:spcAft>
              <a:defRPr sz="3400">
                <a:solidFill>
                  <a:srgbClr val="FFFF66"/>
                </a:solidFill>
                <a:latin typeface="Times New Roman" pitchFamily="18" charset="0"/>
              </a:defRPr>
            </a:lvl9pPr>
          </a:lstStyle>
          <a:p>
            <a:fld id="{4D8B1379-E850-491E-9182-1456E4F20086}" type="slidenum">
              <a:rPr lang="en-US" sz="1300">
                <a:solidFill>
                  <a:schemeClr val="tx1"/>
                </a:solidFill>
              </a:rPr>
              <a:pPr/>
              <a:t>5</a:t>
            </a:fld>
            <a:endParaRPr lang="en-US" sz="1300">
              <a:solidFill>
                <a:schemeClr val="tx1"/>
              </a:solidFill>
            </a:endParaRPr>
          </a:p>
        </p:txBody>
      </p:sp>
      <p:sp>
        <p:nvSpPr>
          <p:cNvPr id="29699" name="Rectangle 2"/>
          <p:cNvSpPr>
            <a:spLocks noGrp="1" noRot="1" noChangeAspect="1" noChangeArrowheads="1" noTextEdit="1"/>
          </p:cNvSpPr>
          <p:nvPr>
            <p:ph type="sldImg"/>
          </p:nvPr>
        </p:nvSpPr>
        <p:spPr>
          <a:xfrm>
            <a:off x="457200" y="719138"/>
            <a:ext cx="6400800" cy="360045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89467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400">
                <a:solidFill>
                  <a:srgbClr val="FFFF66"/>
                </a:solidFill>
                <a:latin typeface="Times New Roman" pitchFamily="18" charset="0"/>
              </a:defRPr>
            </a:lvl1pPr>
            <a:lvl2pPr marL="785372" indent="-302066">
              <a:defRPr sz="3400">
                <a:solidFill>
                  <a:srgbClr val="FFFF66"/>
                </a:solidFill>
                <a:latin typeface="Times New Roman" pitchFamily="18" charset="0"/>
              </a:defRPr>
            </a:lvl2pPr>
            <a:lvl3pPr marL="1208265" indent="-241653">
              <a:defRPr sz="3400">
                <a:solidFill>
                  <a:srgbClr val="FFFF66"/>
                </a:solidFill>
                <a:latin typeface="Times New Roman" pitchFamily="18" charset="0"/>
              </a:defRPr>
            </a:lvl3pPr>
            <a:lvl4pPr marL="1691571" indent="-241653">
              <a:defRPr sz="3400">
                <a:solidFill>
                  <a:srgbClr val="FFFF66"/>
                </a:solidFill>
                <a:latin typeface="Times New Roman" pitchFamily="18" charset="0"/>
              </a:defRPr>
            </a:lvl4pPr>
            <a:lvl5pPr marL="2174878" indent="-241653">
              <a:defRPr sz="3400">
                <a:solidFill>
                  <a:srgbClr val="FFFF66"/>
                </a:solidFill>
                <a:latin typeface="Times New Roman" pitchFamily="18" charset="0"/>
              </a:defRPr>
            </a:lvl5pPr>
            <a:lvl6pPr marL="2658184" indent="-241653" eaLnBrk="0" fontAlgn="base" hangingPunct="0">
              <a:spcBef>
                <a:spcPct val="50000"/>
              </a:spcBef>
              <a:spcAft>
                <a:spcPct val="0"/>
              </a:spcAft>
              <a:defRPr sz="3400">
                <a:solidFill>
                  <a:srgbClr val="FFFF66"/>
                </a:solidFill>
                <a:latin typeface="Times New Roman" pitchFamily="18" charset="0"/>
              </a:defRPr>
            </a:lvl6pPr>
            <a:lvl7pPr marL="3141490" indent="-241653" eaLnBrk="0" fontAlgn="base" hangingPunct="0">
              <a:spcBef>
                <a:spcPct val="50000"/>
              </a:spcBef>
              <a:spcAft>
                <a:spcPct val="0"/>
              </a:spcAft>
              <a:defRPr sz="3400">
                <a:solidFill>
                  <a:srgbClr val="FFFF66"/>
                </a:solidFill>
                <a:latin typeface="Times New Roman" pitchFamily="18" charset="0"/>
              </a:defRPr>
            </a:lvl7pPr>
            <a:lvl8pPr marL="3624796" indent="-241653" eaLnBrk="0" fontAlgn="base" hangingPunct="0">
              <a:spcBef>
                <a:spcPct val="50000"/>
              </a:spcBef>
              <a:spcAft>
                <a:spcPct val="0"/>
              </a:spcAft>
              <a:defRPr sz="3400">
                <a:solidFill>
                  <a:srgbClr val="FFFF66"/>
                </a:solidFill>
                <a:latin typeface="Times New Roman" pitchFamily="18" charset="0"/>
              </a:defRPr>
            </a:lvl8pPr>
            <a:lvl9pPr marL="4108102" indent="-241653" eaLnBrk="0" fontAlgn="base" hangingPunct="0">
              <a:spcBef>
                <a:spcPct val="50000"/>
              </a:spcBef>
              <a:spcAft>
                <a:spcPct val="0"/>
              </a:spcAft>
              <a:defRPr sz="3400">
                <a:solidFill>
                  <a:srgbClr val="FFFF66"/>
                </a:solidFill>
                <a:latin typeface="Times New Roman" pitchFamily="18" charset="0"/>
              </a:defRPr>
            </a:lvl9pPr>
          </a:lstStyle>
          <a:p>
            <a:fld id="{924F0DC9-7B8B-4159-9EA4-9F1FB1A20BC8}" type="slidenum">
              <a:rPr lang="en-US" sz="1300">
                <a:solidFill>
                  <a:schemeClr val="tx1"/>
                </a:solidFill>
              </a:rPr>
              <a:pPr/>
              <a:t>6</a:t>
            </a:fld>
            <a:endParaRPr lang="en-US" sz="1300">
              <a:solidFill>
                <a:schemeClr val="tx1"/>
              </a:solidFill>
            </a:endParaRPr>
          </a:p>
        </p:txBody>
      </p:sp>
      <p:sp>
        <p:nvSpPr>
          <p:cNvPr id="30723" name="Rectangle 2"/>
          <p:cNvSpPr>
            <a:spLocks noGrp="1" noRot="1" noChangeAspect="1" noChangeArrowheads="1" noTextEdit="1"/>
          </p:cNvSpPr>
          <p:nvPr>
            <p:ph type="sldImg"/>
          </p:nvPr>
        </p:nvSpPr>
        <p:spPr>
          <a:xfrm>
            <a:off x="457200" y="719138"/>
            <a:ext cx="6400800" cy="360045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923766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66"/>
                </a:solidFill>
                <a:latin typeface="Times New Roman" pitchFamily="18" charset="0"/>
              </a:defRPr>
            </a:lvl1pPr>
            <a:lvl2pPr marL="742883" indent="-285724">
              <a:defRPr sz="3200">
                <a:solidFill>
                  <a:srgbClr val="FFFF66"/>
                </a:solidFill>
                <a:latin typeface="Times New Roman" pitchFamily="18" charset="0"/>
              </a:defRPr>
            </a:lvl2pPr>
            <a:lvl3pPr marL="1142898" indent="-228580">
              <a:defRPr sz="3200">
                <a:solidFill>
                  <a:srgbClr val="FFFF66"/>
                </a:solidFill>
                <a:latin typeface="Times New Roman" pitchFamily="18" charset="0"/>
              </a:defRPr>
            </a:lvl3pPr>
            <a:lvl4pPr marL="1600057" indent="-228580">
              <a:defRPr sz="3200">
                <a:solidFill>
                  <a:srgbClr val="FFFF66"/>
                </a:solidFill>
                <a:latin typeface="Times New Roman" pitchFamily="18" charset="0"/>
              </a:defRPr>
            </a:lvl4pPr>
            <a:lvl5pPr marL="2057217" indent="-228580">
              <a:defRPr sz="3200">
                <a:solidFill>
                  <a:srgbClr val="FFFF66"/>
                </a:solidFill>
                <a:latin typeface="Times New Roman" pitchFamily="18" charset="0"/>
              </a:defRPr>
            </a:lvl5pPr>
            <a:lvl6pPr marL="2514376" indent="-228580" eaLnBrk="0" fontAlgn="base" hangingPunct="0">
              <a:spcBef>
                <a:spcPct val="50000"/>
              </a:spcBef>
              <a:spcAft>
                <a:spcPct val="0"/>
              </a:spcAft>
              <a:defRPr sz="3200">
                <a:solidFill>
                  <a:srgbClr val="FFFF66"/>
                </a:solidFill>
                <a:latin typeface="Times New Roman" pitchFamily="18" charset="0"/>
              </a:defRPr>
            </a:lvl6pPr>
            <a:lvl7pPr marL="2971535" indent="-228580" eaLnBrk="0" fontAlgn="base" hangingPunct="0">
              <a:spcBef>
                <a:spcPct val="50000"/>
              </a:spcBef>
              <a:spcAft>
                <a:spcPct val="0"/>
              </a:spcAft>
              <a:defRPr sz="3200">
                <a:solidFill>
                  <a:srgbClr val="FFFF66"/>
                </a:solidFill>
                <a:latin typeface="Times New Roman" pitchFamily="18" charset="0"/>
              </a:defRPr>
            </a:lvl7pPr>
            <a:lvl8pPr marL="3428695" indent="-228580" eaLnBrk="0" fontAlgn="base" hangingPunct="0">
              <a:spcBef>
                <a:spcPct val="50000"/>
              </a:spcBef>
              <a:spcAft>
                <a:spcPct val="0"/>
              </a:spcAft>
              <a:defRPr sz="3200">
                <a:solidFill>
                  <a:srgbClr val="FFFF66"/>
                </a:solidFill>
                <a:latin typeface="Times New Roman" pitchFamily="18" charset="0"/>
              </a:defRPr>
            </a:lvl8pPr>
            <a:lvl9pPr marL="3885854" indent="-228580" eaLnBrk="0" fontAlgn="base" hangingPunct="0">
              <a:spcBef>
                <a:spcPct val="50000"/>
              </a:spcBef>
              <a:spcAft>
                <a:spcPct val="0"/>
              </a:spcAft>
              <a:defRPr sz="3200">
                <a:solidFill>
                  <a:srgbClr val="FFFF66"/>
                </a:solidFill>
                <a:latin typeface="Times New Roman" pitchFamily="18" charset="0"/>
              </a:defRPr>
            </a:lvl9pPr>
          </a:lstStyle>
          <a:p>
            <a:fld id="{C11373BE-9998-4286-B077-A6CF22C9F418}" type="slidenum">
              <a:rPr lang="en-US" sz="1200">
                <a:solidFill>
                  <a:schemeClr val="tx1"/>
                </a:solidFill>
              </a:rPr>
              <a:pPr/>
              <a:t>7</a:t>
            </a:fld>
            <a:endParaRPr lang="en-US" sz="1200">
              <a:solidFill>
                <a:schemeClr val="tx1"/>
              </a:solidFill>
            </a:endParaRPr>
          </a:p>
        </p:txBody>
      </p:sp>
      <p:sp>
        <p:nvSpPr>
          <p:cNvPr id="33795" name="Rectangle 2"/>
          <p:cNvSpPr>
            <a:spLocks noGrp="1" noRot="1" noChangeAspect="1" noChangeArrowheads="1" noTextEdit="1"/>
          </p:cNvSpPr>
          <p:nvPr>
            <p:ph type="sldImg"/>
          </p:nvPr>
        </p:nvSpPr>
        <p:spPr>
          <a:xfrm>
            <a:off x="457200" y="719138"/>
            <a:ext cx="6400800" cy="360045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69101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rgbClr val="FFFF66"/>
                </a:solidFill>
                <a:latin typeface="Times New Roman" pitchFamily="18" charset="0"/>
              </a:defRPr>
            </a:lvl1pPr>
            <a:lvl2pPr marL="742883" indent="-285724">
              <a:defRPr sz="3200">
                <a:solidFill>
                  <a:srgbClr val="FFFF66"/>
                </a:solidFill>
                <a:latin typeface="Times New Roman" pitchFamily="18" charset="0"/>
              </a:defRPr>
            </a:lvl2pPr>
            <a:lvl3pPr marL="1142898" indent="-228580">
              <a:defRPr sz="3200">
                <a:solidFill>
                  <a:srgbClr val="FFFF66"/>
                </a:solidFill>
                <a:latin typeface="Times New Roman" pitchFamily="18" charset="0"/>
              </a:defRPr>
            </a:lvl3pPr>
            <a:lvl4pPr marL="1600057" indent="-228580">
              <a:defRPr sz="3200">
                <a:solidFill>
                  <a:srgbClr val="FFFF66"/>
                </a:solidFill>
                <a:latin typeface="Times New Roman" pitchFamily="18" charset="0"/>
              </a:defRPr>
            </a:lvl4pPr>
            <a:lvl5pPr marL="2057217" indent="-228580">
              <a:defRPr sz="3200">
                <a:solidFill>
                  <a:srgbClr val="FFFF66"/>
                </a:solidFill>
                <a:latin typeface="Times New Roman" pitchFamily="18" charset="0"/>
              </a:defRPr>
            </a:lvl5pPr>
            <a:lvl6pPr marL="2514376" indent="-228580" eaLnBrk="0" fontAlgn="base" hangingPunct="0">
              <a:spcBef>
                <a:spcPct val="50000"/>
              </a:spcBef>
              <a:spcAft>
                <a:spcPct val="0"/>
              </a:spcAft>
              <a:defRPr sz="3200">
                <a:solidFill>
                  <a:srgbClr val="FFFF66"/>
                </a:solidFill>
                <a:latin typeface="Times New Roman" pitchFamily="18" charset="0"/>
              </a:defRPr>
            </a:lvl6pPr>
            <a:lvl7pPr marL="2971535" indent="-228580" eaLnBrk="0" fontAlgn="base" hangingPunct="0">
              <a:spcBef>
                <a:spcPct val="50000"/>
              </a:spcBef>
              <a:spcAft>
                <a:spcPct val="0"/>
              </a:spcAft>
              <a:defRPr sz="3200">
                <a:solidFill>
                  <a:srgbClr val="FFFF66"/>
                </a:solidFill>
                <a:latin typeface="Times New Roman" pitchFamily="18" charset="0"/>
              </a:defRPr>
            </a:lvl7pPr>
            <a:lvl8pPr marL="3428695" indent="-228580" eaLnBrk="0" fontAlgn="base" hangingPunct="0">
              <a:spcBef>
                <a:spcPct val="50000"/>
              </a:spcBef>
              <a:spcAft>
                <a:spcPct val="0"/>
              </a:spcAft>
              <a:defRPr sz="3200">
                <a:solidFill>
                  <a:srgbClr val="FFFF66"/>
                </a:solidFill>
                <a:latin typeface="Times New Roman" pitchFamily="18" charset="0"/>
              </a:defRPr>
            </a:lvl8pPr>
            <a:lvl9pPr marL="3885854" indent="-228580" eaLnBrk="0" fontAlgn="base" hangingPunct="0">
              <a:spcBef>
                <a:spcPct val="50000"/>
              </a:spcBef>
              <a:spcAft>
                <a:spcPct val="0"/>
              </a:spcAft>
              <a:defRPr sz="3200">
                <a:solidFill>
                  <a:srgbClr val="FFFF66"/>
                </a:solidFill>
                <a:latin typeface="Times New Roman" pitchFamily="18" charset="0"/>
              </a:defRPr>
            </a:lvl9pPr>
          </a:lstStyle>
          <a:p>
            <a:fld id="{5F75C20C-CCB1-4A75-ABC2-4E36DDCA1152}" type="slidenum">
              <a:rPr lang="en-US" sz="1200">
                <a:solidFill>
                  <a:schemeClr val="tx1"/>
                </a:solidFill>
              </a:rPr>
              <a:pPr/>
              <a:t>8</a:t>
            </a:fld>
            <a:endParaRPr lang="en-US" sz="1200">
              <a:solidFill>
                <a:schemeClr val="tx1"/>
              </a:solidFill>
            </a:endParaRPr>
          </a:p>
        </p:txBody>
      </p:sp>
      <p:sp>
        <p:nvSpPr>
          <p:cNvPr id="34819" name="Rectangle 2"/>
          <p:cNvSpPr>
            <a:spLocks noGrp="1" noRot="1" noChangeAspect="1" noChangeArrowheads="1" noTextEdit="1"/>
          </p:cNvSpPr>
          <p:nvPr>
            <p:ph type="sldImg"/>
          </p:nvPr>
        </p:nvSpPr>
        <p:spPr>
          <a:xfrm>
            <a:off x="457200" y="719138"/>
            <a:ext cx="6400800" cy="360045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835067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457200" y="719138"/>
            <a:ext cx="6400800" cy="3600450"/>
          </a:xfrm>
          <a:ln/>
        </p:spPr>
      </p:sp>
      <p:sp>
        <p:nvSpPr>
          <p:cNvPr id="35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1472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F06C8F-BBD6-478F-8680-60DABE6BAED9}" type="slidenum">
              <a:rPr lang="en-US"/>
              <a:pPr>
                <a:defRPr/>
              </a:pPr>
              <a:t>‹#›</a:t>
            </a:fld>
            <a:endParaRPr lang="en-US"/>
          </a:p>
        </p:txBody>
      </p:sp>
    </p:spTree>
    <p:extLst>
      <p:ext uri="{BB962C8B-B14F-4D97-AF65-F5344CB8AC3E}">
        <p14:creationId xmlns:p14="http://schemas.microsoft.com/office/powerpoint/2010/main" val="309165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D14FCE-6A64-4D30-B3B4-05F7AEF481DB}" type="slidenum">
              <a:rPr lang="en-US"/>
              <a:pPr>
                <a:defRPr/>
              </a:pPr>
              <a:t>‹#›</a:t>
            </a:fld>
            <a:endParaRPr lang="en-US"/>
          </a:p>
        </p:txBody>
      </p:sp>
    </p:spTree>
    <p:extLst>
      <p:ext uri="{BB962C8B-B14F-4D97-AF65-F5344CB8AC3E}">
        <p14:creationId xmlns:p14="http://schemas.microsoft.com/office/powerpoint/2010/main" val="32713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CA81F1-DDA4-4CEE-93E7-30FCF85FAEB8}" type="slidenum">
              <a:rPr lang="en-US"/>
              <a:pPr>
                <a:defRPr/>
              </a:pPr>
              <a:t>‹#›</a:t>
            </a:fld>
            <a:endParaRPr lang="en-US"/>
          </a:p>
        </p:txBody>
      </p:sp>
    </p:spTree>
    <p:extLst>
      <p:ext uri="{BB962C8B-B14F-4D97-AF65-F5344CB8AC3E}">
        <p14:creationId xmlns:p14="http://schemas.microsoft.com/office/powerpoint/2010/main" val="121595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E93D9E-AB53-4751-8955-16C0539C65C9}" type="slidenum">
              <a:rPr lang="en-US"/>
              <a:pPr>
                <a:defRPr/>
              </a:pPr>
              <a:t>‹#›</a:t>
            </a:fld>
            <a:endParaRPr lang="en-US"/>
          </a:p>
        </p:txBody>
      </p:sp>
    </p:spTree>
    <p:extLst>
      <p:ext uri="{BB962C8B-B14F-4D97-AF65-F5344CB8AC3E}">
        <p14:creationId xmlns:p14="http://schemas.microsoft.com/office/powerpoint/2010/main" val="312714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564CFD-47D5-4D58-B1C8-53476D7E0DAA}" type="slidenum">
              <a:rPr lang="en-US"/>
              <a:pPr>
                <a:defRPr/>
              </a:pPr>
              <a:t>‹#›</a:t>
            </a:fld>
            <a:endParaRPr lang="en-US"/>
          </a:p>
        </p:txBody>
      </p:sp>
    </p:spTree>
    <p:extLst>
      <p:ext uri="{BB962C8B-B14F-4D97-AF65-F5344CB8AC3E}">
        <p14:creationId xmlns:p14="http://schemas.microsoft.com/office/powerpoint/2010/main" val="123854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455C76-C9DD-4FB5-9102-E4750A980076}" type="slidenum">
              <a:rPr lang="en-US"/>
              <a:pPr>
                <a:defRPr/>
              </a:pPr>
              <a:t>‹#›</a:t>
            </a:fld>
            <a:endParaRPr lang="en-US"/>
          </a:p>
        </p:txBody>
      </p:sp>
    </p:spTree>
    <p:extLst>
      <p:ext uri="{BB962C8B-B14F-4D97-AF65-F5344CB8AC3E}">
        <p14:creationId xmlns:p14="http://schemas.microsoft.com/office/powerpoint/2010/main" val="113192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D106D0-6B10-4639-A094-69DA07BD3AB1}" type="slidenum">
              <a:rPr lang="en-US"/>
              <a:pPr>
                <a:defRPr/>
              </a:pPr>
              <a:t>‹#›</a:t>
            </a:fld>
            <a:endParaRPr lang="en-US"/>
          </a:p>
        </p:txBody>
      </p:sp>
    </p:spTree>
    <p:extLst>
      <p:ext uri="{BB962C8B-B14F-4D97-AF65-F5344CB8AC3E}">
        <p14:creationId xmlns:p14="http://schemas.microsoft.com/office/powerpoint/2010/main" val="415453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C4DB222-110D-433A-9454-118EB947B2E4}" type="slidenum">
              <a:rPr lang="en-US"/>
              <a:pPr>
                <a:defRPr/>
              </a:pPr>
              <a:t>‹#›</a:t>
            </a:fld>
            <a:endParaRPr lang="en-US"/>
          </a:p>
        </p:txBody>
      </p:sp>
    </p:spTree>
    <p:extLst>
      <p:ext uri="{BB962C8B-B14F-4D97-AF65-F5344CB8AC3E}">
        <p14:creationId xmlns:p14="http://schemas.microsoft.com/office/powerpoint/2010/main" val="13617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2CE26F-A5D0-4B47-A8F3-E4B6E6D64D65}" type="slidenum">
              <a:rPr lang="en-US"/>
              <a:pPr>
                <a:defRPr/>
              </a:pPr>
              <a:t>‹#›</a:t>
            </a:fld>
            <a:endParaRPr lang="en-US"/>
          </a:p>
        </p:txBody>
      </p:sp>
    </p:spTree>
    <p:extLst>
      <p:ext uri="{BB962C8B-B14F-4D97-AF65-F5344CB8AC3E}">
        <p14:creationId xmlns:p14="http://schemas.microsoft.com/office/powerpoint/2010/main" val="197711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C8B8EC-85E2-4FC2-BAE2-3752E45EB804}" type="slidenum">
              <a:rPr lang="en-US"/>
              <a:pPr>
                <a:defRPr/>
              </a:pPr>
              <a:t>‹#›</a:t>
            </a:fld>
            <a:endParaRPr lang="en-US"/>
          </a:p>
        </p:txBody>
      </p:sp>
    </p:spTree>
    <p:extLst>
      <p:ext uri="{BB962C8B-B14F-4D97-AF65-F5344CB8AC3E}">
        <p14:creationId xmlns:p14="http://schemas.microsoft.com/office/powerpoint/2010/main" val="646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14346F-BD07-4B2F-A814-E57F5BFB1A82}" type="slidenum">
              <a:rPr lang="en-US"/>
              <a:pPr>
                <a:defRPr/>
              </a:pPr>
              <a:t>‹#›</a:t>
            </a:fld>
            <a:endParaRPr lang="en-US"/>
          </a:p>
        </p:txBody>
      </p:sp>
    </p:spTree>
    <p:extLst>
      <p:ext uri="{BB962C8B-B14F-4D97-AF65-F5344CB8AC3E}">
        <p14:creationId xmlns:p14="http://schemas.microsoft.com/office/powerpoint/2010/main" val="206531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90000">
              <a:srgbClr val="0070C0"/>
            </a:gs>
          </a:gsLst>
          <a:lin ang="5400000" scaled="1"/>
          <a:tileRect/>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solidFill>
                  <a:schemeClr val="tx1"/>
                </a:solidFill>
              </a:defRPr>
            </a:lvl1pPr>
          </a:lstStyle>
          <a:p>
            <a:pPr>
              <a:defRPr/>
            </a:pPr>
            <a:fld id="{C9561C27-7AAB-4DA6-B9FF-9F67060CB4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00B0F0">
                <a:alpha val="50000"/>
              </a:srgbClr>
            </a:gs>
            <a:gs pos="100000">
              <a:srgbClr val="0070C0"/>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1524000" y="533400"/>
            <a:ext cx="9144000" cy="3581400"/>
          </a:xfrm>
          <a:effectLst>
            <a:outerShdw dist="45791" dir="2021404" algn="ctr" rotWithShape="0">
              <a:srgbClr val="000000"/>
            </a:outerShdw>
          </a:effectLst>
        </p:spPr>
        <p:txBody>
          <a:bodyPr/>
          <a:lstStyle/>
          <a:p>
            <a:pPr>
              <a:lnSpc>
                <a:spcPct val="150000"/>
              </a:lnSpc>
              <a:defRPr/>
            </a:pPr>
            <a:r>
              <a:rPr lang="en-US" sz="4800" b="1" dirty="0">
                <a:solidFill>
                  <a:schemeClr val="bg1"/>
                </a:solidFill>
              </a:rPr>
              <a:t>STOR 455</a:t>
            </a:r>
            <a:br>
              <a:rPr lang="en-US" sz="4800" b="1" dirty="0">
                <a:solidFill>
                  <a:schemeClr val="bg1"/>
                </a:solidFill>
              </a:rPr>
            </a:br>
            <a:r>
              <a:rPr lang="en-US" sz="4800" b="1" dirty="0">
                <a:solidFill>
                  <a:schemeClr val="bg1"/>
                </a:solidFill>
              </a:rPr>
              <a:t>Transformation &amp; </a:t>
            </a:r>
            <a:br>
              <a:rPr lang="en-US" sz="4800" b="1" dirty="0">
                <a:solidFill>
                  <a:schemeClr val="bg1"/>
                </a:solidFill>
              </a:rPr>
            </a:br>
            <a:r>
              <a:rPr lang="en-US" sz="4800" b="1" dirty="0">
                <a:solidFill>
                  <a:schemeClr val="bg1"/>
                </a:solidFill>
              </a:rPr>
              <a:t>Model Diagnostics</a:t>
            </a:r>
          </a:p>
        </p:txBody>
      </p:sp>
      <p:sp>
        <p:nvSpPr>
          <p:cNvPr id="7171" name="Rectangle 4"/>
          <p:cNvSpPr>
            <a:spLocks noChangeArrowheads="1"/>
          </p:cNvSpPr>
          <p:nvPr/>
        </p:nvSpPr>
        <p:spPr bwMode="auto">
          <a:xfrm>
            <a:off x="2719388" y="272891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solidFill>
                <a:schemeClr val="tx1"/>
              </a:solidFill>
            </a:endParaRPr>
          </a:p>
        </p:txBody>
      </p:sp>
      <p:sp>
        <p:nvSpPr>
          <p:cNvPr id="5" name="Text Box 5"/>
          <p:cNvSpPr txBox="1">
            <a:spLocks noChangeArrowheads="1"/>
          </p:cNvSpPr>
          <p:nvPr/>
        </p:nvSpPr>
        <p:spPr bwMode="auto">
          <a:xfrm>
            <a:off x="2719388" y="5105400"/>
            <a:ext cx="7620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FFFF66"/>
                </a:solidFill>
                <a:latin typeface="Times New Roman" pitchFamily="18" charset="0"/>
              </a:defRPr>
            </a:lvl1pPr>
            <a:lvl2pPr marL="742950" indent="-285750">
              <a:defRPr sz="2400">
                <a:solidFill>
                  <a:srgbClr val="FFFF66"/>
                </a:solidFill>
                <a:latin typeface="Times New Roman" pitchFamily="18" charset="0"/>
              </a:defRPr>
            </a:lvl2pPr>
            <a:lvl3pPr marL="1143000" indent="-228600">
              <a:defRPr sz="2400">
                <a:solidFill>
                  <a:srgbClr val="FFFF66"/>
                </a:solidFill>
                <a:latin typeface="Times New Roman" pitchFamily="18" charset="0"/>
              </a:defRPr>
            </a:lvl3pPr>
            <a:lvl4pPr marL="1600200" indent="-228600">
              <a:defRPr sz="2400">
                <a:solidFill>
                  <a:srgbClr val="FFFF66"/>
                </a:solidFill>
                <a:latin typeface="Times New Roman" pitchFamily="18" charset="0"/>
              </a:defRPr>
            </a:lvl4pPr>
            <a:lvl5pPr marL="2057400" indent="-228600">
              <a:defRPr sz="2400">
                <a:solidFill>
                  <a:srgbClr val="FFFF66"/>
                </a:solidFill>
                <a:latin typeface="Times New Roman" pitchFamily="18" charset="0"/>
              </a:defRPr>
            </a:lvl5pPr>
            <a:lvl6pPr marL="2514600" indent="-228600" eaLnBrk="0" fontAlgn="base" hangingPunct="0">
              <a:spcBef>
                <a:spcPct val="50000"/>
              </a:spcBef>
              <a:spcAft>
                <a:spcPct val="0"/>
              </a:spcAft>
              <a:defRPr sz="2400">
                <a:solidFill>
                  <a:srgbClr val="FFFF66"/>
                </a:solidFill>
                <a:latin typeface="Times New Roman" pitchFamily="18" charset="0"/>
              </a:defRPr>
            </a:lvl6pPr>
            <a:lvl7pPr marL="2971800" indent="-228600" eaLnBrk="0" fontAlgn="base" hangingPunct="0">
              <a:spcBef>
                <a:spcPct val="50000"/>
              </a:spcBef>
              <a:spcAft>
                <a:spcPct val="0"/>
              </a:spcAft>
              <a:defRPr sz="2400">
                <a:solidFill>
                  <a:srgbClr val="FFFF66"/>
                </a:solidFill>
                <a:latin typeface="Times New Roman" pitchFamily="18" charset="0"/>
              </a:defRPr>
            </a:lvl7pPr>
            <a:lvl8pPr marL="3429000" indent="-228600" eaLnBrk="0" fontAlgn="base" hangingPunct="0">
              <a:spcBef>
                <a:spcPct val="50000"/>
              </a:spcBef>
              <a:spcAft>
                <a:spcPct val="0"/>
              </a:spcAft>
              <a:defRPr sz="2400">
                <a:solidFill>
                  <a:srgbClr val="FFFF66"/>
                </a:solidFill>
                <a:latin typeface="Times New Roman" pitchFamily="18" charset="0"/>
              </a:defRPr>
            </a:lvl8pPr>
            <a:lvl9pPr marL="3886200" indent="-228600" eaLnBrk="0" fontAlgn="base" hangingPunct="0">
              <a:spcBef>
                <a:spcPct val="50000"/>
              </a:spcBef>
              <a:spcAft>
                <a:spcPct val="0"/>
              </a:spcAft>
              <a:defRPr sz="2400">
                <a:solidFill>
                  <a:srgbClr val="FFFF66"/>
                </a:solidFill>
                <a:latin typeface="Times New Roman" pitchFamily="18" charset="0"/>
              </a:defRPr>
            </a:lvl9pPr>
          </a:lstStyle>
          <a:p>
            <a:pPr>
              <a:spcBef>
                <a:spcPct val="0"/>
              </a:spcBef>
            </a:pPr>
            <a:r>
              <a:rPr lang="en-US" sz="3200" dirty="0">
                <a:solidFill>
                  <a:schemeClr val="bg1"/>
                </a:solidFill>
              </a:rPr>
              <a:t>Read: 	1.4, 1.5</a:t>
            </a:r>
          </a:p>
          <a:p>
            <a:pPr>
              <a:spcBef>
                <a:spcPct val="0"/>
              </a:spcBef>
            </a:pPr>
            <a:r>
              <a:rPr lang="en-US" sz="3200" dirty="0">
                <a:solidFill>
                  <a:schemeClr val="bg1"/>
                </a:solidFill>
              </a:rPr>
              <a:t>Exercises: #1.3, 5, 7, 9, 15, 17, 21, 23, 25</a:t>
            </a:r>
            <a:r>
              <a:rPr lang="en-US" sz="3200">
                <a:solidFill>
                  <a:schemeClr val="bg1"/>
                </a:solidFill>
              </a:rPr>
              <a:t>, 27, 33</a:t>
            </a:r>
            <a:endParaRPr 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8382" y="381001"/>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444777" y="1676401"/>
            <a:ext cx="7696200" cy="646331"/>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plot(SpeciesModel$residuals~SpeciesModel$fitted.values)</a:t>
            </a:r>
          </a:p>
          <a:p>
            <a:pPr>
              <a:spcBef>
                <a:spcPts val="0"/>
              </a:spcBef>
            </a:pPr>
            <a:r>
              <a:rPr lang="it-IT" sz="1800" b="1" dirty="0">
                <a:solidFill>
                  <a:schemeClr val="accent2"/>
                </a:solidFill>
                <a:latin typeface="Courier New" pitchFamily="49" charset="0"/>
                <a:cs typeface="Courier New" pitchFamily="49" charset="0"/>
              </a:rPr>
              <a:t>abline(0,0)</a:t>
            </a:r>
            <a:endParaRPr lang="en-US" sz="1800" b="1" dirty="0">
              <a:solidFill>
                <a:schemeClr val="accent2"/>
              </a:solidFill>
              <a:latin typeface="Courier New" pitchFamily="49" charset="0"/>
              <a:cs typeface="Courier New" pitchFamily="49" charset="0"/>
            </a:endParaRPr>
          </a:p>
        </p:txBody>
      </p:sp>
      <p:pic>
        <p:nvPicPr>
          <p:cNvPr id="7" name="Picture 6">
            <a:extLst>
              <a:ext uri="{FF2B5EF4-FFF2-40B4-BE49-F238E27FC236}">
                <a16:creationId xmlns:a16="http://schemas.microsoft.com/office/drawing/2014/main" id="{AB64F201-DA55-4F3C-A96E-AA60EECBD825}"/>
              </a:ext>
            </a:extLst>
          </p:cNvPr>
          <p:cNvPicPr>
            <a:picLocks noChangeAspect="1"/>
          </p:cNvPicPr>
          <p:nvPr/>
        </p:nvPicPr>
        <p:blipFill>
          <a:blip r:embed="rId2"/>
          <a:stretch>
            <a:fillRect/>
          </a:stretch>
        </p:blipFill>
        <p:spPr>
          <a:xfrm>
            <a:off x="901977" y="2667000"/>
            <a:ext cx="6425645" cy="3965541"/>
          </a:xfrm>
          <a:prstGeom prst="rect">
            <a:avLst/>
          </a:prstGeom>
        </p:spPr>
      </p:pic>
      <p:sp>
        <p:nvSpPr>
          <p:cNvPr id="6" name="Oval 5"/>
          <p:cNvSpPr/>
          <p:nvPr/>
        </p:nvSpPr>
        <p:spPr bwMode="auto">
          <a:xfrm>
            <a:off x="2362200" y="2895600"/>
            <a:ext cx="609600" cy="649188"/>
          </a:xfrm>
          <a:prstGeom prst="ellipse">
            <a:avLst/>
          </a:prstGeom>
          <a:noFill/>
          <a:ln w="762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a:p>
        </p:txBody>
      </p:sp>
    </p:spTree>
    <p:extLst>
      <p:ext uri="{BB962C8B-B14F-4D97-AF65-F5344CB8AC3E}">
        <p14:creationId xmlns:p14="http://schemas.microsoft.com/office/powerpoint/2010/main" val="224048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8382" y="381001"/>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457200" y="2209800"/>
            <a:ext cx="7696200" cy="1477328"/>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max(SpeciesModel$residuals)</a:t>
            </a:r>
          </a:p>
          <a:p>
            <a:pPr>
              <a:spcBef>
                <a:spcPts val="0"/>
              </a:spcBef>
            </a:pPr>
            <a:r>
              <a:rPr lang="it-IT" sz="1800" b="1" dirty="0">
                <a:solidFill>
                  <a:schemeClr val="accent2"/>
                </a:solidFill>
                <a:latin typeface="Courier New" pitchFamily="49" charset="0"/>
                <a:cs typeface="Courier New" pitchFamily="49" charset="0"/>
              </a:rPr>
              <a:t>which.max(SpeciesModel$residuals)</a:t>
            </a:r>
          </a:p>
          <a:p>
            <a:pPr>
              <a:spcBef>
                <a:spcPts val="0"/>
              </a:spcBef>
            </a:pPr>
            <a:endParaRPr lang="it-IT" sz="1800" b="1" dirty="0">
              <a:solidFill>
                <a:schemeClr val="accent2"/>
              </a:solidFill>
              <a:latin typeface="Courier New" pitchFamily="49" charset="0"/>
              <a:cs typeface="Courier New" pitchFamily="49" charset="0"/>
            </a:endParaRPr>
          </a:p>
          <a:p>
            <a:pPr>
              <a:spcBef>
                <a:spcPts val="0"/>
              </a:spcBef>
            </a:pPr>
            <a:r>
              <a:rPr lang="it-IT" sz="1800" b="1" dirty="0">
                <a:solidFill>
                  <a:schemeClr val="tx1"/>
                </a:solidFill>
                <a:latin typeface="Courier New" pitchFamily="49" charset="0"/>
                <a:cs typeface="Courier New" pitchFamily="49" charset="0"/>
              </a:rPr>
              <a:t>   [1] 35.24152</a:t>
            </a:r>
          </a:p>
          <a:p>
            <a:pPr>
              <a:spcBef>
                <a:spcPts val="0"/>
              </a:spcBef>
            </a:pPr>
            <a:r>
              <a:rPr lang="it-IT" sz="1800" b="1" dirty="0">
                <a:solidFill>
                  <a:schemeClr val="tx1"/>
                </a:solidFill>
                <a:latin typeface="Courier New" pitchFamily="49" charset="0"/>
                <a:cs typeface="Courier New" pitchFamily="49" charset="0"/>
              </a:rPr>
              <a:t>   3 </a:t>
            </a:r>
            <a:endParaRPr lang="it-IT" sz="1800" b="1" dirty="0">
              <a:solidFill>
                <a:schemeClr val="accent2"/>
              </a:solidFill>
              <a:latin typeface="Courier New" pitchFamily="49" charset="0"/>
              <a:cs typeface="Courier New" pitchFamily="49" charset="0"/>
            </a:endParaRPr>
          </a:p>
        </p:txBody>
      </p:sp>
      <p:sp>
        <p:nvSpPr>
          <p:cNvPr id="6" name="TextBox 5"/>
          <p:cNvSpPr txBox="1"/>
          <p:nvPr/>
        </p:nvSpPr>
        <p:spPr>
          <a:xfrm>
            <a:off x="437322" y="3962400"/>
            <a:ext cx="7696200" cy="369332"/>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SpeciesArea[3,]</a:t>
            </a:r>
          </a:p>
        </p:txBody>
      </p:sp>
      <p:pic>
        <p:nvPicPr>
          <p:cNvPr id="7" name="Picture 6"/>
          <p:cNvPicPr>
            <a:picLocks noChangeAspect="1"/>
          </p:cNvPicPr>
          <p:nvPr/>
        </p:nvPicPr>
        <p:blipFill>
          <a:blip r:embed="rId2"/>
          <a:stretch>
            <a:fillRect/>
          </a:stretch>
        </p:blipFill>
        <p:spPr>
          <a:xfrm>
            <a:off x="437322" y="4522221"/>
            <a:ext cx="7696200" cy="924544"/>
          </a:xfrm>
          <a:prstGeom prst="rect">
            <a:avLst/>
          </a:prstGeom>
        </p:spPr>
      </p:pic>
    </p:spTree>
    <p:extLst>
      <p:ext uri="{BB962C8B-B14F-4D97-AF65-F5344CB8AC3E}">
        <p14:creationId xmlns:p14="http://schemas.microsoft.com/office/powerpoint/2010/main" val="14839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6004" y="381000"/>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228600" y="1524000"/>
            <a:ext cx="8153400" cy="923330"/>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plot(log(Species)~log(Area), data=SpeciesArea)</a:t>
            </a:r>
          </a:p>
          <a:p>
            <a:pPr>
              <a:spcBef>
                <a:spcPts val="0"/>
              </a:spcBef>
            </a:pPr>
            <a:r>
              <a:rPr lang="it-IT" sz="1800" b="1" dirty="0">
                <a:solidFill>
                  <a:schemeClr val="accent2"/>
                </a:solidFill>
                <a:latin typeface="Courier New" pitchFamily="49" charset="0"/>
                <a:cs typeface="Courier New" pitchFamily="49" charset="0"/>
              </a:rPr>
              <a:t>SpeciesModel2=lm(log(Species)~log(Area), data=SpeciesArea)</a:t>
            </a:r>
          </a:p>
          <a:p>
            <a:pPr>
              <a:spcBef>
                <a:spcPts val="0"/>
              </a:spcBef>
            </a:pPr>
            <a:r>
              <a:rPr lang="it-IT" sz="1800" b="1" dirty="0">
                <a:solidFill>
                  <a:schemeClr val="accent2"/>
                </a:solidFill>
                <a:latin typeface="Courier New" pitchFamily="49" charset="0"/>
                <a:cs typeface="Courier New" pitchFamily="49" charset="0"/>
              </a:rPr>
              <a:t>abline(SpeciesModel2)</a:t>
            </a:r>
            <a:endParaRPr lang="en-US" sz="1800" b="1" dirty="0">
              <a:solidFill>
                <a:schemeClr val="accent2"/>
              </a:solidFill>
              <a:latin typeface="Courier New" pitchFamily="49" charset="0"/>
              <a:cs typeface="Courier New" pitchFamily="49" charset="0"/>
            </a:endParaRPr>
          </a:p>
        </p:txBody>
      </p:sp>
      <p:pic>
        <p:nvPicPr>
          <p:cNvPr id="6" name="Picture 5">
            <a:extLst>
              <a:ext uri="{FF2B5EF4-FFF2-40B4-BE49-F238E27FC236}">
                <a16:creationId xmlns:a16="http://schemas.microsoft.com/office/drawing/2014/main" id="{8C28D258-3BD5-407B-A8C2-76DA49388B65}"/>
              </a:ext>
            </a:extLst>
          </p:cNvPr>
          <p:cNvPicPr>
            <a:picLocks noChangeAspect="1"/>
          </p:cNvPicPr>
          <p:nvPr/>
        </p:nvPicPr>
        <p:blipFill>
          <a:blip r:embed="rId2"/>
          <a:stretch>
            <a:fillRect/>
          </a:stretch>
        </p:blipFill>
        <p:spPr>
          <a:xfrm>
            <a:off x="1219200" y="2667000"/>
            <a:ext cx="6065988" cy="3918514"/>
          </a:xfrm>
          <a:prstGeom prst="rect">
            <a:avLst/>
          </a:prstGeom>
        </p:spPr>
      </p:pic>
    </p:spTree>
    <p:extLst>
      <p:ext uri="{BB962C8B-B14F-4D97-AF65-F5344CB8AC3E}">
        <p14:creationId xmlns:p14="http://schemas.microsoft.com/office/powerpoint/2010/main" val="39956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8382" y="381001"/>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228600" y="1419398"/>
            <a:ext cx="7696200" cy="1477328"/>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B0 = summary(SpeciesModel2)$coefficients[1,1]</a:t>
            </a:r>
          </a:p>
          <a:p>
            <a:pPr>
              <a:spcBef>
                <a:spcPts val="0"/>
              </a:spcBef>
            </a:pPr>
            <a:r>
              <a:rPr lang="it-IT" sz="1800" b="1" dirty="0">
                <a:solidFill>
                  <a:schemeClr val="accent2"/>
                </a:solidFill>
                <a:latin typeface="Courier New" pitchFamily="49" charset="0"/>
                <a:cs typeface="Courier New" pitchFamily="49" charset="0"/>
              </a:rPr>
              <a:t>B1 = summary(SpeciesModel2)$coefficients[2,1]</a:t>
            </a:r>
          </a:p>
          <a:p>
            <a:pPr>
              <a:spcBef>
                <a:spcPts val="0"/>
              </a:spcBef>
            </a:pPr>
            <a:endParaRPr lang="it-IT" sz="1800" b="1" dirty="0">
              <a:solidFill>
                <a:schemeClr val="accent2"/>
              </a:solidFill>
              <a:latin typeface="Courier New" pitchFamily="49" charset="0"/>
              <a:cs typeface="Courier New" pitchFamily="49" charset="0"/>
            </a:endParaRPr>
          </a:p>
          <a:p>
            <a:pPr>
              <a:spcBef>
                <a:spcPts val="0"/>
              </a:spcBef>
            </a:pPr>
            <a:r>
              <a:rPr lang="it-IT" sz="1800" b="1" dirty="0">
                <a:solidFill>
                  <a:schemeClr val="accent2"/>
                </a:solidFill>
                <a:latin typeface="Courier New" pitchFamily="49" charset="0"/>
                <a:cs typeface="Courier New" pitchFamily="49" charset="0"/>
              </a:rPr>
              <a:t>plot(Species~Area, data=SpeciesArea)</a:t>
            </a:r>
          </a:p>
          <a:p>
            <a:pPr>
              <a:spcBef>
                <a:spcPts val="0"/>
              </a:spcBef>
            </a:pPr>
            <a:r>
              <a:rPr lang="it-IT" sz="1800" b="1" dirty="0">
                <a:solidFill>
                  <a:schemeClr val="accent2"/>
                </a:solidFill>
                <a:latin typeface="Courier New" pitchFamily="49" charset="0"/>
                <a:cs typeface="Courier New" pitchFamily="49" charset="0"/>
              </a:rPr>
              <a:t>curve(exp(B0)*x^B1, add=TRUE)</a:t>
            </a:r>
            <a:endParaRPr lang="en-US" sz="1800" b="1" dirty="0">
              <a:solidFill>
                <a:schemeClr val="accent2"/>
              </a:solidFill>
              <a:latin typeface="Courier New" pitchFamily="49" charset="0"/>
              <a:cs typeface="Courier New" pitchFamily="49" charset="0"/>
            </a:endParaRPr>
          </a:p>
        </p:txBody>
      </p:sp>
      <p:pic>
        <p:nvPicPr>
          <p:cNvPr id="4" name="Picture 3"/>
          <p:cNvPicPr>
            <a:picLocks noChangeAspect="1"/>
          </p:cNvPicPr>
          <p:nvPr/>
        </p:nvPicPr>
        <p:blipFill>
          <a:blip r:embed="rId2"/>
          <a:stretch>
            <a:fillRect/>
          </a:stretch>
        </p:blipFill>
        <p:spPr>
          <a:xfrm>
            <a:off x="1295400" y="3019599"/>
            <a:ext cx="5562600" cy="3432591"/>
          </a:xfrm>
          <a:prstGeom prst="rect">
            <a:avLst/>
          </a:prstGeom>
        </p:spPr>
      </p:pic>
    </p:spTree>
    <p:extLst>
      <p:ext uri="{BB962C8B-B14F-4D97-AF65-F5344CB8AC3E}">
        <p14:creationId xmlns:p14="http://schemas.microsoft.com/office/powerpoint/2010/main" val="412281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014" y="1461730"/>
            <a:ext cx="5271259" cy="4862870"/>
          </a:xfrm>
          <a:prstGeom prst="rect">
            <a:avLst/>
          </a:prstGeom>
        </p:spPr>
        <p:txBody>
          <a:bodyPr wrap="square">
            <a:spAutoFit/>
          </a:bodyPr>
          <a:lstStyle/>
          <a:p>
            <a:r>
              <a:rPr lang="en-US" sz="2000" dirty="0"/>
              <a:t>The </a:t>
            </a:r>
            <a:r>
              <a:rPr lang="en-US" sz="2000" b="1" i="1" dirty="0" err="1"/>
              <a:t>SeaIce</a:t>
            </a:r>
            <a:r>
              <a:rPr lang="en-US" sz="2000" dirty="0"/>
              <a:t> data gives information about the amount of sea in the arctic region as measured in September (the time when the amount of ice is at its least) since 1979. The basic research question is to see if we can use time to model the amount of sea ice.  </a:t>
            </a:r>
          </a:p>
          <a:p>
            <a:r>
              <a:rPr lang="en-US" sz="2000" dirty="0"/>
              <a:t>In fact, there are two ways to measure the amount of sea ice: Area and Extent.  Area measures the actual amount of space taken up by ice. Extent measures the area inside the outer boundaries created by the ice.  If there are areas inside the outer boundaries that are not ice (think about a slice of swiss cheese), then the Extent will be a larger number than the Area.  In fact, this is almost always true.</a:t>
            </a:r>
          </a:p>
        </p:txBody>
      </p:sp>
      <p:pic>
        <p:nvPicPr>
          <p:cNvPr id="1026" name="Picture 2" descr="Related imag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359136" y="393405"/>
            <a:ext cx="5465850" cy="5943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43000" y="381000"/>
            <a:ext cx="3719288" cy="830997"/>
          </a:xfrm>
          <a:prstGeom prst="rect">
            <a:avLst/>
          </a:prstGeom>
        </p:spPr>
        <p:txBody>
          <a:bodyPr wrap="none">
            <a:spAutoFit/>
          </a:bodyPr>
          <a:lstStyle/>
          <a:p>
            <a:r>
              <a:rPr lang="en-US" sz="4800" b="1" dirty="0"/>
              <a:t>Artic Sea Ice</a:t>
            </a:r>
            <a:r>
              <a:rPr lang="en-US" sz="4800" dirty="0"/>
              <a:t> </a:t>
            </a:r>
          </a:p>
        </p:txBody>
      </p:sp>
    </p:spTree>
    <p:extLst>
      <p:ext uri="{BB962C8B-B14F-4D97-AF65-F5344CB8AC3E}">
        <p14:creationId xmlns:p14="http://schemas.microsoft.com/office/powerpoint/2010/main" val="117328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0" y="416444"/>
            <a:ext cx="3719288" cy="830997"/>
          </a:xfrm>
          <a:prstGeom prst="rect">
            <a:avLst/>
          </a:prstGeom>
        </p:spPr>
        <p:txBody>
          <a:bodyPr wrap="none">
            <a:spAutoFit/>
          </a:bodyPr>
          <a:lstStyle/>
          <a:p>
            <a:r>
              <a:rPr lang="en-US" sz="4800" b="1" dirty="0"/>
              <a:t>Artic Sea Ice</a:t>
            </a:r>
            <a:r>
              <a:rPr lang="en-US" sz="4800" dirty="0"/>
              <a:t> </a:t>
            </a:r>
          </a:p>
        </p:txBody>
      </p:sp>
      <p:sp>
        <p:nvSpPr>
          <p:cNvPr id="5" name="TextBox 4"/>
          <p:cNvSpPr txBox="1"/>
          <p:nvPr/>
        </p:nvSpPr>
        <p:spPr>
          <a:xfrm>
            <a:off x="304800" y="1600200"/>
            <a:ext cx="7696200" cy="923330"/>
          </a:xfrm>
          <a:prstGeom prst="rect">
            <a:avLst/>
          </a:prstGeom>
          <a:solidFill>
            <a:schemeClr val="bg1"/>
          </a:solidFill>
        </p:spPr>
        <p:txBody>
          <a:bodyPr wrap="square" rtlCol="0">
            <a:spAutoFit/>
          </a:bodyPr>
          <a:lstStyle/>
          <a:p>
            <a:pPr>
              <a:spcBef>
                <a:spcPts val="0"/>
              </a:spcBef>
            </a:pPr>
            <a:r>
              <a:rPr lang="en-US" sz="1800" b="1" dirty="0">
                <a:solidFill>
                  <a:schemeClr val="accent2"/>
                </a:solidFill>
                <a:latin typeface="Courier New" pitchFamily="49" charset="0"/>
                <a:cs typeface="Courier New" pitchFamily="49" charset="0"/>
              </a:rPr>
              <a:t>plot(</a:t>
            </a:r>
            <a:r>
              <a:rPr lang="en-US" sz="1800" b="1" dirty="0" err="1">
                <a:solidFill>
                  <a:schemeClr val="accent2"/>
                </a:solidFill>
                <a:latin typeface="Courier New" pitchFamily="49" charset="0"/>
                <a:cs typeface="Courier New" pitchFamily="49" charset="0"/>
              </a:rPr>
              <a:t>Extent~t</a:t>
            </a:r>
            <a:r>
              <a:rPr lang="en-US" sz="1800" b="1" dirty="0">
                <a:solidFill>
                  <a:schemeClr val="accent2"/>
                </a:solidFill>
                <a:latin typeface="Courier New" pitchFamily="49" charset="0"/>
                <a:cs typeface="Courier New" pitchFamily="49" charset="0"/>
              </a:rPr>
              <a:t>, data = </a:t>
            </a:r>
            <a:r>
              <a:rPr lang="en-US" sz="1800" b="1" dirty="0" err="1">
                <a:solidFill>
                  <a:schemeClr val="accent2"/>
                </a:solidFill>
                <a:latin typeface="Courier New" pitchFamily="49" charset="0"/>
                <a:cs typeface="Courier New" pitchFamily="49" charset="0"/>
              </a:rPr>
              <a:t>SeaIce</a:t>
            </a:r>
            <a:r>
              <a:rPr lang="en-US" sz="1800" b="1" dirty="0">
                <a:solidFill>
                  <a:schemeClr val="accent2"/>
                </a:solidFill>
                <a:latin typeface="Courier New" pitchFamily="49" charset="0"/>
                <a:cs typeface="Courier New" pitchFamily="49" charset="0"/>
              </a:rPr>
              <a:t>)</a:t>
            </a:r>
          </a:p>
          <a:p>
            <a:pPr>
              <a:spcBef>
                <a:spcPts val="0"/>
              </a:spcBef>
            </a:pPr>
            <a:r>
              <a:rPr lang="en-US" sz="1800" b="1" dirty="0" err="1">
                <a:solidFill>
                  <a:schemeClr val="accent2"/>
                </a:solidFill>
                <a:latin typeface="Courier New" pitchFamily="49" charset="0"/>
                <a:cs typeface="Courier New" pitchFamily="49" charset="0"/>
              </a:rPr>
              <a:t>IceModel</a:t>
            </a:r>
            <a:r>
              <a:rPr lang="en-US" sz="1800" b="1" dirty="0">
                <a:solidFill>
                  <a:schemeClr val="accent2"/>
                </a:solidFill>
                <a:latin typeface="Courier New" pitchFamily="49" charset="0"/>
                <a:cs typeface="Courier New" pitchFamily="49" charset="0"/>
              </a:rPr>
              <a:t>=lm(</a:t>
            </a:r>
            <a:r>
              <a:rPr lang="en-US" sz="1800" b="1" dirty="0" err="1">
                <a:solidFill>
                  <a:schemeClr val="accent2"/>
                </a:solidFill>
                <a:latin typeface="Courier New" pitchFamily="49" charset="0"/>
                <a:cs typeface="Courier New" pitchFamily="49" charset="0"/>
              </a:rPr>
              <a:t>Extent~t</a:t>
            </a:r>
            <a:r>
              <a:rPr lang="en-US" sz="1800" b="1" dirty="0">
                <a:solidFill>
                  <a:schemeClr val="accent2"/>
                </a:solidFill>
                <a:latin typeface="Courier New" pitchFamily="49" charset="0"/>
                <a:cs typeface="Courier New" pitchFamily="49" charset="0"/>
              </a:rPr>
              <a:t>, data = </a:t>
            </a:r>
            <a:r>
              <a:rPr lang="en-US" sz="1800" b="1" dirty="0" err="1">
                <a:solidFill>
                  <a:schemeClr val="accent2"/>
                </a:solidFill>
                <a:latin typeface="Courier New" pitchFamily="49" charset="0"/>
                <a:cs typeface="Courier New" pitchFamily="49" charset="0"/>
              </a:rPr>
              <a:t>SeaIce</a:t>
            </a:r>
            <a:r>
              <a:rPr lang="en-US" sz="1800" b="1" dirty="0">
                <a:solidFill>
                  <a:schemeClr val="accent2"/>
                </a:solidFill>
                <a:latin typeface="Courier New" pitchFamily="49" charset="0"/>
                <a:cs typeface="Courier New" pitchFamily="49" charset="0"/>
              </a:rPr>
              <a:t>)</a:t>
            </a:r>
          </a:p>
          <a:p>
            <a:pPr>
              <a:spcBef>
                <a:spcPts val="0"/>
              </a:spcBef>
            </a:pPr>
            <a:r>
              <a:rPr lang="en-US" sz="1800" b="1" dirty="0" err="1">
                <a:solidFill>
                  <a:schemeClr val="accent2"/>
                </a:solidFill>
                <a:latin typeface="Courier New" pitchFamily="49" charset="0"/>
                <a:cs typeface="Courier New" pitchFamily="49" charset="0"/>
              </a:rPr>
              <a:t>abline</a:t>
            </a:r>
            <a:r>
              <a:rPr lang="en-US" sz="1800" b="1" dirty="0">
                <a:solidFill>
                  <a:schemeClr val="accent2"/>
                </a:solidFill>
                <a:latin typeface="Courier New" pitchFamily="49" charset="0"/>
                <a:cs typeface="Courier New" pitchFamily="49" charset="0"/>
              </a:rPr>
              <a:t>(</a:t>
            </a:r>
            <a:r>
              <a:rPr lang="en-US" sz="1800" b="1" dirty="0" err="1">
                <a:solidFill>
                  <a:schemeClr val="accent2"/>
                </a:solidFill>
                <a:latin typeface="Courier New" pitchFamily="49" charset="0"/>
                <a:cs typeface="Courier New" pitchFamily="49" charset="0"/>
              </a:rPr>
              <a:t>IceModel</a:t>
            </a:r>
            <a:r>
              <a:rPr lang="en-US" sz="1800" b="1" dirty="0">
                <a:solidFill>
                  <a:schemeClr val="accent2"/>
                </a:solidFill>
                <a:latin typeface="Courier New" pitchFamily="49" charset="0"/>
                <a:cs typeface="Courier New" pitchFamily="49" charset="0"/>
              </a:rPr>
              <a:t>)</a:t>
            </a:r>
          </a:p>
        </p:txBody>
      </p:sp>
      <p:pic>
        <p:nvPicPr>
          <p:cNvPr id="4" name="Picture 3"/>
          <p:cNvPicPr>
            <a:picLocks noChangeAspect="1"/>
          </p:cNvPicPr>
          <p:nvPr/>
        </p:nvPicPr>
        <p:blipFill>
          <a:blip r:embed="rId2"/>
          <a:stretch>
            <a:fillRect/>
          </a:stretch>
        </p:blipFill>
        <p:spPr>
          <a:xfrm>
            <a:off x="914400" y="2723610"/>
            <a:ext cx="6324600" cy="3905790"/>
          </a:xfrm>
          <a:prstGeom prst="rect">
            <a:avLst/>
          </a:prstGeom>
        </p:spPr>
      </p:pic>
    </p:spTree>
    <p:extLst>
      <p:ext uri="{BB962C8B-B14F-4D97-AF65-F5344CB8AC3E}">
        <p14:creationId xmlns:p14="http://schemas.microsoft.com/office/powerpoint/2010/main" val="329074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0" y="416444"/>
            <a:ext cx="3719288" cy="830997"/>
          </a:xfrm>
          <a:prstGeom prst="rect">
            <a:avLst/>
          </a:prstGeom>
        </p:spPr>
        <p:txBody>
          <a:bodyPr wrap="none">
            <a:spAutoFit/>
          </a:bodyPr>
          <a:lstStyle/>
          <a:p>
            <a:r>
              <a:rPr lang="en-US" sz="4800" b="1" dirty="0"/>
              <a:t>Artic Sea Ice</a:t>
            </a:r>
            <a:r>
              <a:rPr lang="en-US" sz="4800" dirty="0"/>
              <a:t> </a:t>
            </a:r>
          </a:p>
        </p:txBody>
      </p:sp>
      <p:sp>
        <p:nvSpPr>
          <p:cNvPr id="5" name="TextBox 4"/>
          <p:cNvSpPr txBox="1"/>
          <p:nvPr/>
        </p:nvSpPr>
        <p:spPr>
          <a:xfrm>
            <a:off x="304800" y="1600200"/>
            <a:ext cx="9601200" cy="923330"/>
          </a:xfrm>
          <a:prstGeom prst="rect">
            <a:avLst/>
          </a:prstGeom>
          <a:solidFill>
            <a:schemeClr val="bg1"/>
          </a:solidFill>
        </p:spPr>
        <p:txBody>
          <a:bodyPr wrap="square" rtlCol="0">
            <a:spAutoFit/>
          </a:bodyPr>
          <a:lstStyle/>
          <a:p>
            <a:pPr>
              <a:spcBef>
                <a:spcPts val="0"/>
              </a:spcBef>
            </a:pPr>
            <a:r>
              <a:rPr lang="en-US" sz="1800" b="1" dirty="0">
                <a:solidFill>
                  <a:schemeClr val="accent2"/>
                </a:solidFill>
                <a:latin typeface="Courier New" pitchFamily="49" charset="0"/>
                <a:cs typeface="Courier New" pitchFamily="49" charset="0"/>
              </a:rPr>
              <a:t>plot(</a:t>
            </a:r>
            <a:r>
              <a:rPr lang="en-US" sz="1800" b="1" dirty="0" err="1">
                <a:solidFill>
                  <a:schemeClr val="accent2"/>
                </a:solidFill>
                <a:latin typeface="Courier New" pitchFamily="49" charset="0"/>
                <a:cs typeface="Courier New" pitchFamily="49" charset="0"/>
              </a:rPr>
              <a:t>IceModel$residuals~IceModel$fitted.values</a:t>
            </a:r>
            <a:r>
              <a:rPr lang="en-US" sz="1800" b="1" dirty="0">
                <a:solidFill>
                  <a:schemeClr val="accent2"/>
                </a:solidFill>
                <a:latin typeface="Courier New" pitchFamily="49" charset="0"/>
                <a:cs typeface="Courier New" pitchFamily="49" charset="0"/>
              </a:rPr>
              <a:t>)</a:t>
            </a:r>
          </a:p>
          <a:p>
            <a:pPr>
              <a:spcBef>
                <a:spcPts val="0"/>
              </a:spcBef>
            </a:pPr>
            <a:r>
              <a:rPr lang="en-US" sz="1800" b="1" dirty="0" err="1">
                <a:solidFill>
                  <a:schemeClr val="accent2"/>
                </a:solidFill>
                <a:latin typeface="Courier New" pitchFamily="49" charset="0"/>
                <a:cs typeface="Courier New" pitchFamily="49" charset="0"/>
              </a:rPr>
              <a:t>abline</a:t>
            </a:r>
            <a:r>
              <a:rPr lang="en-US" sz="1800" b="1" dirty="0">
                <a:solidFill>
                  <a:schemeClr val="accent2"/>
                </a:solidFill>
                <a:latin typeface="Courier New" pitchFamily="49" charset="0"/>
                <a:cs typeface="Courier New" pitchFamily="49" charset="0"/>
              </a:rPr>
              <a:t>(0,0)</a:t>
            </a:r>
          </a:p>
          <a:p>
            <a:pPr>
              <a:spcBef>
                <a:spcPts val="0"/>
              </a:spcBef>
            </a:pPr>
            <a:r>
              <a:rPr lang="en-US" sz="1800" b="1" dirty="0" err="1">
                <a:solidFill>
                  <a:schemeClr val="accent2"/>
                </a:solidFill>
                <a:latin typeface="Courier New" pitchFamily="49" charset="0"/>
                <a:cs typeface="Courier New" pitchFamily="49" charset="0"/>
              </a:rPr>
              <a:t>abline</a:t>
            </a:r>
            <a:r>
              <a:rPr lang="en-US" sz="1800" b="1" dirty="0">
                <a:solidFill>
                  <a:schemeClr val="accent2"/>
                </a:solidFill>
                <a:latin typeface="Courier New" pitchFamily="49" charset="0"/>
                <a:cs typeface="Courier New" pitchFamily="49" charset="0"/>
              </a:rPr>
              <a:t>(v=c(5.65,6.52), col=c("red", "red"), </a:t>
            </a:r>
            <a:r>
              <a:rPr lang="en-US" sz="1800" b="1" dirty="0" err="1">
                <a:solidFill>
                  <a:schemeClr val="accent2"/>
                </a:solidFill>
                <a:latin typeface="Courier New" pitchFamily="49" charset="0"/>
                <a:cs typeface="Courier New" pitchFamily="49" charset="0"/>
              </a:rPr>
              <a:t>lty</a:t>
            </a:r>
            <a:r>
              <a:rPr lang="en-US" sz="1800" b="1" dirty="0">
                <a:solidFill>
                  <a:schemeClr val="accent2"/>
                </a:solidFill>
                <a:latin typeface="Courier New" pitchFamily="49" charset="0"/>
                <a:cs typeface="Courier New" pitchFamily="49" charset="0"/>
              </a:rPr>
              <a:t>=c(2,2), </a:t>
            </a:r>
            <a:r>
              <a:rPr lang="en-US" sz="1800" b="1" dirty="0" err="1">
                <a:solidFill>
                  <a:schemeClr val="accent2"/>
                </a:solidFill>
                <a:latin typeface="Courier New" pitchFamily="49" charset="0"/>
                <a:cs typeface="Courier New" pitchFamily="49" charset="0"/>
              </a:rPr>
              <a:t>lwd</a:t>
            </a:r>
            <a:r>
              <a:rPr lang="en-US" sz="1800" b="1" dirty="0">
                <a:solidFill>
                  <a:schemeClr val="accent2"/>
                </a:solidFill>
                <a:latin typeface="Courier New" pitchFamily="49" charset="0"/>
                <a:cs typeface="Courier New" pitchFamily="49" charset="0"/>
              </a:rPr>
              <a:t>=c(1, 1)) </a:t>
            </a:r>
            <a:endParaRPr lang="en-US" sz="1800" b="1" dirty="0">
              <a:solidFill>
                <a:schemeClr val="tx1"/>
              </a:solidFill>
              <a:latin typeface="Courier New" pitchFamily="49" charset="0"/>
              <a:cs typeface="Courier New" pitchFamily="49" charset="0"/>
            </a:endParaRPr>
          </a:p>
        </p:txBody>
      </p:sp>
      <p:pic>
        <p:nvPicPr>
          <p:cNvPr id="6" name="Picture 5"/>
          <p:cNvPicPr>
            <a:picLocks noChangeAspect="1"/>
          </p:cNvPicPr>
          <p:nvPr/>
        </p:nvPicPr>
        <p:blipFill>
          <a:blip r:embed="rId2"/>
          <a:stretch>
            <a:fillRect/>
          </a:stretch>
        </p:blipFill>
        <p:spPr>
          <a:xfrm>
            <a:off x="914400" y="2688445"/>
            <a:ext cx="6381543" cy="3940955"/>
          </a:xfrm>
          <a:prstGeom prst="rect">
            <a:avLst/>
          </a:prstGeom>
        </p:spPr>
      </p:pic>
    </p:spTree>
    <p:extLst>
      <p:ext uri="{BB962C8B-B14F-4D97-AF65-F5344CB8AC3E}">
        <p14:creationId xmlns:p14="http://schemas.microsoft.com/office/powerpoint/2010/main" val="2803414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43100" y="381000"/>
            <a:ext cx="8305800" cy="1143000"/>
          </a:xfrm>
        </p:spPr>
        <p:txBody>
          <a:bodyPr/>
          <a:lstStyle/>
          <a:p>
            <a:r>
              <a:rPr lang="en-US" dirty="0">
                <a:solidFill>
                  <a:srgbClr val="FFFF66"/>
                </a:solidFill>
              </a:rPr>
              <a:t>Types of “Unusual” Points in SLM</a:t>
            </a:r>
          </a:p>
        </p:txBody>
      </p:sp>
      <p:sp>
        <p:nvSpPr>
          <p:cNvPr id="3" name="TextBox 2"/>
          <p:cNvSpPr txBox="1">
            <a:spLocks noChangeArrowheads="1"/>
          </p:cNvSpPr>
          <p:nvPr/>
        </p:nvSpPr>
        <p:spPr bwMode="auto">
          <a:xfrm>
            <a:off x="758456" y="1905000"/>
            <a:ext cx="9296400" cy="181588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3200" dirty="0">
                <a:solidFill>
                  <a:schemeClr val="bg1"/>
                </a:solidFill>
              </a:rPr>
              <a:t>Outlier: </a:t>
            </a:r>
            <a:r>
              <a:rPr lang="en-US" sz="3200" dirty="0"/>
              <a:t>A data point that is far from the regression line.</a:t>
            </a:r>
          </a:p>
          <a:p>
            <a:r>
              <a:rPr lang="en-US" sz="3200" dirty="0">
                <a:solidFill>
                  <a:schemeClr val="bg1"/>
                </a:solidFill>
              </a:rPr>
              <a:t>Influential point: </a:t>
            </a:r>
            <a:r>
              <a:rPr lang="en-US" sz="3200" dirty="0"/>
              <a:t>A data point that has a large effect on the regression fit. </a:t>
            </a:r>
          </a:p>
        </p:txBody>
      </p:sp>
      <p:sp>
        <p:nvSpPr>
          <p:cNvPr id="4" name="TextBox 3"/>
          <p:cNvSpPr txBox="1">
            <a:spLocks noChangeArrowheads="1"/>
          </p:cNvSpPr>
          <p:nvPr/>
        </p:nvSpPr>
        <p:spPr bwMode="auto">
          <a:xfrm>
            <a:off x="758456" y="4343400"/>
            <a:ext cx="7848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t>How do we measure “far”? </a:t>
            </a:r>
          </a:p>
          <a:p>
            <a:r>
              <a:rPr lang="en-US" dirty="0"/>
              <a:t>How do we measure “effect on the fit”? </a:t>
            </a:r>
          </a:p>
        </p:txBody>
      </p:sp>
    </p:spTree>
    <p:extLst>
      <p:ext uri="{BB962C8B-B14F-4D97-AF65-F5344CB8AC3E}">
        <p14:creationId xmlns:p14="http://schemas.microsoft.com/office/powerpoint/2010/main" val="316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52600" y="381000"/>
            <a:ext cx="8686800" cy="1143000"/>
          </a:xfrm>
        </p:spPr>
        <p:txBody>
          <a:bodyPr/>
          <a:lstStyle/>
          <a:p>
            <a:r>
              <a:rPr lang="en-US">
                <a:solidFill>
                  <a:srgbClr val="FFFF66"/>
                </a:solidFill>
              </a:rPr>
              <a:t>Detecting Unusual Cases - Overview</a:t>
            </a:r>
          </a:p>
        </p:txBody>
      </p:sp>
      <p:sp>
        <p:nvSpPr>
          <p:cNvPr id="188419" name="Text Box 3"/>
          <p:cNvSpPr txBox="1">
            <a:spLocks noChangeArrowheads="1"/>
          </p:cNvSpPr>
          <p:nvPr/>
        </p:nvSpPr>
        <p:spPr bwMode="auto">
          <a:xfrm>
            <a:off x="685800" y="1524000"/>
            <a:ext cx="7391400" cy="49815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dirty="0">
                <a:solidFill>
                  <a:schemeClr val="bg1"/>
                </a:solidFill>
              </a:rPr>
              <a:t>1. Compute residuals</a:t>
            </a:r>
          </a:p>
          <a:p>
            <a:pPr>
              <a:spcBef>
                <a:spcPct val="0"/>
              </a:spcBef>
            </a:pPr>
            <a:r>
              <a:rPr lang="en-US" dirty="0"/>
              <a:t>	“raw”, standardized, </a:t>
            </a:r>
            <a:r>
              <a:rPr lang="en-US" dirty="0" err="1"/>
              <a:t>studentized</a:t>
            </a:r>
            <a:endParaRPr lang="en-US" dirty="0"/>
          </a:p>
          <a:p>
            <a:pPr>
              <a:spcBef>
                <a:spcPct val="30000"/>
              </a:spcBef>
            </a:pPr>
            <a:r>
              <a:rPr lang="en-US" dirty="0">
                <a:solidFill>
                  <a:schemeClr val="bg1"/>
                </a:solidFill>
              </a:rPr>
              <a:t>2. Plots of residuals (or std. residuals)</a:t>
            </a:r>
          </a:p>
          <a:p>
            <a:pPr>
              <a:spcBef>
                <a:spcPct val="0"/>
              </a:spcBef>
            </a:pPr>
            <a:r>
              <a:rPr lang="en-US" dirty="0"/>
              <a:t>	Boxplot, scatterplot, normal plot</a:t>
            </a:r>
          </a:p>
          <a:p>
            <a:pPr>
              <a:spcBef>
                <a:spcPct val="30000"/>
              </a:spcBef>
            </a:pPr>
            <a:r>
              <a:rPr lang="en-US" dirty="0">
                <a:solidFill>
                  <a:schemeClr val="bg1"/>
                </a:solidFill>
              </a:rPr>
              <a:t>3. Leverage</a:t>
            </a:r>
          </a:p>
          <a:p>
            <a:pPr>
              <a:spcBef>
                <a:spcPct val="0"/>
              </a:spcBef>
            </a:pPr>
            <a:r>
              <a:rPr lang="en-US" dirty="0"/>
              <a:t>	Unusual values for the predictors</a:t>
            </a:r>
          </a:p>
          <a:p>
            <a:pPr>
              <a:spcBef>
                <a:spcPct val="30000"/>
              </a:spcBef>
            </a:pPr>
            <a:r>
              <a:rPr lang="en-US" dirty="0">
                <a:solidFill>
                  <a:schemeClr val="bg1"/>
                </a:solidFill>
              </a:rPr>
              <a:t>4. Cook’s distance</a:t>
            </a:r>
          </a:p>
          <a:p>
            <a:pPr>
              <a:spcBef>
                <a:spcPct val="0"/>
              </a:spcBef>
            </a:pPr>
            <a:r>
              <a:rPr lang="en-US" dirty="0"/>
              <a:t>	Cases with large influence</a:t>
            </a:r>
          </a:p>
        </p:txBody>
      </p:sp>
    </p:spTree>
    <p:extLst>
      <p:ext uri="{BB962C8B-B14F-4D97-AF65-F5344CB8AC3E}">
        <p14:creationId xmlns:p14="http://schemas.microsoft.com/office/powerpoint/2010/main" val="243149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438400" y="381000"/>
            <a:ext cx="6781800" cy="1143000"/>
          </a:xfrm>
        </p:spPr>
        <p:txBody>
          <a:bodyPr/>
          <a:lstStyle/>
          <a:p>
            <a:r>
              <a:rPr lang="en-US" dirty="0">
                <a:solidFill>
                  <a:srgbClr val="FFFF66"/>
                </a:solidFill>
              </a:rPr>
              <a:t>Raw Residual</a:t>
            </a:r>
          </a:p>
        </p:txBody>
      </p:sp>
      <p:graphicFrame>
        <p:nvGraphicFramePr>
          <p:cNvPr id="207875" name="Object 3"/>
          <p:cNvGraphicFramePr>
            <a:graphicFrameLocks noChangeAspect="1"/>
          </p:cNvGraphicFramePr>
          <p:nvPr/>
        </p:nvGraphicFramePr>
        <p:xfrm>
          <a:off x="4231094" y="1885950"/>
          <a:ext cx="3086100" cy="1028700"/>
        </p:xfrm>
        <a:graphic>
          <a:graphicData uri="http://schemas.openxmlformats.org/presentationml/2006/ole">
            <mc:AlternateContent xmlns:mc="http://schemas.openxmlformats.org/markup-compatibility/2006">
              <mc:Choice xmlns:v="urn:schemas-microsoft-com:vml" Requires="v">
                <p:oleObj name="Equation" r:id="rId3" imgW="685800" imgH="228600" progId="Equation.3">
                  <p:embed/>
                </p:oleObj>
              </mc:Choice>
              <mc:Fallback>
                <p:oleObj name="Equation" r:id="rId3" imgW="685800" imgH="228600" progId="Equation.3">
                  <p:embed/>
                  <p:pic>
                    <p:nvPicPr>
                      <p:cNvPr id="2078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1094" y="1885950"/>
                        <a:ext cx="3086100" cy="10287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876" name="Text Box 4"/>
          <p:cNvSpPr txBox="1">
            <a:spLocks noChangeArrowheads="1"/>
          </p:cNvSpPr>
          <p:nvPr/>
        </p:nvSpPr>
        <p:spPr bwMode="auto">
          <a:xfrm>
            <a:off x="2792819" y="3200400"/>
            <a:ext cx="6400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lgn="ctr"/>
            <a:r>
              <a:rPr lang="en-US" sz="4400"/>
              <a:t>How can we tell if a residual is unusually large? </a:t>
            </a:r>
          </a:p>
        </p:txBody>
      </p:sp>
      <p:sp>
        <p:nvSpPr>
          <p:cNvPr id="207877" name="Text Box 5"/>
          <p:cNvSpPr txBox="1">
            <a:spLocks noChangeArrowheads="1"/>
          </p:cNvSpPr>
          <p:nvPr/>
        </p:nvSpPr>
        <p:spPr bwMode="auto">
          <a:xfrm>
            <a:off x="1878419" y="4800600"/>
            <a:ext cx="8001000" cy="1739900"/>
          </a:xfrm>
          <a:prstGeom prst="rect">
            <a:avLst/>
          </a:prstGeom>
          <a:solidFill>
            <a:schemeClr val="tx1"/>
          </a:solidFill>
          <a:ln>
            <a:noFill/>
          </a:ln>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dirty="0">
                <a:solidFill>
                  <a:schemeClr val="bg1"/>
                </a:solidFill>
              </a:rPr>
              <a:t>Example:</a:t>
            </a:r>
          </a:p>
          <a:p>
            <a:pPr>
              <a:spcBef>
                <a:spcPct val="0"/>
              </a:spcBef>
            </a:pPr>
            <a:r>
              <a:rPr lang="en-US" dirty="0"/>
              <a:t>	</a:t>
            </a:r>
            <a:r>
              <a:rPr lang="en-US" i="1" dirty="0"/>
              <a:t>Y = GPA      </a:t>
            </a:r>
            <a:r>
              <a:rPr lang="en-US" i="1" dirty="0" err="1"/>
              <a:t>e</a:t>
            </a:r>
            <a:r>
              <a:rPr lang="en-US" i="1" baseline="-25000" dirty="0" err="1"/>
              <a:t>i</a:t>
            </a:r>
            <a:r>
              <a:rPr lang="en-US" dirty="0"/>
              <a:t> = 2.6    is very large</a:t>
            </a:r>
          </a:p>
          <a:p>
            <a:pPr>
              <a:spcBef>
                <a:spcPct val="0"/>
              </a:spcBef>
            </a:pPr>
            <a:r>
              <a:rPr lang="en-US" dirty="0"/>
              <a:t>	</a:t>
            </a:r>
            <a:r>
              <a:rPr lang="en-US" i="1" dirty="0"/>
              <a:t>Y = SAT       </a:t>
            </a:r>
            <a:r>
              <a:rPr lang="en-US" i="1" dirty="0" err="1"/>
              <a:t>e</a:t>
            </a:r>
            <a:r>
              <a:rPr lang="en-US" i="1" baseline="-25000" dirty="0" err="1"/>
              <a:t>i</a:t>
            </a:r>
            <a:r>
              <a:rPr lang="en-US" dirty="0"/>
              <a:t> = 2.6    is very small</a:t>
            </a:r>
          </a:p>
        </p:txBody>
      </p:sp>
    </p:spTree>
    <p:extLst>
      <p:ext uri="{BB962C8B-B14F-4D97-AF65-F5344CB8AC3E}">
        <p14:creationId xmlns:p14="http://schemas.microsoft.com/office/powerpoint/2010/main" val="350930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solidFill>
                  <a:srgbClr val="FFFF66"/>
                </a:solidFill>
              </a:rPr>
              <a:t>Simple Linear Model</a:t>
            </a:r>
          </a:p>
        </p:txBody>
      </p:sp>
      <p:sp>
        <p:nvSpPr>
          <p:cNvPr id="48131" name="Text Box 3"/>
          <p:cNvSpPr txBox="1">
            <a:spLocks noChangeArrowheads="1"/>
          </p:cNvSpPr>
          <p:nvPr/>
        </p:nvSpPr>
        <p:spPr bwMode="auto">
          <a:xfrm>
            <a:off x="1295400" y="2212208"/>
            <a:ext cx="7239000" cy="2169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spcAft>
                <a:spcPct val="50000"/>
              </a:spcAft>
            </a:pPr>
            <a:r>
              <a:rPr lang="en-US" sz="4400" dirty="0">
                <a:solidFill>
                  <a:srgbClr val="FF0000"/>
                </a:solidFill>
              </a:rPr>
              <a:t>           </a:t>
            </a:r>
            <a:r>
              <a:rPr lang="en-US" sz="5400" dirty="0">
                <a:solidFill>
                  <a:schemeClr val="accent2"/>
                </a:solidFill>
              </a:rPr>
              <a:t>Y = </a:t>
            </a:r>
            <a:r>
              <a:rPr lang="en-US" sz="5400" dirty="0">
                <a:solidFill>
                  <a:schemeClr val="accent2"/>
                </a:solidFill>
                <a:sym typeface="Symbol" pitchFamily="18" charset="2"/>
              </a:rPr>
              <a:t></a:t>
            </a:r>
            <a:r>
              <a:rPr lang="en-US" sz="5400" baseline="-25000" dirty="0">
                <a:solidFill>
                  <a:schemeClr val="accent2"/>
                </a:solidFill>
                <a:sym typeface="Symbol" pitchFamily="18" charset="2"/>
              </a:rPr>
              <a:t>o</a:t>
            </a:r>
            <a:r>
              <a:rPr lang="en-US" sz="5400" dirty="0">
                <a:solidFill>
                  <a:schemeClr val="accent2"/>
                </a:solidFill>
                <a:sym typeface="Symbol" pitchFamily="18" charset="2"/>
              </a:rPr>
              <a:t> + </a:t>
            </a:r>
            <a:r>
              <a:rPr lang="en-US" sz="5400" baseline="-25000" dirty="0">
                <a:solidFill>
                  <a:schemeClr val="accent2"/>
                </a:solidFill>
                <a:sym typeface="Symbol" pitchFamily="18" charset="2"/>
              </a:rPr>
              <a:t>1</a:t>
            </a:r>
            <a:r>
              <a:rPr lang="en-US" sz="5400" dirty="0">
                <a:solidFill>
                  <a:schemeClr val="accent2"/>
                </a:solidFill>
                <a:sym typeface="Symbol" pitchFamily="18" charset="2"/>
              </a:rPr>
              <a:t>X + </a:t>
            </a:r>
          </a:p>
          <a:p>
            <a:pPr>
              <a:spcBef>
                <a:spcPct val="0"/>
              </a:spcBef>
              <a:spcAft>
                <a:spcPct val="50000"/>
              </a:spcAft>
            </a:pPr>
            <a:endParaRPr lang="en-US" sz="5400" dirty="0">
              <a:solidFill>
                <a:schemeClr val="accent2"/>
              </a:solidFill>
            </a:endParaRPr>
          </a:p>
        </p:txBody>
      </p:sp>
      <p:sp>
        <p:nvSpPr>
          <p:cNvPr id="48132" name="AutoShape 4"/>
          <p:cNvSpPr>
            <a:spLocks/>
          </p:cNvSpPr>
          <p:nvPr/>
        </p:nvSpPr>
        <p:spPr bwMode="auto">
          <a:xfrm>
            <a:off x="1524000" y="3660008"/>
            <a:ext cx="1828800" cy="584775"/>
          </a:xfrm>
          <a:prstGeom prst="borderCallout1">
            <a:avLst>
              <a:gd name="adj1" fmla="val 17954"/>
              <a:gd name="adj2" fmla="val 104167"/>
              <a:gd name="adj3" fmla="val -84537"/>
              <a:gd name="adj4" fmla="val 144792"/>
            </a:avLst>
          </a:prstGeom>
          <a:solidFill>
            <a:schemeClr val="folHlink"/>
          </a:solidFill>
          <a:ln w="57150">
            <a:solidFill>
              <a:schemeClr val="folHlink"/>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3200" dirty="0">
                <a:solidFill>
                  <a:schemeClr val="tx1"/>
                </a:solidFill>
              </a:rPr>
              <a:t>intercept</a:t>
            </a:r>
            <a:endParaRPr lang="en-US" sz="4400" dirty="0"/>
          </a:p>
        </p:txBody>
      </p:sp>
      <p:sp>
        <p:nvSpPr>
          <p:cNvPr id="48133" name="AutoShape 5"/>
          <p:cNvSpPr>
            <a:spLocks/>
          </p:cNvSpPr>
          <p:nvPr/>
        </p:nvSpPr>
        <p:spPr bwMode="auto">
          <a:xfrm>
            <a:off x="3810000" y="3964808"/>
            <a:ext cx="1295400" cy="584775"/>
          </a:xfrm>
          <a:prstGeom prst="borderCallout1">
            <a:avLst>
              <a:gd name="adj1" fmla="val 17954"/>
              <a:gd name="adj2" fmla="val 105884"/>
              <a:gd name="adj3" fmla="val -141398"/>
              <a:gd name="adj4" fmla="val 135296"/>
            </a:avLst>
          </a:prstGeom>
          <a:solidFill>
            <a:schemeClr val="folHlink"/>
          </a:solidFill>
          <a:ln w="57150">
            <a:solidFill>
              <a:schemeClr val="folHlink"/>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3200">
                <a:solidFill>
                  <a:schemeClr val="tx1"/>
                </a:solidFill>
              </a:rPr>
              <a:t>slope</a:t>
            </a:r>
            <a:endParaRPr lang="en-US" sz="4400"/>
          </a:p>
        </p:txBody>
      </p:sp>
      <p:sp>
        <p:nvSpPr>
          <p:cNvPr id="48135" name="AutoShape 7"/>
          <p:cNvSpPr>
            <a:spLocks/>
          </p:cNvSpPr>
          <p:nvPr/>
        </p:nvSpPr>
        <p:spPr bwMode="auto">
          <a:xfrm>
            <a:off x="7924800" y="1983607"/>
            <a:ext cx="1676400" cy="1077218"/>
          </a:xfrm>
          <a:prstGeom prst="borderCallout1">
            <a:avLst>
              <a:gd name="adj1" fmla="val 10171"/>
              <a:gd name="adj2" fmla="val -4546"/>
              <a:gd name="adj3" fmla="val 51838"/>
              <a:gd name="adj4" fmla="val -22917"/>
            </a:avLst>
          </a:prstGeom>
          <a:solidFill>
            <a:schemeClr val="folHlink"/>
          </a:solidFill>
          <a:ln w="57150">
            <a:solidFill>
              <a:schemeClr val="folHlink"/>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pPr>
            <a:r>
              <a:rPr lang="en-US" sz="3200">
                <a:solidFill>
                  <a:schemeClr val="tx1"/>
                </a:solidFill>
              </a:rPr>
              <a:t>random error</a:t>
            </a:r>
            <a:endParaRPr lang="en-US" sz="4400"/>
          </a:p>
        </p:txBody>
      </p:sp>
      <p:sp>
        <p:nvSpPr>
          <p:cNvPr id="48136" name="Text Box 8"/>
          <p:cNvSpPr txBox="1">
            <a:spLocks noChangeArrowheads="1"/>
          </p:cNvSpPr>
          <p:nvPr/>
        </p:nvSpPr>
        <p:spPr bwMode="auto">
          <a:xfrm>
            <a:off x="2362200" y="4878594"/>
            <a:ext cx="7772400" cy="461665"/>
          </a:xfrm>
          <a:prstGeom prst="rect">
            <a:avLst/>
          </a:prstGeom>
          <a:noFill/>
          <a:ln>
            <a:noFill/>
          </a:ln>
          <a:effectLst/>
        </p:spPr>
        <p:txBody>
          <a:bodyPr>
            <a:spAutoFit/>
          </a:bodyPr>
          <a:lstStyle/>
          <a:p>
            <a:r>
              <a:rPr lang="en-US"/>
              <a:t>Assume:  </a:t>
            </a:r>
            <a:r>
              <a:rPr lang="en-US">
                <a:sym typeface="Symbol" pitchFamily="18" charset="2"/>
              </a:rPr>
              <a:t> ~ N( 0, </a:t>
            </a:r>
            <a:r>
              <a:rPr lang="en-US" baseline="-25000">
                <a:sym typeface="Symbol" pitchFamily="18" charset="2"/>
              </a:rPr>
              <a:t></a:t>
            </a:r>
            <a:r>
              <a:rPr lang="en-US">
                <a:sym typeface="Symbol" pitchFamily="18" charset="2"/>
              </a:rPr>
              <a:t>) and independent</a:t>
            </a:r>
            <a:endParaRPr lang="en-US"/>
          </a:p>
        </p:txBody>
      </p:sp>
      <p:sp>
        <p:nvSpPr>
          <p:cNvPr id="48137" name="Text Box 9"/>
          <p:cNvSpPr txBox="1">
            <a:spLocks noChangeArrowheads="1"/>
          </p:cNvSpPr>
          <p:nvPr/>
        </p:nvSpPr>
        <p:spPr bwMode="auto">
          <a:xfrm>
            <a:off x="2400300" y="5609638"/>
            <a:ext cx="7848600" cy="461665"/>
          </a:xfrm>
          <a:prstGeom prst="rect">
            <a:avLst/>
          </a:prstGeom>
          <a:noFill/>
          <a:ln>
            <a:noFill/>
          </a:ln>
          <a:effectLst/>
        </p:spPr>
        <p:txBody>
          <a:bodyPr>
            <a:spAutoFit/>
          </a:bodyPr>
          <a:lstStyle/>
          <a:p>
            <a:pPr>
              <a:spcBef>
                <a:spcPct val="0"/>
              </a:spcBef>
              <a:spcAft>
                <a:spcPct val="50000"/>
              </a:spcAft>
            </a:pPr>
            <a:r>
              <a:rPr lang="en-US" dirty="0"/>
              <a:t>Three parameters to estimate: </a:t>
            </a:r>
            <a:r>
              <a:rPr lang="en-US" dirty="0">
                <a:solidFill>
                  <a:schemeClr val="bg1"/>
                </a:solidFill>
                <a:sym typeface="Symbol" pitchFamily="18" charset="2"/>
              </a:rPr>
              <a:t></a:t>
            </a:r>
            <a:r>
              <a:rPr lang="en-US" baseline="-25000" dirty="0">
                <a:solidFill>
                  <a:schemeClr val="bg1"/>
                </a:solidFill>
                <a:sym typeface="Symbol" pitchFamily="18" charset="2"/>
              </a:rPr>
              <a:t>o</a:t>
            </a:r>
            <a:r>
              <a:rPr lang="en-US" dirty="0">
                <a:solidFill>
                  <a:schemeClr val="bg1"/>
                </a:solidFill>
                <a:sym typeface="Symbol" pitchFamily="18" charset="2"/>
              </a:rPr>
              <a:t>, </a:t>
            </a:r>
            <a:r>
              <a:rPr lang="en-US" baseline="-25000" dirty="0">
                <a:solidFill>
                  <a:schemeClr val="bg1"/>
                </a:solidFill>
                <a:sym typeface="Symbol" pitchFamily="18" charset="2"/>
              </a:rPr>
              <a:t>1</a:t>
            </a:r>
            <a:r>
              <a:rPr lang="en-US" dirty="0">
                <a:solidFill>
                  <a:schemeClr val="bg1"/>
                </a:solidFill>
                <a:sym typeface="Symbol" pitchFamily="18" charset="2"/>
              </a:rPr>
              <a:t>, </a:t>
            </a:r>
            <a:r>
              <a:rPr lang="en-US" baseline="-25000" dirty="0">
                <a:solidFill>
                  <a:schemeClr val="bg1"/>
                </a:solidFill>
                <a:sym typeface="Symbol" pitchFamily="18" charset="2"/>
              </a:rPr>
              <a:t></a:t>
            </a:r>
            <a:endParaRPr lang="en-US" dirty="0">
              <a:solidFill>
                <a:schemeClr val="bg1"/>
              </a:solidFill>
            </a:endParaRPr>
          </a:p>
        </p:txBody>
      </p:sp>
      <p:sp>
        <p:nvSpPr>
          <p:cNvPr id="48138" name="AutoShape 10"/>
          <p:cNvSpPr>
            <a:spLocks/>
          </p:cNvSpPr>
          <p:nvPr/>
        </p:nvSpPr>
        <p:spPr bwMode="auto">
          <a:xfrm>
            <a:off x="609600" y="1945866"/>
            <a:ext cx="1828800" cy="584775"/>
          </a:xfrm>
          <a:prstGeom prst="borderCallout1">
            <a:avLst>
              <a:gd name="adj1" fmla="val 17954"/>
              <a:gd name="adj2" fmla="val 104167"/>
              <a:gd name="adj3" fmla="val 92519"/>
              <a:gd name="adj4" fmla="val 126477"/>
            </a:avLst>
          </a:prstGeom>
          <a:solidFill>
            <a:schemeClr val="accent1"/>
          </a:solidFill>
          <a:ln w="57150">
            <a:solidFill>
              <a:schemeClr val="accent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3200" dirty="0">
                <a:solidFill>
                  <a:schemeClr val="tx1"/>
                </a:solidFill>
              </a:rPr>
              <a:t>response</a:t>
            </a:r>
            <a:endParaRPr lang="en-US" sz="4400" dirty="0"/>
          </a:p>
        </p:txBody>
      </p:sp>
      <p:sp>
        <p:nvSpPr>
          <p:cNvPr id="48139" name="AutoShape 11"/>
          <p:cNvSpPr>
            <a:spLocks/>
          </p:cNvSpPr>
          <p:nvPr/>
        </p:nvSpPr>
        <p:spPr bwMode="auto">
          <a:xfrm>
            <a:off x="6400800" y="3660008"/>
            <a:ext cx="1828800" cy="584775"/>
          </a:xfrm>
          <a:prstGeom prst="borderCallout1">
            <a:avLst>
              <a:gd name="adj1" fmla="val 10171"/>
              <a:gd name="adj2" fmla="val -4167"/>
              <a:gd name="adj3" fmla="val -103954"/>
              <a:gd name="adj4" fmla="val -4343"/>
            </a:avLst>
          </a:prstGeom>
          <a:solidFill>
            <a:schemeClr val="accent1"/>
          </a:solidFill>
          <a:ln w="57150">
            <a:solidFill>
              <a:schemeClr val="accent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sz="3200">
                <a:solidFill>
                  <a:schemeClr val="tx1"/>
                </a:solidFill>
              </a:rPr>
              <a:t>predictor</a:t>
            </a:r>
            <a:endParaRPr lang="en-US" sz="4400"/>
          </a:p>
        </p:txBody>
      </p:sp>
    </p:spTree>
    <p:extLst>
      <p:ext uri="{BB962C8B-B14F-4D97-AF65-F5344CB8AC3E}">
        <p14:creationId xmlns:p14="http://schemas.microsoft.com/office/powerpoint/2010/main" val="711232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0" y="152400"/>
            <a:ext cx="9144000" cy="1143000"/>
          </a:xfrm>
        </p:spPr>
        <p:txBody>
          <a:bodyPr/>
          <a:lstStyle/>
          <a:p>
            <a:r>
              <a:rPr lang="en-US">
                <a:solidFill>
                  <a:srgbClr val="FFFF66"/>
                </a:solidFill>
              </a:rPr>
              <a:t>Example: Men’s Olympic Long Jump</a:t>
            </a:r>
          </a:p>
        </p:txBody>
      </p:sp>
      <p:sp>
        <p:nvSpPr>
          <p:cNvPr id="11268" name="TextBox 5"/>
          <p:cNvSpPr txBox="1">
            <a:spLocks noChangeArrowheads="1"/>
          </p:cNvSpPr>
          <p:nvPr/>
        </p:nvSpPr>
        <p:spPr bwMode="auto">
          <a:xfrm>
            <a:off x="7239000" y="1808754"/>
            <a:ext cx="3810000" cy="52322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800" dirty="0">
                <a:solidFill>
                  <a:schemeClr val="tx1"/>
                </a:solidFill>
              </a:rPr>
              <a:t>LongJumpOlympics2016</a:t>
            </a:r>
          </a:p>
        </p:txBody>
      </p:sp>
      <p:pic>
        <p:nvPicPr>
          <p:cNvPr id="3" name="Picture 2">
            <a:extLst>
              <a:ext uri="{FF2B5EF4-FFF2-40B4-BE49-F238E27FC236}">
                <a16:creationId xmlns:a16="http://schemas.microsoft.com/office/drawing/2014/main" id="{DA369FF3-2F61-4290-AA61-40FA8B1E8F27}"/>
              </a:ext>
            </a:extLst>
          </p:cNvPr>
          <p:cNvPicPr>
            <a:picLocks noChangeAspect="1"/>
          </p:cNvPicPr>
          <p:nvPr/>
        </p:nvPicPr>
        <p:blipFill>
          <a:blip r:embed="rId3"/>
          <a:stretch>
            <a:fillRect/>
          </a:stretch>
        </p:blipFill>
        <p:spPr>
          <a:xfrm>
            <a:off x="228600" y="1820774"/>
            <a:ext cx="6666667" cy="4114286"/>
          </a:xfrm>
          <a:prstGeom prst="rect">
            <a:avLst/>
          </a:prstGeom>
        </p:spPr>
      </p:pic>
      <p:cxnSp>
        <p:nvCxnSpPr>
          <p:cNvPr id="9" name="Straight Arrow Connector 8"/>
          <p:cNvCxnSpPr>
            <a:cxnSpLocks noChangeShapeType="1"/>
          </p:cNvCxnSpPr>
          <p:nvPr/>
        </p:nvCxnSpPr>
        <p:spPr bwMode="auto">
          <a:xfrm flipV="1">
            <a:off x="3037088" y="2326751"/>
            <a:ext cx="1001512" cy="187849"/>
          </a:xfrm>
          <a:prstGeom prst="straightConnector1">
            <a:avLst/>
          </a:prstGeom>
          <a:noFill/>
          <a:ln w="9525" algn="ctr">
            <a:solidFill>
              <a:srgbClr val="003366"/>
            </a:solidFill>
            <a:round/>
            <a:headEnd/>
            <a:tailEnd type="arrow" w="med" len="med"/>
          </a:ln>
          <a:extLst>
            <a:ext uri="{909E8E84-426E-40DD-AFC4-6F175D3DCCD1}">
              <a14:hiddenFill xmlns:a14="http://schemas.microsoft.com/office/drawing/2010/main">
                <a:noFill/>
              </a14:hiddenFill>
            </a:ext>
          </a:extLst>
        </p:spPr>
      </p:cxnSp>
      <p:sp>
        <p:nvSpPr>
          <p:cNvPr id="7" name="TextBox 6"/>
          <p:cNvSpPr txBox="1">
            <a:spLocks noChangeArrowheads="1"/>
          </p:cNvSpPr>
          <p:nvPr/>
        </p:nvSpPr>
        <p:spPr bwMode="auto">
          <a:xfrm>
            <a:off x="885727" y="2316587"/>
            <a:ext cx="2068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1800" dirty="0">
                <a:solidFill>
                  <a:schemeClr val="tx1"/>
                </a:solidFill>
              </a:rPr>
              <a:t>Bob </a:t>
            </a:r>
            <a:r>
              <a:rPr lang="en-US" sz="1800" dirty="0" err="1">
                <a:solidFill>
                  <a:schemeClr val="tx1"/>
                </a:solidFill>
              </a:rPr>
              <a:t>Beamon</a:t>
            </a:r>
            <a:r>
              <a:rPr lang="en-US" sz="1800" dirty="0">
                <a:solidFill>
                  <a:schemeClr val="tx1"/>
                </a:solidFill>
              </a:rPr>
              <a:t> (1968)</a:t>
            </a:r>
          </a:p>
        </p:txBody>
      </p:sp>
    </p:spTree>
    <p:extLst>
      <p:ext uri="{BB962C8B-B14F-4D97-AF65-F5344CB8AC3E}">
        <p14:creationId xmlns:p14="http://schemas.microsoft.com/office/powerpoint/2010/main" val="1030558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8C2C2-DC4F-425B-B817-0613754766B6}"/>
              </a:ext>
            </a:extLst>
          </p:cNvPr>
          <p:cNvPicPr>
            <a:picLocks/>
          </p:cNvPicPr>
          <p:nvPr/>
        </p:nvPicPr>
        <p:blipFill>
          <a:blip r:embed="rId3"/>
          <a:stretch>
            <a:fillRect/>
          </a:stretch>
        </p:blipFill>
        <p:spPr>
          <a:xfrm>
            <a:off x="1066800" y="1222486"/>
            <a:ext cx="4704933" cy="5028943"/>
          </a:xfrm>
          <a:prstGeom prst="rect">
            <a:avLst/>
          </a:prstGeom>
        </p:spPr>
      </p:pic>
      <p:sp>
        <p:nvSpPr>
          <p:cNvPr id="208900" name="Text Box 4"/>
          <p:cNvSpPr txBox="1">
            <a:spLocks noChangeArrowheads="1"/>
          </p:cNvSpPr>
          <p:nvPr/>
        </p:nvSpPr>
        <p:spPr bwMode="auto">
          <a:xfrm>
            <a:off x="4942834" y="4682902"/>
            <a:ext cx="651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400" dirty="0">
                <a:solidFill>
                  <a:schemeClr val="accent2"/>
                </a:solidFill>
              </a:rPr>
              <a:t>Q</a:t>
            </a:r>
            <a:r>
              <a:rPr lang="en-US" sz="2400" baseline="-25000" dirty="0">
                <a:solidFill>
                  <a:schemeClr val="accent2"/>
                </a:solidFill>
              </a:rPr>
              <a:t>1</a:t>
            </a:r>
            <a:endParaRPr lang="en-US" sz="2400" dirty="0">
              <a:solidFill>
                <a:schemeClr val="accent2"/>
              </a:solidFill>
            </a:endParaRPr>
          </a:p>
        </p:txBody>
      </p:sp>
      <p:sp>
        <p:nvSpPr>
          <p:cNvPr id="208901" name="Text Box 5"/>
          <p:cNvSpPr txBox="1">
            <a:spLocks noChangeArrowheads="1"/>
          </p:cNvSpPr>
          <p:nvPr/>
        </p:nvSpPr>
        <p:spPr bwMode="auto">
          <a:xfrm>
            <a:off x="4893957" y="2750686"/>
            <a:ext cx="651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400" dirty="0">
                <a:solidFill>
                  <a:schemeClr val="accent2"/>
                </a:solidFill>
              </a:rPr>
              <a:t>Q</a:t>
            </a:r>
            <a:r>
              <a:rPr lang="en-US" sz="2400" baseline="-25000" dirty="0">
                <a:solidFill>
                  <a:schemeClr val="accent2"/>
                </a:solidFill>
              </a:rPr>
              <a:t>3</a:t>
            </a:r>
            <a:endParaRPr lang="en-US" sz="2400" dirty="0">
              <a:solidFill>
                <a:schemeClr val="accent2"/>
              </a:solidFill>
            </a:endParaRPr>
          </a:p>
        </p:txBody>
      </p:sp>
      <p:sp>
        <p:nvSpPr>
          <p:cNvPr id="208902" name="Line 6"/>
          <p:cNvSpPr>
            <a:spLocks noChangeShapeType="1"/>
          </p:cNvSpPr>
          <p:nvPr/>
        </p:nvSpPr>
        <p:spPr bwMode="auto">
          <a:xfrm flipH="1" flipV="1">
            <a:off x="4343402" y="4362488"/>
            <a:ext cx="599430" cy="46166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sz="1800"/>
          </a:p>
        </p:txBody>
      </p:sp>
      <p:sp>
        <p:nvSpPr>
          <p:cNvPr id="208903" name="Line 7"/>
          <p:cNvSpPr>
            <a:spLocks noChangeShapeType="1"/>
          </p:cNvSpPr>
          <p:nvPr/>
        </p:nvSpPr>
        <p:spPr bwMode="auto">
          <a:xfrm flipH="1">
            <a:off x="4343400" y="3035199"/>
            <a:ext cx="599427" cy="46166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sz="1800"/>
          </a:p>
        </p:txBody>
      </p:sp>
      <p:sp>
        <p:nvSpPr>
          <p:cNvPr id="208904" name="Line 8"/>
          <p:cNvSpPr>
            <a:spLocks noChangeShapeType="1"/>
          </p:cNvSpPr>
          <p:nvPr/>
        </p:nvSpPr>
        <p:spPr bwMode="auto">
          <a:xfrm rot="5400000">
            <a:off x="2284161" y="3942343"/>
            <a:ext cx="826369"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square">
            <a:spAutoFit/>
          </a:bodyPr>
          <a:lstStyle/>
          <a:p>
            <a:endParaRPr lang="en-US" sz="1800"/>
          </a:p>
        </p:txBody>
      </p:sp>
      <p:sp>
        <p:nvSpPr>
          <p:cNvPr id="208905" name="Text Box 9"/>
          <p:cNvSpPr txBox="1">
            <a:spLocks noChangeArrowheads="1"/>
          </p:cNvSpPr>
          <p:nvPr/>
        </p:nvSpPr>
        <p:spPr bwMode="auto">
          <a:xfrm>
            <a:off x="1927314" y="3591590"/>
            <a:ext cx="7700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400" dirty="0">
                <a:solidFill>
                  <a:srgbClr val="FF0000"/>
                </a:solidFill>
              </a:rPr>
              <a:t>IQR</a:t>
            </a:r>
          </a:p>
        </p:txBody>
      </p:sp>
      <p:sp>
        <p:nvSpPr>
          <p:cNvPr id="208906" name="Text Box 10"/>
          <p:cNvSpPr txBox="1">
            <a:spLocks noChangeArrowheads="1"/>
          </p:cNvSpPr>
          <p:nvPr/>
        </p:nvSpPr>
        <p:spPr bwMode="auto">
          <a:xfrm>
            <a:off x="4942834" y="3764269"/>
            <a:ext cx="6515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400" i="1" dirty="0">
                <a:solidFill>
                  <a:srgbClr val="006600"/>
                </a:solidFill>
              </a:rPr>
              <a:t>m</a:t>
            </a:r>
          </a:p>
        </p:txBody>
      </p:sp>
      <p:sp>
        <p:nvSpPr>
          <p:cNvPr id="208907" name="Line 11"/>
          <p:cNvSpPr>
            <a:spLocks noChangeShapeType="1"/>
          </p:cNvSpPr>
          <p:nvPr/>
        </p:nvSpPr>
        <p:spPr bwMode="auto">
          <a:xfrm>
            <a:off x="4343847" y="4040733"/>
            <a:ext cx="651566" cy="0"/>
          </a:xfrm>
          <a:prstGeom prst="line">
            <a:avLst/>
          </a:prstGeom>
          <a:noFill/>
          <a:ln w="38100">
            <a:solidFill>
              <a:srgbClr val="006600"/>
            </a:solidFill>
            <a:round/>
            <a:headEnd type="arrow"/>
            <a:tailEnd type="none" w="med" len="med"/>
          </a:ln>
          <a:extLst>
            <a:ext uri="{909E8E84-426E-40DD-AFC4-6F175D3DCCD1}">
              <a14:hiddenFill xmlns:a14="http://schemas.microsoft.com/office/drawing/2010/main">
                <a:noFill/>
              </a14:hiddenFill>
            </a:ext>
          </a:extLst>
        </p:spPr>
        <p:txBody>
          <a:bodyPr wrap="square">
            <a:spAutoFit/>
          </a:bodyPr>
          <a:lstStyle/>
          <a:p>
            <a:endParaRPr lang="en-US" sz="1800"/>
          </a:p>
        </p:txBody>
      </p:sp>
      <p:sp>
        <p:nvSpPr>
          <p:cNvPr id="208908" name="Line 12"/>
          <p:cNvSpPr>
            <a:spLocks noChangeShapeType="1"/>
          </p:cNvSpPr>
          <p:nvPr/>
        </p:nvSpPr>
        <p:spPr bwMode="auto">
          <a:xfrm rot="5400000">
            <a:off x="2065675" y="4995691"/>
            <a:ext cx="1286218"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US" sz="1800"/>
          </a:p>
        </p:txBody>
      </p:sp>
      <p:sp>
        <p:nvSpPr>
          <p:cNvPr id="208909" name="Text Box 13"/>
          <p:cNvSpPr txBox="1">
            <a:spLocks noChangeArrowheads="1"/>
          </p:cNvSpPr>
          <p:nvPr/>
        </p:nvSpPr>
        <p:spPr bwMode="auto">
          <a:xfrm>
            <a:off x="1735007" y="4652751"/>
            <a:ext cx="1362366" cy="461665"/>
          </a:xfrm>
          <a:prstGeom prst="rect">
            <a:avLst/>
          </a:prstGeom>
          <a:solidFill>
            <a:schemeClr val="bg1"/>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400" dirty="0">
                <a:solidFill>
                  <a:schemeClr val="tx1"/>
                </a:solidFill>
              </a:rPr>
              <a:t>1.5</a:t>
            </a:r>
            <a:r>
              <a:rPr lang="en-US" sz="2400" dirty="0">
                <a:solidFill>
                  <a:schemeClr val="tx1"/>
                </a:solidFill>
                <a:sym typeface="Symbol" pitchFamily="18" charset="2"/>
              </a:rPr>
              <a:t></a:t>
            </a:r>
            <a:r>
              <a:rPr lang="en-US" sz="2400" dirty="0">
                <a:solidFill>
                  <a:schemeClr val="tx1"/>
                </a:solidFill>
              </a:rPr>
              <a:t>IQR</a:t>
            </a:r>
          </a:p>
        </p:txBody>
      </p:sp>
      <p:sp>
        <p:nvSpPr>
          <p:cNvPr id="208910" name="Line 14"/>
          <p:cNvSpPr>
            <a:spLocks noChangeShapeType="1"/>
          </p:cNvSpPr>
          <p:nvPr/>
        </p:nvSpPr>
        <p:spPr bwMode="auto">
          <a:xfrm rot="5400000">
            <a:off x="2052522" y="2887842"/>
            <a:ext cx="1286218" cy="0"/>
          </a:xfrm>
          <a:prstGeom prst="line">
            <a:avLst/>
          </a:prstGeom>
          <a:noFill/>
          <a:ln w="38100">
            <a:solidFill>
              <a:schemeClr val="tx2"/>
            </a:solidFill>
            <a:round/>
            <a:headEnd type="triangle" w="med" len="med"/>
            <a:tailEnd/>
          </a:ln>
          <a:extLst>
            <a:ext uri="{909E8E84-426E-40DD-AFC4-6F175D3DCCD1}">
              <a14:hiddenFill xmlns:a14="http://schemas.microsoft.com/office/drawing/2010/main">
                <a:noFill/>
              </a14:hiddenFill>
            </a:ext>
          </a:extLst>
        </p:spPr>
        <p:txBody>
          <a:bodyPr wrap="square">
            <a:spAutoFit/>
          </a:bodyPr>
          <a:lstStyle/>
          <a:p>
            <a:endParaRPr lang="en-US" sz="1800"/>
          </a:p>
        </p:txBody>
      </p:sp>
      <p:sp>
        <p:nvSpPr>
          <p:cNvPr id="208911" name="Text Box 15"/>
          <p:cNvSpPr txBox="1">
            <a:spLocks noChangeArrowheads="1"/>
          </p:cNvSpPr>
          <p:nvPr/>
        </p:nvSpPr>
        <p:spPr bwMode="auto">
          <a:xfrm>
            <a:off x="1838034" y="2701024"/>
            <a:ext cx="1362366" cy="461665"/>
          </a:xfrm>
          <a:prstGeom prst="rect">
            <a:avLst/>
          </a:prstGeom>
          <a:solidFill>
            <a:schemeClr val="bg1"/>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400" dirty="0">
                <a:solidFill>
                  <a:schemeClr val="tx1"/>
                </a:solidFill>
              </a:rPr>
              <a:t>1.5</a:t>
            </a:r>
            <a:r>
              <a:rPr lang="en-US" sz="2400" dirty="0">
                <a:solidFill>
                  <a:schemeClr val="tx1"/>
                </a:solidFill>
                <a:sym typeface="Symbol" pitchFamily="18" charset="2"/>
              </a:rPr>
              <a:t></a:t>
            </a:r>
            <a:r>
              <a:rPr lang="en-US" sz="2400" dirty="0">
                <a:solidFill>
                  <a:schemeClr val="tx1"/>
                </a:solidFill>
              </a:rPr>
              <a:t>IQR</a:t>
            </a:r>
          </a:p>
        </p:txBody>
      </p:sp>
      <p:sp>
        <p:nvSpPr>
          <p:cNvPr id="208912" name="Text Box 16"/>
          <p:cNvSpPr txBox="1">
            <a:spLocks noChangeArrowheads="1"/>
          </p:cNvSpPr>
          <p:nvPr/>
        </p:nvSpPr>
        <p:spPr bwMode="auto">
          <a:xfrm>
            <a:off x="6484849" y="1371600"/>
            <a:ext cx="2783965" cy="1200329"/>
          </a:xfrm>
          <a:prstGeom prst="rect">
            <a:avLst/>
          </a:prstGeom>
          <a:solidFill>
            <a:schemeClr val="bg1"/>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400" dirty="0">
                <a:solidFill>
                  <a:schemeClr val="accent2"/>
                </a:solidFill>
              </a:rPr>
              <a:t>Outliers are more than 1.5 IQR’s beyond the Quartiles</a:t>
            </a:r>
          </a:p>
        </p:txBody>
      </p:sp>
      <p:cxnSp>
        <p:nvCxnSpPr>
          <p:cNvPr id="21" name="Straight Arrow Connector 20"/>
          <p:cNvCxnSpPr>
            <a:cxnSpLocks noChangeShapeType="1"/>
            <a:stCxn id="208912" idx="1"/>
          </p:cNvCxnSpPr>
          <p:nvPr/>
        </p:nvCxnSpPr>
        <p:spPr bwMode="auto">
          <a:xfrm flipH="1" flipV="1">
            <a:off x="3733800" y="1830038"/>
            <a:ext cx="2751049" cy="141727"/>
          </a:xfrm>
          <a:prstGeom prst="straightConnector1">
            <a:avLst/>
          </a:prstGeom>
          <a:noFill/>
          <a:ln w="28575" algn="ctr">
            <a:solidFill>
              <a:srgbClr val="003366"/>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65213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2286000" y="304800"/>
            <a:ext cx="6858000" cy="1143000"/>
          </a:xfrm>
        </p:spPr>
        <p:txBody>
          <a:bodyPr/>
          <a:lstStyle/>
          <a:p>
            <a:r>
              <a:rPr lang="en-US" dirty="0">
                <a:solidFill>
                  <a:srgbClr val="FFFF66"/>
                </a:solidFill>
              </a:rPr>
              <a:t>Standardized Residuals</a:t>
            </a:r>
          </a:p>
        </p:txBody>
      </p:sp>
      <mc:AlternateContent xmlns:mc="http://schemas.openxmlformats.org/markup-compatibility/2006" xmlns:a14="http://schemas.microsoft.com/office/drawing/2010/main">
        <mc:Choice Requires="a14">
          <p:sp>
            <p:nvSpPr>
              <p:cNvPr id="209923" name="Text Box 3"/>
              <p:cNvSpPr txBox="1">
                <a:spLocks noChangeArrowheads="1"/>
              </p:cNvSpPr>
              <p:nvPr/>
            </p:nvSpPr>
            <p:spPr bwMode="auto">
              <a:xfrm>
                <a:off x="1790700" y="1716461"/>
                <a:ext cx="7848600" cy="1849096"/>
              </a:xfrm>
              <a:prstGeom prst="rect">
                <a:avLst/>
              </a:prstGeom>
              <a:solidFill>
                <a:schemeClr val="tx1"/>
              </a:solidFill>
              <a:ln>
                <a:noFill/>
              </a:ln>
              <a:extLst>
                <a:ext uri="{91240B29-F687-4F45-9708-019B960494DF}">
                  <a14:hiddenLine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solidFill>
                      <a:schemeClr val="bg1"/>
                    </a:solidFill>
                  </a:rPr>
                  <a:t>Fact:</a:t>
                </a:r>
                <a:r>
                  <a:rPr lang="en-US" dirty="0"/>
                  <a:t>  If X has mean </a:t>
                </a:r>
                <a:r>
                  <a:rPr lang="en-US" dirty="0">
                    <a:sym typeface="Symbol" pitchFamily="18" charset="2"/>
                  </a:rPr>
                  <a:t> and std. dev. ,</a:t>
                </a:r>
              </a:p>
              <a:p>
                <a:pPr>
                  <a:spcBef>
                    <a:spcPts val="1200"/>
                  </a:spcBef>
                </a:pPr>
                <a:r>
                  <a:rPr lang="en-US" dirty="0">
                    <a:sym typeface="Symbol" pitchFamily="18" charset="2"/>
                  </a:rPr>
                  <a:t>then </a:t>
                </a:r>
                <a14:m>
                  <m:oMath xmlns:m="http://schemas.openxmlformats.org/officeDocument/2006/math">
                    <m:f>
                      <m:fPr>
                        <m:ctrlPr>
                          <a:rPr lang="en-US" sz="4800" i="1">
                            <a:latin typeface="Cambria Math" panose="02040503050406030204" pitchFamily="18" charset="0"/>
                            <a:sym typeface="Symbol" pitchFamily="18" charset="2"/>
                          </a:rPr>
                        </m:ctrlPr>
                      </m:fPr>
                      <m:num>
                        <m:r>
                          <a:rPr lang="en-US" sz="4800" i="1">
                            <a:latin typeface="Cambria Math"/>
                            <a:sym typeface="Symbol" pitchFamily="18" charset="2"/>
                          </a:rPr>
                          <m:t>𝑋</m:t>
                        </m:r>
                        <m:r>
                          <a:rPr lang="en-US" sz="4800" i="1">
                            <a:latin typeface="Cambria Math"/>
                            <a:sym typeface="Symbol" pitchFamily="18" charset="2"/>
                          </a:rPr>
                          <m:t>−</m:t>
                        </m:r>
                        <m:r>
                          <a:rPr lang="en-US" sz="4800" i="1">
                            <a:latin typeface="Cambria Math"/>
                            <a:ea typeface="Cambria Math"/>
                            <a:sym typeface="Symbol" pitchFamily="18" charset="2"/>
                          </a:rPr>
                          <m:t>𝜇</m:t>
                        </m:r>
                      </m:num>
                      <m:den>
                        <m:r>
                          <a:rPr lang="en-US" sz="4800" i="1">
                            <a:latin typeface="Cambria Math"/>
                            <a:ea typeface="Cambria Math"/>
                            <a:sym typeface="Symbol" pitchFamily="18" charset="2"/>
                          </a:rPr>
                          <m:t>𝜎</m:t>
                        </m:r>
                      </m:den>
                    </m:f>
                  </m:oMath>
                </a14:m>
                <a:r>
                  <a:rPr lang="en-US" dirty="0">
                    <a:sym typeface="Symbol" pitchFamily="18" charset="2"/>
                  </a:rPr>
                  <a:t> has mean 0 and std. dev.=1.</a:t>
                </a:r>
              </a:p>
            </p:txBody>
          </p:sp>
        </mc:Choice>
        <mc:Fallback xmlns="">
          <p:sp>
            <p:nvSpPr>
              <p:cNvPr id="209923" name="Text Box 3"/>
              <p:cNvSpPr txBox="1">
                <a:spLocks noRot="1" noChangeAspect="1" noMove="1" noResize="1" noEditPoints="1" noAdjustHandles="1" noChangeArrowheads="1" noChangeShapeType="1" noTextEdit="1"/>
              </p:cNvSpPr>
              <p:nvPr/>
            </p:nvSpPr>
            <p:spPr bwMode="auto">
              <a:xfrm>
                <a:off x="1790700" y="1716461"/>
                <a:ext cx="7848600" cy="1849096"/>
              </a:xfrm>
              <a:prstGeom prst="rect">
                <a:avLst/>
              </a:prstGeom>
              <a:blipFill>
                <a:blip r:embed="rId3"/>
                <a:stretch>
                  <a:fillRect l="-2409" t="-5611" b="-33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9926" name="Text Box 6"/>
              <p:cNvSpPr txBox="1">
                <a:spLocks noChangeArrowheads="1"/>
              </p:cNvSpPr>
              <p:nvPr/>
            </p:nvSpPr>
            <p:spPr bwMode="auto">
              <a:xfrm>
                <a:off x="1790700" y="3872648"/>
                <a:ext cx="7848600" cy="646331"/>
              </a:xfrm>
              <a:prstGeom prst="rect">
                <a:avLst/>
              </a:prstGeom>
              <a:solidFill>
                <a:srgbClr val="003366"/>
              </a:solidFill>
              <a:ln>
                <a:noFill/>
              </a:ln>
              <a:extLst>
                <a:ext uri="{91240B29-F687-4F45-9708-019B960494DF}">
                  <a14:hiddenLine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t>For residuals:  mean=0 and std. dev. </a:t>
                </a:r>
                <a14:m>
                  <m:oMath xmlns:m="http://schemas.openxmlformats.org/officeDocument/2006/math">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𝜎</m:t>
                            </m:r>
                          </m:e>
                        </m:acc>
                      </m:e>
                      <m:sub>
                        <m:r>
                          <a:rPr lang="en-US" i="1">
                            <a:latin typeface="Cambria Math"/>
                            <a:ea typeface="Cambria Math"/>
                          </a:rPr>
                          <m:t>𝜀</m:t>
                        </m:r>
                      </m:sub>
                    </m:sSub>
                  </m:oMath>
                </a14:m>
                <a:endParaRPr lang="en-US" dirty="0"/>
              </a:p>
            </p:txBody>
          </p:sp>
        </mc:Choice>
        <mc:Fallback xmlns="">
          <p:sp>
            <p:nvSpPr>
              <p:cNvPr id="209926" name="Text Box 6"/>
              <p:cNvSpPr txBox="1">
                <a:spLocks noRot="1" noChangeAspect="1" noMove="1" noResize="1" noEditPoints="1" noAdjustHandles="1" noChangeArrowheads="1" noChangeShapeType="1" noTextEdit="1"/>
              </p:cNvSpPr>
              <p:nvPr/>
            </p:nvSpPr>
            <p:spPr bwMode="auto">
              <a:xfrm>
                <a:off x="1790700" y="3872648"/>
                <a:ext cx="7848600" cy="646331"/>
              </a:xfrm>
              <a:prstGeom prst="rect">
                <a:avLst/>
              </a:prstGeom>
              <a:blipFill>
                <a:blip r:embed="rId4"/>
                <a:stretch>
                  <a:fillRect l="-2409" t="-15094" b="-33962"/>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09927" name="Text Box 7"/>
          <p:cNvSpPr txBox="1">
            <a:spLocks noChangeArrowheads="1"/>
          </p:cNvSpPr>
          <p:nvPr/>
        </p:nvSpPr>
        <p:spPr bwMode="auto">
          <a:xfrm>
            <a:off x="1772979" y="4787640"/>
            <a:ext cx="5715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t>Standardized </a:t>
            </a:r>
          </a:p>
          <a:p>
            <a:pPr>
              <a:spcBef>
                <a:spcPts val="0"/>
              </a:spcBef>
            </a:pPr>
            <a:r>
              <a:rPr lang="en-US" dirty="0"/>
              <a:t>Residual 	      </a:t>
            </a:r>
            <a:r>
              <a:rPr lang="en-US" dirty="0">
                <a:sym typeface="Symbol" pitchFamily="18" charset="2"/>
              </a:rPr>
              <a:t></a:t>
            </a:r>
            <a:r>
              <a:rPr lang="en-US" dirty="0"/>
              <a:t> </a:t>
            </a:r>
          </a:p>
        </p:txBody>
      </p:sp>
      <p:graphicFrame>
        <p:nvGraphicFramePr>
          <p:cNvPr id="209928" name="Object 8"/>
          <p:cNvGraphicFramePr>
            <a:graphicFrameLocks noChangeAspect="1"/>
          </p:cNvGraphicFramePr>
          <p:nvPr/>
        </p:nvGraphicFramePr>
        <p:xfrm>
          <a:off x="4838700" y="4970215"/>
          <a:ext cx="1406525" cy="1447800"/>
        </p:xfrm>
        <a:graphic>
          <a:graphicData uri="http://schemas.openxmlformats.org/presentationml/2006/ole">
            <mc:AlternateContent xmlns:mc="http://schemas.openxmlformats.org/markup-compatibility/2006">
              <mc:Choice xmlns:v="urn:schemas-microsoft-com:vml" Requires="v">
                <p:oleObj name="Equation" r:id="rId5" imgW="419040" imgH="431640" progId="Equation.3">
                  <p:embed/>
                </p:oleObj>
              </mc:Choice>
              <mc:Fallback>
                <p:oleObj name="Equation" r:id="rId5" imgW="419040" imgH="431640" progId="Equation.3">
                  <p:embed/>
                  <p:pic>
                    <p:nvPicPr>
                      <p:cNvPr id="20992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700" y="4970215"/>
                        <a:ext cx="1406525" cy="1447800"/>
                      </a:xfrm>
                      <a:prstGeom prst="rect">
                        <a:avLst/>
                      </a:prstGeom>
                      <a:solidFill>
                        <a:srgbClr val="FFFF66"/>
                      </a:solidFill>
                      <a:ln>
                        <a:noFill/>
                      </a:ln>
                      <a:effectLst/>
                    </p:spPr>
                  </p:pic>
                </p:oleObj>
              </mc:Fallback>
            </mc:AlternateContent>
          </a:graphicData>
        </a:graphic>
      </p:graphicFrame>
      <p:sp>
        <p:nvSpPr>
          <p:cNvPr id="209929" name="Text Box 9"/>
          <p:cNvSpPr txBox="1">
            <a:spLocks noChangeArrowheads="1"/>
          </p:cNvSpPr>
          <p:nvPr/>
        </p:nvSpPr>
        <p:spPr bwMode="auto">
          <a:xfrm>
            <a:off x="6550911" y="4885569"/>
            <a:ext cx="3031313" cy="156966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pPr>
              <a:spcBef>
                <a:spcPct val="0"/>
              </a:spcBef>
            </a:pPr>
            <a:r>
              <a:rPr lang="en-US" sz="3200" dirty="0">
                <a:solidFill>
                  <a:schemeClr val="tx1"/>
                </a:solidFill>
              </a:rPr>
              <a:t>Look for values</a:t>
            </a:r>
          </a:p>
          <a:p>
            <a:pPr>
              <a:spcBef>
                <a:spcPct val="0"/>
              </a:spcBef>
            </a:pPr>
            <a:r>
              <a:rPr lang="en-US" sz="3200" dirty="0">
                <a:solidFill>
                  <a:schemeClr val="tx1"/>
                </a:solidFill>
              </a:rPr>
              <a:t>beyond </a:t>
            </a:r>
            <a:r>
              <a:rPr lang="en-US" sz="3200" dirty="0">
                <a:solidFill>
                  <a:schemeClr val="tx1"/>
                </a:solidFill>
                <a:sym typeface="Symbol" pitchFamily="18" charset="2"/>
              </a:rPr>
              <a:t>2 (mild) or beyond 3 </a:t>
            </a:r>
          </a:p>
        </p:txBody>
      </p:sp>
      <p:sp>
        <p:nvSpPr>
          <p:cNvPr id="209930" name="Text Box 10"/>
          <p:cNvSpPr txBox="1">
            <a:spLocks noChangeArrowheads="1"/>
          </p:cNvSpPr>
          <p:nvPr/>
        </p:nvSpPr>
        <p:spPr bwMode="auto">
          <a:xfrm>
            <a:off x="1772979" y="5813879"/>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dirty="0"/>
              <a:t>(almost)</a:t>
            </a:r>
          </a:p>
        </p:txBody>
      </p:sp>
    </p:spTree>
    <p:extLst>
      <p:ext uri="{BB962C8B-B14F-4D97-AF65-F5344CB8AC3E}">
        <p14:creationId xmlns:p14="http://schemas.microsoft.com/office/powerpoint/2010/main" val="213151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7315200" cy="1143000"/>
          </a:xfrm>
        </p:spPr>
        <p:txBody>
          <a:bodyPr/>
          <a:lstStyle/>
          <a:p>
            <a:r>
              <a:rPr lang="en-US" dirty="0">
                <a:solidFill>
                  <a:srgbClr val="FFFF66"/>
                </a:solidFill>
              </a:rPr>
              <a:t>Standardized Residuals in R</a:t>
            </a:r>
          </a:p>
        </p:txBody>
      </p:sp>
      <p:sp>
        <p:nvSpPr>
          <p:cNvPr id="3" name="Text Box 7"/>
          <p:cNvSpPr txBox="1">
            <a:spLocks noChangeArrowheads="1"/>
          </p:cNvSpPr>
          <p:nvPr/>
        </p:nvSpPr>
        <p:spPr bwMode="auto">
          <a:xfrm>
            <a:off x="3009900" y="1463495"/>
            <a:ext cx="5410200" cy="1015663"/>
          </a:xfrm>
          <a:prstGeom prst="rect">
            <a:avLst/>
          </a:prstGeom>
          <a:solidFill>
            <a:schemeClr val="tx1"/>
          </a:solidFill>
          <a:ln>
            <a:noFill/>
          </a:ln>
        </p:spPr>
        <p:txBody>
          <a:bodyPr wrap="square">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400" dirty="0"/>
              <a:t>Once you have fit   </a:t>
            </a:r>
            <a:r>
              <a:rPr lang="en-US" sz="2400" b="1" dirty="0" err="1">
                <a:solidFill>
                  <a:schemeClr val="bg1"/>
                </a:solidFill>
                <a:latin typeface="Courier New" pitchFamily="49" charset="0"/>
              </a:rPr>
              <a:t>mymodel</a:t>
            </a:r>
            <a:r>
              <a:rPr lang="en-US" sz="2400" b="1" dirty="0">
                <a:solidFill>
                  <a:schemeClr val="bg1"/>
                </a:solidFill>
                <a:latin typeface="Courier New" pitchFamily="49" charset="0"/>
              </a:rPr>
              <a:t>=lm(Y~X)</a:t>
            </a:r>
          </a:p>
          <a:p>
            <a:r>
              <a:rPr lang="en-US" sz="2400" b="1" dirty="0">
                <a:latin typeface="+mn-lt"/>
              </a:rPr>
              <a:t>Use:     </a:t>
            </a:r>
            <a:r>
              <a:rPr lang="en-US" sz="2400" b="1" dirty="0" err="1">
                <a:solidFill>
                  <a:schemeClr val="bg1"/>
                </a:solidFill>
                <a:latin typeface="Courier New" pitchFamily="49" charset="0"/>
              </a:rPr>
              <a:t>rstandard</a:t>
            </a:r>
            <a:r>
              <a:rPr lang="en-US" sz="2400" b="1" dirty="0">
                <a:solidFill>
                  <a:schemeClr val="bg1"/>
                </a:solidFill>
                <a:latin typeface="Courier New" pitchFamily="49" charset="0"/>
              </a:rPr>
              <a:t>(</a:t>
            </a:r>
            <a:r>
              <a:rPr lang="en-US" sz="2400" b="1" dirty="0" err="1">
                <a:solidFill>
                  <a:schemeClr val="bg1"/>
                </a:solidFill>
                <a:latin typeface="Courier New" pitchFamily="49" charset="0"/>
              </a:rPr>
              <a:t>mymodel</a:t>
            </a:r>
            <a:r>
              <a:rPr lang="en-US" sz="2400" b="1" dirty="0">
                <a:solidFill>
                  <a:schemeClr val="bg1"/>
                </a:solidFill>
                <a:latin typeface="Courier New" pitchFamily="49" charset="0"/>
              </a:rPr>
              <a:t>)</a:t>
            </a:r>
            <a:r>
              <a:rPr lang="en-US" sz="2400" b="1" dirty="0">
                <a:latin typeface="Courier New" pitchFamily="49" charset="0"/>
              </a:rPr>
              <a:t> </a:t>
            </a:r>
          </a:p>
        </p:txBody>
      </p:sp>
      <p:sp>
        <p:nvSpPr>
          <p:cNvPr id="4" name="TextBox 3"/>
          <p:cNvSpPr txBox="1"/>
          <p:nvPr/>
        </p:nvSpPr>
        <p:spPr>
          <a:xfrm>
            <a:off x="1371600" y="2606495"/>
            <a:ext cx="8915400" cy="4031873"/>
          </a:xfrm>
          <a:prstGeom prst="rect">
            <a:avLst/>
          </a:prstGeom>
          <a:solidFill>
            <a:schemeClr val="bg1"/>
          </a:solidFill>
        </p:spPr>
        <p:txBody>
          <a:bodyPr wrap="square" rtlCol="0">
            <a:spAutoFit/>
          </a:bodyPr>
          <a:lstStyle/>
          <a:p>
            <a:pPr>
              <a:spcBef>
                <a:spcPts val="0"/>
              </a:spcBef>
            </a:pPr>
            <a:r>
              <a:rPr lang="da-DK" sz="1600" b="1" dirty="0">
                <a:solidFill>
                  <a:schemeClr val="accent2"/>
                </a:solidFill>
                <a:latin typeface="Courier New" pitchFamily="49" charset="0"/>
                <a:cs typeface="Courier New" pitchFamily="49" charset="0"/>
              </a:rPr>
              <a:t> GoldModel=lm(Gold~Year,data=LongJumpOlympics2016)</a:t>
            </a:r>
          </a:p>
          <a:p>
            <a:pPr>
              <a:spcBef>
                <a:spcPts val="0"/>
              </a:spcBef>
            </a:pPr>
            <a:r>
              <a:rPr lang="da-DK" sz="1600" b="1" dirty="0">
                <a:solidFill>
                  <a:schemeClr val="accent2"/>
                </a:solidFill>
                <a:latin typeface="Courier New" pitchFamily="49" charset="0"/>
                <a:cs typeface="Courier New" pitchFamily="49" charset="0"/>
              </a:rPr>
              <a:t> rstandard(GoldModel)</a:t>
            </a:r>
          </a:p>
          <a:p>
            <a:pPr>
              <a:spcBef>
                <a:spcPts val="0"/>
              </a:spcBef>
            </a:pPr>
            <a:r>
              <a:rPr lang="da-DK" sz="1600" b="1" dirty="0">
                <a:solidFill>
                  <a:schemeClr val="tx1"/>
                </a:solidFill>
                <a:latin typeface="Courier New" pitchFamily="49" charset="0"/>
                <a:cs typeface="Courier New" pitchFamily="49" charset="0"/>
              </a:rPr>
              <a:t> 1           2           3           4           5           6 </a:t>
            </a:r>
          </a:p>
          <a:p>
            <a:pPr>
              <a:spcBef>
                <a:spcPts val="0"/>
              </a:spcBef>
            </a:pPr>
            <a:r>
              <a:rPr lang="da-DK" sz="1600" b="1" dirty="0">
                <a:solidFill>
                  <a:schemeClr val="tx1"/>
                </a:solidFill>
                <a:latin typeface="Courier New" pitchFamily="49" charset="0"/>
                <a:cs typeface="Courier New" pitchFamily="49" charset="0"/>
              </a:rPr>
              <a:t>-0.45846037 -0.02447194 -0.69927805  0.34245659  0.62395356 -1.58872766 </a:t>
            </a:r>
          </a:p>
          <a:p>
            <a:pPr>
              <a:spcBef>
                <a:spcPts val="0"/>
              </a:spcBef>
            </a:pPr>
            <a:r>
              <a:rPr lang="da-DK" sz="1600" b="1" dirty="0">
                <a:solidFill>
                  <a:schemeClr val="tx1"/>
                </a:solidFill>
                <a:latin typeface="Courier New" pitchFamily="49" charset="0"/>
                <a:cs typeface="Courier New" pitchFamily="49" charset="0"/>
              </a:rPr>
              <a:t>          7           8           9          10          11          12 </a:t>
            </a:r>
          </a:p>
          <a:p>
            <a:pPr>
              <a:spcBef>
                <a:spcPts val="0"/>
              </a:spcBef>
            </a:pPr>
            <a:r>
              <a:rPr lang="da-DK" sz="1600" b="1" dirty="0">
                <a:solidFill>
                  <a:schemeClr val="tx1"/>
                </a:solidFill>
                <a:latin typeface="Courier New" pitchFamily="49" charset="0"/>
                <a:cs typeface="Courier New" pitchFamily="49" charset="0"/>
              </a:rPr>
              <a:t>-0.60354515  0.33349306 -0.22282237  1.24041457 -0.28038843 -1.47783119 </a:t>
            </a:r>
          </a:p>
          <a:p>
            <a:pPr>
              <a:spcBef>
                <a:spcPts val="0"/>
              </a:spcBef>
            </a:pPr>
            <a:r>
              <a:rPr lang="da-DK" sz="1600" b="1" dirty="0">
                <a:solidFill>
                  <a:schemeClr val="tx1"/>
                </a:solidFill>
                <a:latin typeface="Courier New" pitchFamily="49" charset="0"/>
                <a:cs typeface="Courier New" pitchFamily="49" charset="0"/>
              </a:rPr>
              <a:t>         13          14          15          16          17          18 </a:t>
            </a:r>
          </a:p>
          <a:p>
            <a:pPr>
              <a:spcBef>
                <a:spcPts val="0"/>
              </a:spcBef>
            </a:pPr>
            <a:r>
              <a:rPr lang="da-DK" sz="1600" b="1" dirty="0">
                <a:solidFill>
                  <a:schemeClr val="tx1"/>
                </a:solidFill>
                <a:latin typeface="Courier New" pitchFamily="49" charset="0"/>
                <a:cs typeface="Courier New" pitchFamily="49" charset="0"/>
              </a:rPr>
              <a:t>-0.65303672  0.28865616 -0.10391829  2.96025507  0.17095826  0.40756162 </a:t>
            </a:r>
          </a:p>
          <a:p>
            <a:pPr>
              <a:spcBef>
                <a:spcPts val="0"/>
              </a:spcBef>
            </a:pPr>
            <a:r>
              <a:rPr lang="da-DK" sz="1600" b="1" dirty="0">
                <a:solidFill>
                  <a:schemeClr val="tx1"/>
                </a:solidFill>
                <a:latin typeface="Courier New" pitchFamily="49" charset="0"/>
                <a:cs typeface="Courier New" pitchFamily="49" charset="0"/>
              </a:rPr>
              <a:t>         19          20          21          22          23          24 </a:t>
            </a:r>
          </a:p>
          <a:p>
            <a:pPr>
              <a:spcBef>
                <a:spcPts val="0"/>
              </a:spcBef>
            </a:pPr>
            <a:r>
              <a:rPr lang="da-DK" sz="1600" b="1" dirty="0">
                <a:solidFill>
                  <a:schemeClr val="tx1"/>
                </a:solidFill>
                <a:latin typeface="Courier New" pitchFamily="49" charset="0"/>
                <a:cs typeface="Courier New" pitchFamily="49" charset="0"/>
              </a:rPr>
              <a:t> 0.96124413  0.76569814  1.28443310  0.89029407  0.01303494  0.01295953 </a:t>
            </a:r>
          </a:p>
          <a:p>
            <a:pPr>
              <a:spcBef>
                <a:spcPts val="0"/>
              </a:spcBef>
            </a:pPr>
            <a:r>
              <a:rPr lang="da-DK" sz="1600" b="1" dirty="0">
                <a:solidFill>
                  <a:schemeClr val="tx1"/>
                </a:solidFill>
                <a:latin typeface="Courier New" pitchFamily="49" charset="0"/>
                <a:cs typeface="Courier New" pitchFamily="49" charset="0"/>
              </a:rPr>
              <a:t>         25          26          27          28 </a:t>
            </a:r>
          </a:p>
          <a:p>
            <a:pPr>
              <a:spcBef>
                <a:spcPts val="0"/>
              </a:spcBef>
            </a:pPr>
            <a:r>
              <a:rPr lang="da-DK" sz="1600" b="1" dirty="0">
                <a:solidFill>
                  <a:schemeClr val="tx1"/>
                </a:solidFill>
                <a:latin typeface="Courier New" pitchFamily="49" charset="0"/>
                <a:cs typeface="Courier New" pitchFamily="49" charset="0"/>
              </a:rPr>
              <a:t>-0.02754601 -1.24791995 -1.58338033 -1.51206192</a:t>
            </a:r>
          </a:p>
          <a:p>
            <a:pPr>
              <a:spcBef>
                <a:spcPts val="0"/>
              </a:spcBef>
            </a:pPr>
            <a:endParaRPr lang="da-DK" sz="1600" b="1" dirty="0">
              <a:solidFill>
                <a:schemeClr val="accent2"/>
              </a:solidFill>
              <a:latin typeface="Courier New" pitchFamily="49" charset="0"/>
              <a:cs typeface="Courier New" pitchFamily="49" charset="0"/>
            </a:endParaRPr>
          </a:p>
          <a:p>
            <a:pPr>
              <a:spcBef>
                <a:spcPts val="0"/>
              </a:spcBef>
            </a:pPr>
            <a:r>
              <a:rPr lang="da-DK" sz="1600" b="1" dirty="0">
                <a:solidFill>
                  <a:schemeClr val="accent2"/>
                </a:solidFill>
                <a:latin typeface="Courier New" pitchFamily="49" charset="0"/>
                <a:cs typeface="Courier New" pitchFamily="49" charset="0"/>
              </a:rPr>
              <a:t>max(rstandard(GoldModel))</a:t>
            </a:r>
          </a:p>
          <a:p>
            <a:pPr>
              <a:spcBef>
                <a:spcPts val="0"/>
              </a:spcBef>
            </a:pPr>
            <a:endParaRPr lang="da-DK" sz="1600" b="1" dirty="0">
              <a:solidFill>
                <a:schemeClr val="accent2"/>
              </a:solidFill>
              <a:latin typeface="Courier New" pitchFamily="49" charset="0"/>
              <a:cs typeface="Courier New" pitchFamily="49" charset="0"/>
            </a:endParaRPr>
          </a:p>
          <a:p>
            <a:pPr>
              <a:spcBef>
                <a:spcPts val="0"/>
              </a:spcBef>
            </a:pPr>
            <a:r>
              <a:rPr lang="en-US" sz="1600" b="1" dirty="0">
                <a:solidFill>
                  <a:schemeClr val="tx1"/>
                </a:solidFill>
                <a:latin typeface="Courier New" pitchFamily="49" charset="0"/>
                <a:cs typeface="Courier New" pitchFamily="49" charset="0"/>
              </a:rPr>
              <a:t>[1] </a:t>
            </a:r>
            <a:r>
              <a:rPr lang="da-DK" sz="1600" b="1" dirty="0">
                <a:solidFill>
                  <a:schemeClr val="tx1"/>
                </a:solidFill>
                <a:latin typeface="Courier New" pitchFamily="49" charset="0"/>
                <a:cs typeface="Courier New" pitchFamily="49" charset="0"/>
              </a:rPr>
              <a:t>3.02588100</a:t>
            </a:r>
          </a:p>
        </p:txBody>
      </p:sp>
      <p:sp>
        <p:nvSpPr>
          <p:cNvPr id="5" name="Oval 4"/>
          <p:cNvSpPr/>
          <p:nvPr/>
        </p:nvSpPr>
        <p:spPr bwMode="auto">
          <a:xfrm>
            <a:off x="5829300" y="3978095"/>
            <a:ext cx="1735836" cy="822305"/>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endParaRPr lang="en-US" sz="3200"/>
          </a:p>
        </p:txBody>
      </p:sp>
    </p:spTree>
    <p:extLst>
      <p:ext uri="{BB962C8B-B14F-4D97-AF65-F5344CB8AC3E}">
        <p14:creationId xmlns:p14="http://schemas.microsoft.com/office/powerpoint/2010/main" val="1788528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8E6B98-50AA-4708-BAF3-E999F99FCF4A}"/>
              </a:ext>
            </a:extLst>
          </p:cNvPr>
          <p:cNvPicPr>
            <a:picLocks noChangeAspect="1"/>
          </p:cNvPicPr>
          <p:nvPr/>
        </p:nvPicPr>
        <p:blipFill>
          <a:blip r:embed="rId3"/>
          <a:stretch>
            <a:fillRect/>
          </a:stretch>
        </p:blipFill>
        <p:spPr>
          <a:xfrm>
            <a:off x="1752600" y="1524000"/>
            <a:ext cx="7861518" cy="4857524"/>
          </a:xfrm>
          <a:prstGeom prst="rect">
            <a:avLst/>
          </a:prstGeom>
        </p:spPr>
      </p:pic>
      <p:sp>
        <p:nvSpPr>
          <p:cNvPr id="13314" name="Title 1"/>
          <p:cNvSpPr>
            <a:spLocks noGrp="1"/>
          </p:cNvSpPr>
          <p:nvPr>
            <p:ph type="title"/>
          </p:nvPr>
        </p:nvSpPr>
        <p:spPr>
          <a:xfrm>
            <a:off x="1524000" y="0"/>
            <a:ext cx="9144000" cy="1143000"/>
          </a:xfrm>
        </p:spPr>
        <p:txBody>
          <a:bodyPr/>
          <a:lstStyle/>
          <a:p>
            <a:r>
              <a:rPr lang="en-US" sz="4000">
                <a:solidFill>
                  <a:srgbClr val="FFFF66"/>
                </a:solidFill>
              </a:rPr>
              <a:t>Plot: Standardized Residuals vs. Predicted</a:t>
            </a:r>
          </a:p>
        </p:txBody>
      </p:sp>
      <p:sp>
        <p:nvSpPr>
          <p:cNvPr id="4" name="TextBox 3"/>
          <p:cNvSpPr txBox="1">
            <a:spLocks noChangeArrowheads="1"/>
          </p:cNvSpPr>
          <p:nvPr/>
        </p:nvSpPr>
        <p:spPr bwMode="auto">
          <a:xfrm>
            <a:off x="4648200" y="21977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rgbClr val="FFFF66"/>
                </a:solidFill>
                <a:latin typeface="Times New Roman" pitchFamily="18" charset="0"/>
              </a:defRPr>
            </a:lvl1pPr>
            <a:lvl2pPr marL="742950" indent="-285750">
              <a:defRPr sz="3600">
                <a:solidFill>
                  <a:srgbClr val="FFFF66"/>
                </a:solidFill>
                <a:latin typeface="Times New Roman" pitchFamily="18" charset="0"/>
              </a:defRPr>
            </a:lvl2pPr>
            <a:lvl3pPr marL="1143000" indent="-228600">
              <a:defRPr sz="3600">
                <a:solidFill>
                  <a:srgbClr val="FFFF66"/>
                </a:solidFill>
                <a:latin typeface="Times New Roman" pitchFamily="18" charset="0"/>
              </a:defRPr>
            </a:lvl3pPr>
            <a:lvl4pPr marL="1600200" indent="-228600">
              <a:defRPr sz="3600">
                <a:solidFill>
                  <a:srgbClr val="FFFF66"/>
                </a:solidFill>
                <a:latin typeface="Times New Roman" pitchFamily="18" charset="0"/>
              </a:defRPr>
            </a:lvl4pPr>
            <a:lvl5pPr marL="2057400" indent="-228600">
              <a:defRPr sz="3600">
                <a:solidFill>
                  <a:srgbClr val="FFFF66"/>
                </a:solidFill>
                <a:latin typeface="Times New Roman" pitchFamily="18" charset="0"/>
              </a:defRPr>
            </a:lvl5pPr>
            <a:lvl6pPr marL="2514600" indent="-228600" eaLnBrk="0" fontAlgn="base" hangingPunct="0">
              <a:spcBef>
                <a:spcPct val="50000"/>
              </a:spcBef>
              <a:spcAft>
                <a:spcPct val="0"/>
              </a:spcAft>
              <a:defRPr sz="3600">
                <a:solidFill>
                  <a:srgbClr val="FFFF66"/>
                </a:solidFill>
                <a:latin typeface="Times New Roman" pitchFamily="18" charset="0"/>
              </a:defRPr>
            </a:lvl6pPr>
            <a:lvl7pPr marL="2971800" indent="-228600" eaLnBrk="0" fontAlgn="base" hangingPunct="0">
              <a:spcBef>
                <a:spcPct val="50000"/>
              </a:spcBef>
              <a:spcAft>
                <a:spcPct val="0"/>
              </a:spcAft>
              <a:defRPr sz="3600">
                <a:solidFill>
                  <a:srgbClr val="FFFF66"/>
                </a:solidFill>
                <a:latin typeface="Times New Roman" pitchFamily="18" charset="0"/>
              </a:defRPr>
            </a:lvl7pPr>
            <a:lvl8pPr marL="3429000" indent="-228600" eaLnBrk="0" fontAlgn="base" hangingPunct="0">
              <a:spcBef>
                <a:spcPct val="50000"/>
              </a:spcBef>
              <a:spcAft>
                <a:spcPct val="0"/>
              </a:spcAft>
              <a:defRPr sz="3600">
                <a:solidFill>
                  <a:srgbClr val="FFFF66"/>
                </a:solidFill>
                <a:latin typeface="Times New Roman" pitchFamily="18" charset="0"/>
              </a:defRPr>
            </a:lvl8pPr>
            <a:lvl9pPr marL="3886200" indent="-228600" eaLnBrk="0" fontAlgn="base" hangingPunct="0">
              <a:spcBef>
                <a:spcPct val="50000"/>
              </a:spcBef>
              <a:spcAft>
                <a:spcPct val="0"/>
              </a:spcAft>
              <a:defRPr sz="3600">
                <a:solidFill>
                  <a:srgbClr val="FFFF66"/>
                </a:solidFill>
                <a:latin typeface="Times New Roman" pitchFamily="18" charset="0"/>
              </a:defRPr>
            </a:lvl9pPr>
          </a:lstStyle>
          <a:p>
            <a:r>
              <a:rPr lang="en-US" sz="2000" dirty="0">
                <a:solidFill>
                  <a:schemeClr val="tx1"/>
                </a:solidFill>
              </a:rPr>
              <a:t>2.96</a:t>
            </a:r>
          </a:p>
        </p:txBody>
      </p:sp>
      <p:cxnSp>
        <p:nvCxnSpPr>
          <p:cNvPr id="6" name="Straight Arrow Connector 5"/>
          <p:cNvCxnSpPr>
            <a:cxnSpLocks noChangeShapeType="1"/>
          </p:cNvCxnSpPr>
          <p:nvPr/>
        </p:nvCxnSpPr>
        <p:spPr bwMode="auto">
          <a:xfrm flipV="1">
            <a:off x="5334000" y="2197699"/>
            <a:ext cx="914400" cy="200026"/>
          </a:xfrm>
          <a:prstGeom prst="straightConnector1">
            <a:avLst/>
          </a:prstGeom>
          <a:noFill/>
          <a:ln w="9525" algn="ctr">
            <a:solidFill>
              <a:srgbClr val="0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50446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286000" y="304800"/>
            <a:ext cx="7772400" cy="1143000"/>
          </a:xfrm>
        </p:spPr>
        <p:txBody>
          <a:bodyPr/>
          <a:lstStyle/>
          <a:p>
            <a:r>
              <a:rPr lang="en-US" dirty="0">
                <a:solidFill>
                  <a:srgbClr val="FFFF66"/>
                </a:solidFill>
              </a:rPr>
              <a:t>Simple </a:t>
            </a:r>
            <a:r>
              <a:rPr lang="en-US" u="sng" dirty="0">
                <a:solidFill>
                  <a:srgbClr val="FFFF66"/>
                </a:solidFill>
              </a:rPr>
              <a:t>Linear</a:t>
            </a:r>
            <a:r>
              <a:rPr lang="en-US" dirty="0">
                <a:solidFill>
                  <a:srgbClr val="FFFF66"/>
                </a:solidFill>
              </a:rPr>
              <a:t> Model- Conditions</a:t>
            </a:r>
          </a:p>
        </p:txBody>
      </p:sp>
      <p:sp>
        <p:nvSpPr>
          <p:cNvPr id="4" name="Text Box 3">
            <a:extLst>
              <a:ext uri="{FF2B5EF4-FFF2-40B4-BE49-F238E27FC236}">
                <a16:creationId xmlns:a16="http://schemas.microsoft.com/office/drawing/2014/main" id="{027BFC1A-CB28-40F0-8CE9-8AC887A8BD6F}"/>
              </a:ext>
            </a:extLst>
          </p:cNvPr>
          <p:cNvSpPr txBox="1">
            <a:spLocks noChangeArrowheads="1"/>
          </p:cNvSpPr>
          <p:nvPr/>
        </p:nvSpPr>
        <p:spPr bwMode="auto">
          <a:xfrm>
            <a:off x="609600" y="1447800"/>
            <a:ext cx="8610600" cy="3785652"/>
          </a:xfrm>
          <a:prstGeom prst="rect">
            <a:avLst/>
          </a:prstGeom>
          <a:solidFill>
            <a:schemeClr val="accent2">
              <a:lumMod val="50000"/>
            </a:schemeClr>
          </a:solidFill>
          <a:ln>
            <a:noFill/>
          </a:ln>
          <a:effectLst/>
        </p:spPr>
        <p:txBody>
          <a:bodyPr wrap="square">
            <a:spAutoFit/>
          </a:bodyPr>
          <a:lstStyle>
            <a:lvl1pPr marL="457200" indent="-457200">
              <a:spcBef>
                <a:spcPct val="0"/>
              </a:spcBef>
              <a:defRPr sz="2400">
                <a:solidFill>
                  <a:schemeClr val="tx1"/>
                </a:solidFill>
                <a:latin typeface="Times New Roman" pitchFamily="18" charset="0"/>
              </a:defRPr>
            </a:lvl1pPr>
            <a:lvl2pPr marL="914400" indent="-457200">
              <a:spcBef>
                <a:spcPct val="0"/>
              </a:spcBef>
              <a:defRPr sz="2400">
                <a:solidFill>
                  <a:schemeClr val="tx1"/>
                </a:solidFill>
                <a:latin typeface="Times New Roman" pitchFamily="18" charset="0"/>
              </a:defRPr>
            </a:lvl2pPr>
            <a:lvl3pPr marL="1371600" indent="-457200">
              <a:spcBef>
                <a:spcPct val="0"/>
              </a:spcBef>
              <a:defRPr sz="2400">
                <a:solidFill>
                  <a:schemeClr val="tx1"/>
                </a:solidFill>
                <a:latin typeface="Times New Roman" pitchFamily="18" charset="0"/>
              </a:defRPr>
            </a:lvl3pPr>
            <a:lvl4pPr marL="1828800" indent="-457200">
              <a:spcBef>
                <a:spcPct val="0"/>
              </a:spcBef>
              <a:defRPr sz="2400">
                <a:solidFill>
                  <a:schemeClr val="tx1"/>
                </a:solidFill>
                <a:latin typeface="Times New Roman" pitchFamily="18" charset="0"/>
              </a:defRPr>
            </a:lvl4pPr>
            <a:lvl5pPr marL="2286000" indent="-457200">
              <a:spcBef>
                <a:spcPct val="0"/>
              </a:spcBef>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r>
              <a:rPr lang="en-US" u="sng" dirty="0">
                <a:solidFill>
                  <a:srgbClr val="FFFF66"/>
                </a:solidFill>
              </a:rPr>
              <a:t>Model</a:t>
            </a:r>
            <a:r>
              <a:rPr lang="en-US" dirty="0">
                <a:solidFill>
                  <a:srgbClr val="FFFF66"/>
                </a:solidFill>
              </a:rPr>
              <a:t>:</a:t>
            </a:r>
          </a:p>
          <a:p>
            <a:pPr>
              <a:buFontTx/>
              <a:buAutoNum type="arabicPeriod"/>
            </a:pPr>
            <a:r>
              <a:rPr lang="en-US" dirty="0">
                <a:solidFill>
                  <a:schemeClr val="bg1"/>
                </a:solidFill>
              </a:rPr>
              <a:t>Linearity:</a:t>
            </a:r>
            <a:r>
              <a:rPr lang="en-US" dirty="0">
                <a:solidFill>
                  <a:srgbClr val="FFFF66"/>
                </a:solidFill>
              </a:rPr>
              <a:t> The means for Y vary as a linear function of X.</a:t>
            </a:r>
          </a:p>
          <a:p>
            <a:r>
              <a:rPr lang="en-US" u="sng" dirty="0">
                <a:solidFill>
                  <a:srgbClr val="FFFF66"/>
                </a:solidFill>
              </a:rPr>
              <a:t>Error</a:t>
            </a:r>
            <a:r>
              <a:rPr lang="en-US" dirty="0">
                <a:solidFill>
                  <a:srgbClr val="FFFF66"/>
                </a:solidFill>
              </a:rPr>
              <a:t>:</a:t>
            </a:r>
          </a:p>
          <a:p>
            <a:pPr>
              <a:buFontTx/>
              <a:buAutoNum type="arabicPeriod" startAt="2"/>
            </a:pPr>
            <a:r>
              <a:rPr lang="en-US" dirty="0">
                <a:solidFill>
                  <a:schemeClr val="bg1"/>
                </a:solidFill>
              </a:rPr>
              <a:t>Zero Mean: </a:t>
            </a:r>
            <a:r>
              <a:rPr lang="en-US" dirty="0">
                <a:solidFill>
                  <a:srgbClr val="FFFF66"/>
                </a:solidFill>
              </a:rPr>
              <a:t>The distribution of the errors is centered at zero.</a:t>
            </a:r>
            <a:endParaRPr lang="en-US" dirty="0">
              <a:solidFill>
                <a:schemeClr val="bg1"/>
              </a:solidFill>
            </a:endParaRPr>
          </a:p>
          <a:p>
            <a:pPr>
              <a:buFont typeface="+mj-lt"/>
              <a:buAutoNum type="arabicPeriod" startAt="3"/>
            </a:pPr>
            <a:r>
              <a:rPr lang="en-US" dirty="0">
                <a:solidFill>
                  <a:schemeClr val="bg1"/>
                </a:solidFill>
              </a:rPr>
              <a:t>Constant variance:</a:t>
            </a:r>
            <a:r>
              <a:rPr lang="en-US" dirty="0">
                <a:solidFill>
                  <a:srgbClr val="FFFF66"/>
                </a:solidFill>
              </a:rPr>
              <a:t> The variance for Y is the same at each X. (</a:t>
            </a:r>
            <a:r>
              <a:rPr lang="en-US" i="1" dirty="0">
                <a:solidFill>
                  <a:srgbClr val="FFFF66"/>
                </a:solidFill>
              </a:rPr>
              <a:t>Homoscedasticity</a:t>
            </a:r>
            <a:r>
              <a:rPr lang="en-US" dirty="0">
                <a:solidFill>
                  <a:srgbClr val="FFFF66"/>
                </a:solidFill>
              </a:rPr>
              <a:t>)</a:t>
            </a:r>
            <a:endParaRPr lang="en-US" dirty="0">
              <a:solidFill>
                <a:schemeClr val="bg1"/>
              </a:solidFill>
            </a:endParaRPr>
          </a:p>
          <a:p>
            <a:pPr>
              <a:buFont typeface="+mj-lt"/>
              <a:buAutoNum type="arabicPeriod" startAt="3"/>
            </a:pPr>
            <a:r>
              <a:rPr lang="en-US" dirty="0">
                <a:solidFill>
                  <a:schemeClr val="bg1"/>
                </a:solidFill>
              </a:rPr>
              <a:t>Independence:</a:t>
            </a:r>
            <a:r>
              <a:rPr lang="en-US" dirty="0">
                <a:solidFill>
                  <a:srgbClr val="FFFF66"/>
                </a:solidFill>
              </a:rPr>
              <a:t> No relationships among errors.</a:t>
            </a:r>
            <a:endParaRPr lang="en-US" dirty="0">
              <a:solidFill>
                <a:schemeClr val="bg1"/>
              </a:solidFill>
            </a:endParaRPr>
          </a:p>
          <a:p>
            <a:pPr>
              <a:buFont typeface="+mj-lt"/>
              <a:buAutoNum type="arabicPeriod" startAt="3"/>
            </a:pPr>
            <a:r>
              <a:rPr lang="en-US" dirty="0">
                <a:solidFill>
                  <a:schemeClr val="bg1"/>
                </a:solidFill>
              </a:rPr>
              <a:t>Normality:</a:t>
            </a:r>
            <a:endParaRPr lang="en-US" dirty="0">
              <a:solidFill>
                <a:srgbClr val="FFFF66"/>
              </a:solidFill>
            </a:endParaRPr>
          </a:p>
          <a:p>
            <a:pPr lvl="1">
              <a:buFont typeface="Arial" panose="020B0604020202020204" pitchFamily="34" charset="0"/>
              <a:buChar char="•"/>
            </a:pPr>
            <a:r>
              <a:rPr lang="en-US" dirty="0">
                <a:solidFill>
                  <a:srgbClr val="FFFF66"/>
                </a:solidFill>
              </a:rPr>
              <a:t>Residuals are normally distributed</a:t>
            </a:r>
          </a:p>
          <a:p>
            <a:pPr lvl="1">
              <a:buFont typeface="Arial" panose="020B0604020202020204" pitchFamily="34" charset="0"/>
              <a:buChar char="•"/>
            </a:pPr>
            <a:r>
              <a:rPr lang="en-US" dirty="0">
                <a:solidFill>
                  <a:srgbClr val="FFFF66"/>
                </a:solidFill>
              </a:rPr>
              <a:t>(sometimes) At each X, the Y’s follow a normal distribution.</a:t>
            </a:r>
          </a:p>
        </p:txBody>
      </p:sp>
    </p:spTree>
    <p:extLst>
      <p:ext uri="{BB962C8B-B14F-4D97-AF65-F5344CB8AC3E}">
        <p14:creationId xmlns:p14="http://schemas.microsoft.com/office/powerpoint/2010/main" val="171242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3" end="3"/>
                                            </p:txEl>
                                          </p:spTgt>
                                        </p:tgtEl>
                                      </p:cBhvr>
                                    </p:animEffect>
                                    <p:set>
                                      <p:cBhvr>
                                        <p:cTn id="7" dur="1" fill="hold">
                                          <p:stCondLst>
                                            <p:cond delay="499"/>
                                          </p:stCondLst>
                                        </p:cTn>
                                        <p:tgtEl>
                                          <p:spTgt spid="4">
                                            <p:txEl>
                                              <p:pRg st="3" end="3"/>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5" end="5"/>
                                            </p:txEl>
                                          </p:spTgt>
                                        </p:tgtEl>
                                      </p:cBhvr>
                                    </p:animEffect>
                                    <p:set>
                                      <p:cBhvr>
                                        <p:cTn id="10" dur="1" fill="hold">
                                          <p:stCondLst>
                                            <p:cond delay="499"/>
                                          </p:stCondLst>
                                        </p:cTn>
                                        <p:tgtEl>
                                          <p:spTgt spid="4">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609600"/>
            <a:ext cx="12192000" cy="1143000"/>
          </a:xfrm>
        </p:spPr>
        <p:txBody>
          <a:bodyPr/>
          <a:lstStyle/>
          <a:p>
            <a:r>
              <a:rPr lang="en-US" sz="4000" dirty="0">
                <a:solidFill>
                  <a:srgbClr val="FFFF66"/>
                </a:solidFill>
              </a:rPr>
              <a:t>What to do when regression assumptions are violated?</a:t>
            </a:r>
          </a:p>
        </p:txBody>
      </p:sp>
      <p:sp>
        <p:nvSpPr>
          <p:cNvPr id="231427" name="Text Box 3"/>
          <p:cNvSpPr txBox="1">
            <a:spLocks noChangeArrowheads="1"/>
          </p:cNvSpPr>
          <p:nvPr/>
        </p:nvSpPr>
        <p:spPr bwMode="auto">
          <a:xfrm>
            <a:off x="533400" y="2209800"/>
            <a:ext cx="7848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pPr>
              <a:spcBef>
                <a:spcPct val="25000"/>
              </a:spcBef>
            </a:pPr>
            <a:r>
              <a:rPr lang="en-US" dirty="0">
                <a:solidFill>
                  <a:schemeClr val="bg1"/>
                </a:solidFill>
              </a:rPr>
              <a:t>Examples:</a:t>
            </a:r>
            <a:endParaRPr lang="en-US" dirty="0"/>
          </a:p>
          <a:p>
            <a:pPr>
              <a:spcBef>
                <a:spcPct val="25000"/>
              </a:spcBef>
              <a:buFontTx/>
              <a:buAutoNum type="arabicPeriod"/>
            </a:pPr>
            <a:r>
              <a:rPr lang="en-US" dirty="0"/>
              <a:t>Nonlinear patterns in residuals</a:t>
            </a:r>
          </a:p>
          <a:p>
            <a:pPr>
              <a:spcBef>
                <a:spcPct val="25000"/>
              </a:spcBef>
              <a:buFontTx/>
              <a:buAutoNum type="arabicPeriod"/>
            </a:pPr>
            <a:r>
              <a:rPr lang="en-US" dirty="0"/>
              <a:t>Heteroscedasticity (</a:t>
            </a:r>
            <a:r>
              <a:rPr lang="en-US" dirty="0" err="1"/>
              <a:t>nonconstant</a:t>
            </a:r>
            <a:r>
              <a:rPr lang="en-US" dirty="0"/>
              <a:t> variance)</a:t>
            </a:r>
          </a:p>
          <a:p>
            <a:pPr>
              <a:spcBef>
                <a:spcPct val="25000"/>
              </a:spcBef>
              <a:buFontTx/>
              <a:buAutoNum type="arabicPeriod"/>
            </a:pPr>
            <a:r>
              <a:rPr lang="en-US" dirty="0"/>
              <a:t>Lack of normality in residuals</a:t>
            </a:r>
          </a:p>
          <a:p>
            <a:pPr>
              <a:spcBef>
                <a:spcPct val="25000"/>
              </a:spcBef>
              <a:buFontTx/>
              <a:buAutoNum type="arabicPeriod"/>
            </a:pPr>
            <a:r>
              <a:rPr lang="en-US" dirty="0"/>
              <a:t>Outliers: influential points, large residuals</a:t>
            </a:r>
          </a:p>
        </p:txBody>
      </p:sp>
    </p:spTree>
    <p:extLst>
      <p:ext uri="{BB962C8B-B14F-4D97-AF65-F5344CB8AC3E}">
        <p14:creationId xmlns:p14="http://schemas.microsoft.com/office/powerpoint/2010/main" val="299488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solidFill>
                  <a:srgbClr val="FFFF66"/>
                </a:solidFill>
              </a:rPr>
              <a:t>Data Transformations</a:t>
            </a:r>
          </a:p>
        </p:txBody>
      </p:sp>
      <p:sp>
        <p:nvSpPr>
          <p:cNvPr id="233475" name="Text Box 3"/>
          <p:cNvSpPr txBox="1">
            <a:spLocks noChangeArrowheads="1"/>
          </p:cNvSpPr>
          <p:nvPr/>
        </p:nvSpPr>
        <p:spPr bwMode="auto">
          <a:xfrm>
            <a:off x="533400" y="1981200"/>
            <a:ext cx="7162800" cy="3937000"/>
          </a:xfrm>
          <a:prstGeom prst="rect">
            <a:avLst/>
          </a:prstGeom>
          <a:solidFill>
            <a:schemeClr val="accent2">
              <a:lumMod val="50000"/>
            </a:schemeClr>
          </a:solidFill>
          <a:ln>
            <a:noFill/>
          </a:ln>
        </p:spPr>
        <p:txBody>
          <a:bodyPr>
            <a:spAutoFit/>
          </a:bodyPr>
          <a:lstStyle>
            <a:lvl1pPr marL="677863" indent="-677863">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solidFill>
                  <a:schemeClr val="bg1"/>
                </a:solidFill>
              </a:rPr>
              <a:t>Can be used to:</a:t>
            </a:r>
          </a:p>
          <a:p>
            <a:pPr>
              <a:buFontTx/>
              <a:buAutoNum type="alphaLcParenBoth"/>
            </a:pPr>
            <a:r>
              <a:rPr lang="en-US" sz="3600" dirty="0"/>
              <a:t>Address non-linear patterns</a:t>
            </a:r>
          </a:p>
          <a:p>
            <a:pPr>
              <a:buFontTx/>
              <a:buAutoNum type="alphaLcParenBoth"/>
            </a:pPr>
            <a:r>
              <a:rPr lang="en-US" sz="3600" dirty="0"/>
              <a:t>Stabilize variance</a:t>
            </a:r>
          </a:p>
          <a:p>
            <a:pPr>
              <a:buFontTx/>
              <a:buAutoNum type="alphaLcParenBoth"/>
            </a:pPr>
            <a:r>
              <a:rPr lang="en-US" sz="3600" dirty="0"/>
              <a:t>Remove skewness from residuals</a:t>
            </a:r>
          </a:p>
          <a:p>
            <a:pPr>
              <a:buFontTx/>
              <a:buAutoNum type="alphaLcParenBoth"/>
            </a:pPr>
            <a:r>
              <a:rPr lang="en-US" sz="3600" dirty="0"/>
              <a:t>Minimize effects of outliers</a:t>
            </a:r>
          </a:p>
        </p:txBody>
      </p:sp>
    </p:spTree>
    <p:extLst>
      <p:ext uri="{BB962C8B-B14F-4D97-AF65-F5344CB8AC3E}">
        <p14:creationId xmlns:p14="http://schemas.microsoft.com/office/powerpoint/2010/main" val="206647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2209800" y="381000"/>
            <a:ext cx="7772400" cy="1143000"/>
          </a:xfrm>
        </p:spPr>
        <p:txBody>
          <a:bodyPr/>
          <a:lstStyle/>
          <a:p>
            <a:r>
              <a:rPr lang="en-US">
                <a:solidFill>
                  <a:srgbClr val="FFFF66"/>
                </a:solidFill>
              </a:rPr>
              <a:t>Common Transformations</a:t>
            </a:r>
          </a:p>
        </p:txBody>
      </p:sp>
      <p:sp>
        <p:nvSpPr>
          <p:cNvPr id="1032" name="Text Box 4"/>
          <p:cNvSpPr txBox="1">
            <a:spLocks noChangeArrowheads="1"/>
          </p:cNvSpPr>
          <p:nvPr/>
        </p:nvSpPr>
        <p:spPr bwMode="auto">
          <a:xfrm>
            <a:off x="533400" y="1473650"/>
            <a:ext cx="891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3600" dirty="0">
                <a:solidFill>
                  <a:schemeClr val="bg1"/>
                </a:solidFill>
              </a:rPr>
              <a:t>For either the response (</a:t>
            </a:r>
            <a:r>
              <a:rPr lang="en-US" sz="3600" i="1" dirty="0">
                <a:solidFill>
                  <a:schemeClr val="bg1"/>
                </a:solidFill>
              </a:rPr>
              <a:t>Y</a:t>
            </a:r>
            <a:r>
              <a:rPr lang="en-US" sz="3600" dirty="0">
                <a:solidFill>
                  <a:schemeClr val="bg1"/>
                </a:solidFill>
              </a:rPr>
              <a:t>) or predictor (</a:t>
            </a:r>
            <a:r>
              <a:rPr lang="en-US" sz="3600" i="1" dirty="0">
                <a:solidFill>
                  <a:schemeClr val="bg1"/>
                </a:solidFill>
              </a:rPr>
              <a:t>X</a:t>
            </a:r>
            <a:r>
              <a:rPr lang="en-US" sz="3600" dirty="0">
                <a:solidFill>
                  <a:schemeClr val="bg1"/>
                </a:solidFill>
              </a:rPr>
              <a:t>)...</a:t>
            </a:r>
          </a:p>
        </p:txBody>
      </p:sp>
      <p:sp>
        <p:nvSpPr>
          <p:cNvPr id="226309" name="Text Box 5"/>
          <p:cNvSpPr txBox="1">
            <a:spLocks noChangeArrowheads="1"/>
          </p:cNvSpPr>
          <p:nvPr/>
        </p:nvSpPr>
        <p:spPr bwMode="auto">
          <a:xfrm>
            <a:off x="1524000" y="23622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dirty="0"/>
              <a:t>Logarithm</a:t>
            </a:r>
          </a:p>
        </p:txBody>
      </p:sp>
      <p:sp>
        <p:nvSpPr>
          <p:cNvPr id="226311" name="Text Box 7"/>
          <p:cNvSpPr txBox="1">
            <a:spLocks noChangeArrowheads="1"/>
          </p:cNvSpPr>
          <p:nvPr/>
        </p:nvSpPr>
        <p:spPr bwMode="auto">
          <a:xfrm>
            <a:off x="1447800" y="30480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dirty="0"/>
              <a:t>Square root</a:t>
            </a:r>
          </a:p>
        </p:txBody>
      </p:sp>
      <p:sp>
        <p:nvSpPr>
          <p:cNvPr id="226313" name="Text Box 9"/>
          <p:cNvSpPr txBox="1">
            <a:spLocks noChangeArrowheads="1"/>
          </p:cNvSpPr>
          <p:nvPr/>
        </p:nvSpPr>
        <p:spPr bwMode="auto">
          <a:xfrm>
            <a:off x="990600" y="38862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a:t>Exponentiation</a:t>
            </a:r>
          </a:p>
        </p:txBody>
      </p:sp>
      <p:sp>
        <p:nvSpPr>
          <p:cNvPr id="226315" name="Text Box 11"/>
          <p:cNvSpPr txBox="1">
            <a:spLocks noChangeArrowheads="1"/>
          </p:cNvSpPr>
          <p:nvPr/>
        </p:nvSpPr>
        <p:spPr bwMode="auto">
          <a:xfrm>
            <a:off x="1066800" y="48006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a:t>Power function</a:t>
            </a:r>
          </a:p>
        </p:txBody>
      </p:sp>
      <p:sp>
        <p:nvSpPr>
          <p:cNvPr id="226317" name="Text Box 13"/>
          <p:cNvSpPr txBox="1">
            <a:spLocks noChangeArrowheads="1"/>
          </p:cNvSpPr>
          <p:nvPr/>
        </p:nvSpPr>
        <p:spPr bwMode="auto">
          <a:xfrm>
            <a:off x="1295400" y="5562600"/>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a:t>Reciprocal</a:t>
            </a:r>
          </a:p>
        </p:txBody>
      </p:sp>
      <mc:AlternateContent xmlns:mc="http://schemas.openxmlformats.org/markup-compatibility/2006" xmlns:a14="http://schemas.microsoft.com/office/drawing/2010/main">
        <mc:Choice Requires="a14">
          <p:sp>
            <p:nvSpPr>
              <p:cNvPr id="2" name="TextBox 1"/>
              <p:cNvSpPr txBox="1"/>
              <p:nvPr/>
            </p:nvSpPr>
            <p:spPr>
              <a:xfrm>
                <a:off x="4432737" y="2351689"/>
                <a:ext cx="273257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m:t>
                      </m:r>
                      <m:r>
                        <m:rPr>
                          <m:sty m:val="p"/>
                        </m:rPr>
                        <a:rPr lang="en-US" sz="3200">
                          <a:solidFill>
                            <a:schemeClr val="bg1"/>
                          </a:solidFill>
                          <a:latin typeface="Cambria Math"/>
                          <a:ea typeface="Cambria Math"/>
                        </a:rPr>
                        <m:t>l</m:t>
                      </m:r>
                      <m:r>
                        <a:rPr lang="en-US" sz="3200" i="1">
                          <a:solidFill>
                            <a:schemeClr val="bg1"/>
                          </a:solidFill>
                          <a:latin typeface="Cambria Math" panose="02040503050406030204" pitchFamily="18" charset="0"/>
                          <a:ea typeface="Cambria Math"/>
                        </a:rPr>
                        <m:t>𝑜𝑔</m:t>
                      </m:r>
                      <m:r>
                        <a:rPr lang="en-US" sz="3200" i="1">
                          <a:solidFill>
                            <a:schemeClr val="bg1"/>
                          </a:solidFill>
                          <a:latin typeface="Cambria Math"/>
                          <a:ea typeface="Cambria Math"/>
                        </a:rPr>
                        <m:t>⁡(</m:t>
                      </m:r>
                      <m:r>
                        <a:rPr lang="en-US" sz="3200" i="1">
                          <a:solidFill>
                            <a:schemeClr val="bg1"/>
                          </a:solidFill>
                          <a:latin typeface="Cambria Math"/>
                          <a:ea typeface="Cambria Math"/>
                        </a:rPr>
                        <m:t>𝑌</m:t>
                      </m:r>
                      <m:r>
                        <a:rPr lang="en-US" sz="3200" i="1">
                          <a:solidFill>
                            <a:schemeClr val="bg1"/>
                          </a:solidFill>
                          <a:latin typeface="Cambria Math"/>
                          <a:ea typeface="Cambria Math"/>
                        </a:rPr>
                        <m:t>)</m:t>
                      </m:r>
                    </m:oMath>
                  </m:oMathPara>
                </a14:m>
                <a:endParaRPr lang="en-US" sz="3200" dirty="0">
                  <a:solidFill>
                    <a:schemeClr val="bg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432737" y="2351689"/>
                <a:ext cx="2732575"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319752" y="3035082"/>
                <a:ext cx="2375338" cy="6396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m:t>
                      </m:r>
                      <m:rad>
                        <m:radPr>
                          <m:degHide m:val="on"/>
                          <m:ctrlPr>
                            <a:rPr lang="en-US" sz="3200" i="1">
                              <a:solidFill>
                                <a:schemeClr val="bg1"/>
                              </a:solidFill>
                              <a:latin typeface="Cambria Math" panose="02040503050406030204" pitchFamily="18" charset="0"/>
                              <a:ea typeface="Cambria Math"/>
                            </a:rPr>
                          </m:ctrlPr>
                        </m:radPr>
                        <m:deg/>
                        <m:e>
                          <m:r>
                            <a:rPr lang="en-US" sz="3200" i="1">
                              <a:solidFill>
                                <a:schemeClr val="bg1"/>
                              </a:solidFill>
                              <a:latin typeface="Cambria Math"/>
                              <a:ea typeface="Cambria Math"/>
                            </a:rPr>
                            <m:t>𝑌</m:t>
                          </m:r>
                        </m:e>
                      </m:rad>
                    </m:oMath>
                  </m:oMathPara>
                </a14:m>
                <a:endParaRPr lang="en-US" sz="3200" dirty="0">
                  <a:solidFill>
                    <a:schemeClr val="bg1"/>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319752" y="3035082"/>
                <a:ext cx="2375338" cy="63966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325012" y="3947033"/>
                <a:ext cx="2375338" cy="5936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m:t>
                      </m:r>
                      <m:sSup>
                        <m:sSupPr>
                          <m:ctrlPr>
                            <a:rPr lang="en-US" sz="3200" i="1">
                              <a:solidFill>
                                <a:schemeClr val="bg1"/>
                              </a:solidFill>
                              <a:latin typeface="Cambria Math" panose="02040503050406030204" pitchFamily="18" charset="0"/>
                              <a:ea typeface="Cambria Math"/>
                            </a:rPr>
                          </m:ctrlPr>
                        </m:sSupPr>
                        <m:e>
                          <m:r>
                            <a:rPr lang="en-US" sz="3200" i="1">
                              <a:solidFill>
                                <a:schemeClr val="bg1"/>
                              </a:solidFill>
                              <a:latin typeface="Cambria Math"/>
                              <a:ea typeface="Cambria Math"/>
                            </a:rPr>
                            <m:t>𝑒</m:t>
                          </m:r>
                        </m:e>
                        <m:sup>
                          <m:r>
                            <m:rPr>
                              <m:sty m:val="p"/>
                            </m:rPr>
                            <a:rPr lang="en-US" sz="3200">
                              <a:solidFill>
                                <a:schemeClr val="bg1"/>
                              </a:solidFill>
                              <a:latin typeface="Cambria Math"/>
                              <a:ea typeface="Cambria Math"/>
                            </a:rPr>
                            <m:t>Y</m:t>
                          </m:r>
                        </m:sup>
                      </m:sSup>
                    </m:oMath>
                  </m:oMathPara>
                </a14:m>
                <a:endParaRPr lang="en-US" sz="3200" dirty="0">
                  <a:solidFill>
                    <a:schemeClr val="bg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325012" y="3947033"/>
                <a:ext cx="2375338" cy="59362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432737" y="4786168"/>
                <a:ext cx="237533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m:t>
                      </m:r>
                      <m:sSup>
                        <m:sSupPr>
                          <m:ctrlPr>
                            <a:rPr lang="en-US" sz="3200" i="1">
                              <a:solidFill>
                                <a:schemeClr val="bg1"/>
                              </a:solidFill>
                              <a:latin typeface="Cambria Math" panose="02040503050406030204" pitchFamily="18" charset="0"/>
                              <a:ea typeface="Cambria Math"/>
                            </a:rPr>
                          </m:ctrlPr>
                        </m:sSupPr>
                        <m:e>
                          <m:r>
                            <a:rPr lang="en-US" sz="3200" i="1">
                              <a:solidFill>
                                <a:schemeClr val="bg1"/>
                              </a:solidFill>
                              <a:latin typeface="Cambria Math"/>
                              <a:ea typeface="Cambria Math"/>
                            </a:rPr>
                            <m:t>𝑌</m:t>
                          </m:r>
                        </m:e>
                        <m:sup>
                          <m:r>
                            <a:rPr lang="en-US" sz="3200" i="1">
                              <a:solidFill>
                                <a:schemeClr val="bg1"/>
                              </a:solidFill>
                              <a:latin typeface="Cambria Math"/>
                              <a:ea typeface="Cambria Math"/>
                            </a:rPr>
                            <m:t>3</m:t>
                          </m:r>
                        </m:sup>
                      </m:sSup>
                    </m:oMath>
                  </m:oMathPara>
                </a14:m>
                <a:endParaRPr lang="en-US" sz="3200" dirty="0">
                  <a:solidFill>
                    <a:schemeClr val="bg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432737" y="4786168"/>
                <a:ext cx="2375338"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572000" y="5651481"/>
                <a:ext cx="2375338"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solidFill>
                            <a:schemeClr val="bg1"/>
                          </a:solidFill>
                          <a:latin typeface="Cambria Math"/>
                        </a:rPr>
                        <m:t>𝑌</m:t>
                      </m:r>
                      <m:r>
                        <a:rPr lang="en-US" sz="3200" i="1">
                          <a:solidFill>
                            <a:schemeClr val="bg1"/>
                          </a:solidFill>
                          <a:latin typeface="Cambria Math"/>
                          <a:ea typeface="Cambria Math"/>
                        </a:rPr>
                        <m:t>→1/</m:t>
                      </m:r>
                      <m:r>
                        <a:rPr lang="en-US" sz="3200" i="1">
                          <a:solidFill>
                            <a:schemeClr val="bg1"/>
                          </a:solidFill>
                          <a:latin typeface="Cambria Math"/>
                          <a:ea typeface="Cambria Math"/>
                        </a:rPr>
                        <m:t>𝑌</m:t>
                      </m:r>
                    </m:oMath>
                  </m:oMathPara>
                </a14:m>
                <a:endParaRPr lang="en-US" sz="3200" dirty="0">
                  <a:solidFill>
                    <a:schemeClr val="bg1"/>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572000" y="5651481"/>
                <a:ext cx="2375338" cy="58477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345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solidFill>
                  <a:srgbClr val="FFFF66"/>
                </a:solidFill>
              </a:rPr>
              <a:t>Example: Mammal Species</a:t>
            </a:r>
          </a:p>
        </p:txBody>
      </p:sp>
      <p:sp>
        <p:nvSpPr>
          <p:cNvPr id="14339" name="Text Box 3"/>
          <p:cNvSpPr txBox="1">
            <a:spLocks noChangeArrowheads="1"/>
          </p:cNvSpPr>
          <p:nvPr/>
        </p:nvSpPr>
        <p:spPr bwMode="auto">
          <a:xfrm>
            <a:off x="304800" y="1676400"/>
            <a:ext cx="7772400" cy="1015663"/>
          </a:xfrm>
          <a:prstGeom prst="rect">
            <a:avLst/>
          </a:prstGeom>
          <a:solidFill>
            <a:schemeClr val="tx1"/>
          </a:solidFill>
          <a:ln>
            <a:noFill/>
          </a:ln>
        </p:spPr>
        <p:txBody>
          <a:bodyPr>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2400" dirty="0"/>
              <a:t>Y = Number of mammal species on an island</a:t>
            </a:r>
          </a:p>
          <a:p>
            <a:r>
              <a:rPr lang="en-US" sz="2400" dirty="0"/>
              <a:t>X = Area of the island</a:t>
            </a:r>
          </a:p>
        </p:txBody>
      </p:sp>
      <p:sp>
        <p:nvSpPr>
          <p:cNvPr id="14340" name="Text Box 12"/>
          <p:cNvSpPr txBox="1">
            <a:spLocks noChangeArrowheads="1"/>
          </p:cNvSpPr>
          <p:nvPr/>
        </p:nvSpPr>
        <p:spPr bwMode="auto">
          <a:xfrm>
            <a:off x="304800" y="2786510"/>
            <a:ext cx="7772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a:solidFill>
                  <a:srgbClr val="FFFF66"/>
                </a:solidFill>
                <a:latin typeface="Times New Roman" pitchFamily="18" charset="0"/>
              </a:defRPr>
            </a:lvl1pPr>
            <a:lvl2pPr marL="742950" indent="-285750">
              <a:defRPr sz="3200">
                <a:solidFill>
                  <a:srgbClr val="FFFF66"/>
                </a:solidFill>
                <a:latin typeface="Times New Roman" pitchFamily="18" charset="0"/>
              </a:defRPr>
            </a:lvl2pPr>
            <a:lvl3pPr marL="1143000" indent="-228600">
              <a:defRPr sz="3200">
                <a:solidFill>
                  <a:srgbClr val="FFFF66"/>
                </a:solidFill>
                <a:latin typeface="Times New Roman" pitchFamily="18" charset="0"/>
              </a:defRPr>
            </a:lvl3pPr>
            <a:lvl4pPr marL="1600200" indent="-228600">
              <a:defRPr sz="3200">
                <a:solidFill>
                  <a:srgbClr val="FFFF66"/>
                </a:solidFill>
                <a:latin typeface="Times New Roman" pitchFamily="18" charset="0"/>
              </a:defRPr>
            </a:lvl4pPr>
            <a:lvl5pPr marL="2057400" indent="-228600">
              <a:defRPr sz="3200">
                <a:solidFill>
                  <a:srgbClr val="FFFF66"/>
                </a:solidFill>
                <a:latin typeface="Times New Roman" pitchFamily="18" charset="0"/>
              </a:defRPr>
            </a:lvl5pPr>
            <a:lvl6pPr marL="2514600" indent="-228600" eaLnBrk="0" fontAlgn="base" hangingPunct="0">
              <a:spcBef>
                <a:spcPct val="50000"/>
              </a:spcBef>
              <a:spcAft>
                <a:spcPct val="0"/>
              </a:spcAft>
              <a:defRPr sz="3200">
                <a:solidFill>
                  <a:srgbClr val="FFFF66"/>
                </a:solidFill>
                <a:latin typeface="Times New Roman" pitchFamily="18" charset="0"/>
              </a:defRPr>
            </a:lvl6pPr>
            <a:lvl7pPr marL="2971800" indent="-228600" eaLnBrk="0" fontAlgn="base" hangingPunct="0">
              <a:spcBef>
                <a:spcPct val="50000"/>
              </a:spcBef>
              <a:spcAft>
                <a:spcPct val="0"/>
              </a:spcAft>
              <a:defRPr sz="3200">
                <a:solidFill>
                  <a:srgbClr val="FFFF66"/>
                </a:solidFill>
                <a:latin typeface="Times New Roman" pitchFamily="18" charset="0"/>
              </a:defRPr>
            </a:lvl7pPr>
            <a:lvl8pPr marL="3429000" indent="-228600" eaLnBrk="0" fontAlgn="base" hangingPunct="0">
              <a:spcBef>
                <a:spcPct val="50000"/>
              </a:spcBef>
              <a:spcAft>
                <a:spcPct val="0"/>
              </a:spcAft>
              <a:defRPr sz="3200">
                <a:solidFill>
                  <a:srgbClr val="FFFF66"/>
                </a:solidFill>
                <a:latin typeface="Times New Roman" pitchFamily="18" charset="0"/>
              </a:defRPr>
            </a:lvl8pPr>
            <a:lvl9pPr marL="3886200" indent="-228600" eaLnBrk="0" fontAlgn="base" hangingPunct="0">
              <a:spcBef>
                <a:spcPct val="50000"/>
              </a:spcBef>
              <a:spcAft>
                <a:spcPct val="0"/>
              </a:spcAft>
              <a:defRPr sz="3200">
                <a:solidFill>
                  <a:srgbClr val="FFFF66"/>
                </a:solidFill>
                <a:latin typeface="Times New Roman" pitchFamily="18" charset="0"/>
              </a:defRPr>
            </a:lvl9pPr>
          </a:lstStyle>
          <a:p>
            <a:r>
              <a:rPr lang="en-US" sz="2800" dirty="0"/>
              <a:t>Data on fourteen islands in Southeast Asia are stored in</a:t>
            </a:r>
            <a:r>
              <a:rPr lang="en-US" sz="2400" dirty="0"/>
              <a:t> </a:t>
            </a:r>
            <a:r>
              <a:rPr lang="en-US" sz="2400" b="1" dirty="0" err="1">
                <a:solidFill>
                  <a:schemeClr val="bg1"/>
                </a:solidFill>
                <a:latin typeface="Courier New" pitchFamily="49" charset="0"/>
              </a:rPr>
              <a:t>SpeciesArea</a:t>
            </a:r>
            <a:r>
              <a:rPr lang="en-US" sz="2800" b="1" dirty="0"/>
              <a:t> </a:t>
            </a:r>
            <a:r>
              <a:rPr lang="en-US" sz="2800" dirty="0"/>
              <a:t>(in Stats2Data)</a:t>
            </a:r>
            <a:endParaRPr lang="en-US" sz="2400" dirty="0">
              <a:latin typeface="Courier New" pitchFamily="49" charset="0"/>
            </a:endParaRPr>
          </a:p>
        </p:txBody>
      </p:sp>
      <p:sp>
        <p:nvSpPr>
          <p:cNvPr id="2" name="TextBox 1"/>
          <p:cNvSpPr txBox="1"/>
          <p:nvPr/>
        </p:nvSpPr>
        <p:spPr>
          <a:xfrm>
            <a:off x="342900" y="3929510"/>
            <a:ext cx="7734300" cy="2862322"/>
          </a:xfrm>
          <a:prstGeom prst="rect">
            <a:avLst/>
          </a:prstGeom>
          <a:solidFill>
            <a:schemeClr val="bg1"/>
          </a:solidFill>
        </p:spPr>
        <p:txBody>
          <a:bodyPr wrap="square" rtlCol="0">
            <a:spAutoFit/>
          </a:bodyPr>
          <a:lstStyle/>
          <a:p>
            <a:pPr>
              <a:spcBef>
                <a:spcPts val="0"/>
              </a:spcBef>
            </a:pPr>
            <a:r>
              <a:rPr lang="en-US" sz="2000" b="1" dirty="0">
                <a:solidFill>
                  <a:schemeClr val="accent2"/>
                </a:solidFill>
                <a:latin typeface="Courier New" pitchFamily="49" charset="0"/>
                <a:cs typeface="Courier New" pitchFamily="49" charset="0"/>
              </a:rPr>
              <a:t>data(</a:t>
            </a:r>
            <a:r>
              <a:rPr lang="en-US" sz="2000" b="1" dirty="0" err="1">
                <a:solidFill>
                  <a:schemeClr val="accent2"/>
                </a:solidFill>
                <a:latin typeface="Courier New" pitchFamily="49" charset="0"/>
                <a:cs typeface="Courier New" pitchFamily="49" charset="0"/>
              </a:rPr>
              <a:t>SpeciesArea</a:t>
            </a:r>
            <a:r>
              <a:rPr lang="en-US" sz="2000" b="1" dirty="0">
                <a:solidFill>
                  <a:schemeClr val="accent2"/>
                </a:solidFill>
                <a:latin typeface="Courier New" pitchFamily="49" charset="0"/>
                <a:cs typeface="Courier New" pitchFamily="49" charset="0"/>
              </a:rPr>
              <a:t>)</a:t>
            </a:r>
          </a:p>
          <a:p>
            <a:pPr>
              <a:spcBef>
                <a:spcPts val="0"/>
              </a:spcBef>
            </a:pPr>
            <a:r>
              <a:rPr lang="en-US" sz="2000" b="1" dirty="0">
                <a:solidFill>
                  <a:schemeClr val="accent2"/>
                </a:solidFill>
                <a:latin typeface="Courier New" pitchFamily="49" charset="0"/>
                <a:cs typeface="Courier New" pitchFamily="49" charset="0"/>
              </a:rPr>
              <a:t>head(</a:t>
            </a:r>
            <a:r>
              <a:rPr lang="en-US" sz="2000" b="1" dirty="0" err="1">
                <a:solidFill>
                  <a:schemeClr val="accent2"/>
                </a:solidFill>
                <a:latin typeface="Courier New" pitchFamily="49" charset="0"/>
                <a:cs typeface="Courier New" pitchFamily="49" charset="0"/>
              </a:rPr>
              <a:t>SpeciesArea</a:t>
            </a:r>
            <a:r>
              <a:rPr lang="en-US" sz="2000" b="1" dirty="0">
                <a:solidFill>
                  <a:schemeClr val="accent2"/>
                </a:solidFill>
                <a:latin typeface="Courier New" pitchFamily="49" charset="0"/>
                <a:cs typeface="Courier New" pitchFamily="49" charset="0"/>
              </a:rPr>
              <a:t>)</a:t>
            </a:r>
          </a:p>
          <a:p>
            <a:pPr>
              <a:spcBef>
                <a:spcPts val="0"/>
              </a:spcBef>
            </a:pPr>
            <a:r>
              <a:rPr lang="en-US" sz="2000" b="1" dirty="0">
                <a:solidFill>
                  <a:schemeClr val="tx1"/>
                </a:solidFill>
                <a:latin typeface="Courier New" pitchFamily="49" charset="0"/>
                <a:cs typeface="Courier New" pitchFamily="49" charset="0"/>
              </a:rPr>
              <a:t>      Name   Area Species  </a:t>
            </a:r>
            <a:r>
              <a:rPr lang="en-US" sz="2000" b="1" dirty="0" err="1">
                <a:solidFill>
                  <a:schemeClr val="tx1"/>
                </a:solidFill>
                <a:latin typeface="Courier New" pitchFamily="49" charset="0"/>
                <a:cs typeface="Courier New" pitchFamily="49" charset="0"/>
              </a:rPr>
              <a:t>logArea</a:t>
            </a:r>
            <a:r>
              <a:rPr lang="en-US" sz="2000" b="1" dirty="0">
                <a:solidFill>
                  <a:schemeClr val="tx1"/>
                </a:solidFill>
                <a:latin typeface="Courier New" pitchFamily="49" charset="0"/>
                <a:cs typeface="Courier New" pitchFamily="49" charset="0"/>
              </a:rPr>
              <a:t> </a:t>
            </a:r>
            <a:r>
              <a:rPr lang="en-US" sz="2000" b="1" dirty="0" err="1">
                <a:solidFill>
                  <a:schemeClr val="tx1"/>
                </a:solidFill>
                <a:latin typeface="Courier New" pitchFamily="49" charset="0"/>
                <a:cs typeface="Courier New" pitchFamily="49" charset="0"/>
              </a:rPr>
              <a:t>logSpecies</a:t>
            </a:r>
            <a:endParaRPr lang="en-US" sz="2000" b="1" dirty="0">
              <a:solidFill>
                <a:schemeClr val="tx1"/>
              </a:solidFill>
              <a:latin typeface="Courier New" pitchFamily="49" charset="0"/>
              <a:cs typeface="Courier New" pitchFamily="49" charset="0"/>
            </a:endParaRPr>
          </a:p>
          <a:p>
            <a:pPr>
              <a:spcBef>
                <a:spcPts val="0"/>
              </a:spcBef>
            </a:pPr>
            <a:r>
              <a:rPr lang="en-US" sz="2000" b="1" dirty="0">
                <a:solidFill>
                  <a:schemeClr val="tx1"/>
                </a:solidFill>
                <a:latin typeface="Courier New" pitchFamily="49" charset="0"/>
                <a:cs typeface="Courier New" pitchFamily="49" charset="0"/>
              </a:rPr>
              <a:t>1   Borneo 743244     129 13.51880    4.85981</a:t>
            </a:r>
          </a:p>
          <a:p>
            <a:pPr>
              <a:spcBef>
                <a:spcPts val="0"/>
              </a:spcBef>
            </a:pPr>
            <a:r>
              <a:rPr lang="en-US" sz="2000" b="1" dirty="0">
                <a:solidFill>
                  <a:schemeClr val="tx1"/>
                </a:solidFill>
                <a:latin typeface="Courier New" pitchFamily="49" charset="0"/>
                <a:cs typeface="Courier New" pitchFamily="49" charset="0"/>
              </a:rPr>
              <a:t>2  Sumatra 473607     126 13.06810    4.83628</a:t>
            </a:r>
          </a:p>
          <a:p>
            <a:pPr>
              <a:spcBef>
                <a:spcPts val="0"/>
              </a:spcBef>
            </a:pPr>
            <a:r>
              <a:rPr lang="en-US" sz="2000" b="1" dirty="0">
                <a:solidFill>
                  <a:schemeClr val="tx1"/>
                </a:solidFill>
                <a:latin typeface="Courier New" pitchFamily="49" charset="0"/>
                <a:cs typeface="Courier New" pitchFamily="49" charset="0"/>
              </a:rPr>
              <a:t>3     Java 125628      78 11.74110    4.35671</a:t>
            </a:r>
          </a:p>
          <a:p>
            <a:pPr>
              <a:spcBef>
                <a:spcPts val="0"/>
              </a:spcBef>
            </a:pPr>
            <a:r>
              <a:rPr lang="en-US" sz="2000" b="1" dirty="0">
                <a:solidFill>
                  <a:schemeClr val="tx1"/>
                </a:solidFill>
                <a:latin typeface="Courier New" pitchFamily="49" charset="0"/>
                <a:cs typeface="Courier New" pitchFamily="49" charset="0"/>
              </a:rPr>
              <a:t>4   Bangka  11964      38  9.38966    3.63759</a:t>
            </a:r>
          </a:p>
          <a:p>
            <a:pPr>
              <a:spcBef>
                <a:spcPts val="0"/>
              </a:spcBef>
            </a:pPr>
            <a:r>
              <a:rPr lang="en-US" sz="2000" b="1" dirty="0">
                <a:solidFill>
                  <a:schemeClr val="tx1"/>
                </a:solidFill>
                <a:latin typeface="Courier New" pitchFamily="49" charset="0"/>
                <a:cs typeface="Courier New" pitchFamily="49" charset="0"/>
              </a:rPr>
              <a:t>5 </a:t>
            </a:r>
            <a:r>
              <a:rPr lang="en-US" sz="2000" b="1" dirty="0" err="1">
                <a:solidFill>
                  <a:schemeClr val="tx1"/>
                </a:solidFill>
                <a:latin typeface="Courier New" pitchFamily="49" charset="0"/>
                <a:cs typeface="Courier New" pitchFamily="49" charset="0"/>
              </a:rPr>
              <a:t>Bunguran</a:t>
            </a:r>
            <a:r>
              <a:rPr lang="en-US" sz="2000" b="1" dirty="0">
                <a:solidFill>
                  <a:schemeClr val="tx1"/>
                </a:solidFill>
                <a:latin typeface="Courier New" pitchFamily="49" charset="0"/>
                <a:cs typeface="Courier New" pitchFamily="49" charset="0"/>
              </a:rPr>
              <a:t>   1594      24  7.37400    3.17805</a:t>
            </a:r>
          </a:p>
          <a:p>
            <a:pPr>
              <a:spcBef>
                <a:spcPts val="0"/>
              </a:spcBef>
            </a:pPr>
            <a:r>
              <a:rPr lang="en-US" sz="2000" b="1" dirty="0">
                <a:solidFill>
                  <a:schemeClr val="tx1"/>
                </a:solidFill>
                <a:latin typeface="Courier New" pitchFamily="49" charset="0"/>
                <a:cs typeface="Courier New" pitchFamily="49" charset="0"/>
              </a:rPr>
              <a:t>6   </a:t>
            </a:r>
            <a:r>
              <a:rPr lang="en-US" sz="2000" b="1" dirty="0" err="1">
                <a:solidFill>
                  <a:schemeClr val="tx1"/>
                </a:solidFill>
                <a:latin typeface="Courier New" pitchFamily="49" charset="0"/>
                <a:cs typeface="Courier New" pitchFamily="49" charset="0"/>
              </a:rPr>
              <a:t>Banggi</a:t>
            </a:r>
            <a:r>
              <a:rPr lang="en-US" sz="2000" b="1" dirty="0">
                <a:solidFill>
                  <a:schemeClr val="tx1"/>
                </a:solidFill>
                <a:latin typeface="Courier New" pitchFamily="49" charset="0"/>
                <a:cs typeface="Courier New" pitchFamily="49" charset="0"/>
              </a:rPr>
              <a:t>    450      18  6.10925    2.89037</a:t>
            </a:r>
          </a:p>
        </p:txBody>
      </p:sp>
    </p:spTree>
    <p:extLst>
      <p:ext uri="{BB962C8B-B14F-4D97-AF65-F5344CB8AC3E}">
        <p14:creationId xmlns:p14="http://schemas.microsoft.com/office/powerpoint/2010/main" val="412559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47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8382" y="381001"/>
            <a:ext cx="4439036" cy="830997"/>
          </a:xfrm>
          <a:prstGeom prst="rect">
            <a:avLst/>
          </a:prstGeom>
        </p:spPr>
        <p:txBody>
          <a:bodyPr wrap="none">
            <a:spAutoFit/>
          </a:bodyPr>
          <a:lstStyle/>
          <a:p>
            <a:r>
              <a:rPr lang="en-US" sz="4800" dirty="0"/>
              <a:t>Mammal Species</a:t>
            </a:r>
          </a:p>
        </p:txBody>
      </p:sp>
      <p:sp>
        <p:nvSpPr>
          <p:cNvPr id="5" name="TextBox 4"/>
          <p:cNvSpPr txBox="1"/>
          <p:nvPr/>
        </p:nvSpPr>
        <p:spPr>
          <a:xfrm>
            <a:off x="447482" y="1565406"/>
            <a:ext cx="6781800" cy="923330"/>
          </a:xfrm>
          <a:prstGeom prst="rect">
            <a:avLst/>
          </a:prstGeom>
          <a:solidFill>
            <a:schemeClr val="bg1"/>
          </a:solidFill>
        </p:spPr>
        <p:txBody>
          <a:bodyPr wrap="square" rtlCol="0">
            <a:spAutoFit/>
          </a:bodyPr>
          <a:lstStyle/>
          <a:p>
            <a:pPr>
              <a:spcBef>
                <a:spcPts val="0"/>
              </a:spcBef>
            </a:pPr>
            <a:r>
              <a:rPr lang="it-IT" sz="1800" b="1" dirty="0">
                <a:solidFill>
                  <a:schemeClr val="accent2"/>
                </a:solidFill>
                <a:latin typeface="Courier New" pitchFamily="49" charset="0"/>
                <a:cs typeface="Courier New" pitchFamily="49" charset="0"/>
              </a:rPr>
              <a:t>plot(Species~Area, data=SpeciesArea)</a:t>
            </a:r>
          </a:p>
          <a:p>
            <a:pPr>
              <a:spcBef>
                <a:spcPts val="0"/>
              </a:spcBef>
            </a:pPr>
            <a:r>
              <a:rPr lang="it-IT" sz="1800" b="1" dirty="0">
                <a:solidFill>
                  <a:schemeClr val="accent2"/>
                </a:solidFill>
                <a:latin typeface="Courier New" pitchFamily="49" charset="0"/>
                <a:cs typeface="Courier New" pitchFamily="49" charset="0"/>
              </a:rPr>
              <a:t>SpeciesModel=lm(Species~Area, data=SpeciesArea)</a:t>
            </a:r>
          </a:p>
          <a:p>
            <a:pPr>
              <a:spcBef>
                <a:spcPts val="0"/>
              </a:spcBef>
            </a:pPr>
            <a:r>
              <a:rPr lang="it-IT" sz="1800" b="1" dirty="0">
                <a:solidFill>
                  <a:schemeClr val="accent2"/>
                </a:solidFill>
                <a:latin typeface="Courier New" pitchFamily="49" charset="0"/>
                <a:cs typeface="Courier New" pitchFamily="49" charset="0"/>
              </a:rPr>
              <a:t>abline(SpeciesModel)</a:t>
            </a:r>
            <a:endParaRPr lang="en-US" sz="1800" b="1" dirty="0">
              <a:solidFill>
                <a:schemeClr val="accent2"/>
              </a:solidFill>
              <a:latin typeface="Courier New" pitchFamily="49" charset="0"/>
              <a:cs typeface="Courier New" pitchFamily="49" charset="0"/>
            </a:endParaRPr>
          </a:p>
        </p:txBody>
      </p:sp>
      <p:pic>
        <p:nvPicPr>
          <p:cNvPr id="2" name="Picture 1"/>
          <p:cNvPicPr>
            <a:picLocks noChangeAspect="1"/>
          </p:cNvPicPr>
          <p:nvPr/>
        </p:nvPicPr>
        <p:blipFill>
          <a:blip r:embed="rId2"/>
          <a:stretch>
            <a:fillRect/>
          </a:stretch>
        </p:blipFill>
        <p:spPr>
          <a:xfrm>
            <a:off x="904682" y="2838307"/>
            <a:ext cx="5867400" cy="3620678"/>
          </a:xfrm>
          <a:prstGeom prst="rect">
            <a:avLst/>
          </a:prstGeom>
        </p:spPr>
      </p:pic>
    </p:spTree>
    <p:extLst>
      <p:ext uri="{BB962C8B-B14F-4D97-AF65-F5344CB8AC3E}">
        <p14:creationId xmlns:p14="http://schemas.microsoft.com/office/powerpoint/2010/main" val="92417245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400" b="0" i="0" u="none" strike="noStrike" cap="none" normalizeH="0" baseline="0" smtClean="0">
            <a:ln>
              <a:noFill/>
            </a:ln>
            <a:solidFill>
              <a:srgbClr val="FFFF66"/>
            </a:solidFill>
            <a:effectLst/>
            <a:latin typeface="Times New Roman" pitchFamily="18" charset="0"/>
          </a:defRPr>
        </a:defPPr>
      </a:lstStyle>
    </a:lnDef>
    <a:txDef>
      <a:spPr>
        <a:noFill/>
      </a:spPr>
      <a:bodyPr wrap="square" rtlCol="0">
        <a:spAutoFit/>
      </a:bodyPr>
      <a:lstStyle>
        <a:defPPr>
          <a:defRPr sz="3200" dirty="0" smtClean="0"/>
        </a:defPPr>
      </a:lstStyle>
    </a:tx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1092</Words>
  <Application>Microsoft Macintosh PowerPoint</Application>
  <PresentationFormat>Widescreen</PresentationFormat>
  <Paragraphs>161</Paragraphs>
  <Slides>24</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Calibri</vt:lpstr>
      <vt:lpstr>Cambria Math</vt:lpstr>
      <vt:lpstr>Courier New</vt:lpstr>
      <vt:lpstr>Times New Roman</vt:lpstr>
      <vt:lpstr>Default Design</vt:lpstr>
      <vt:lpstr>Equation</vt:lpstr>
      <vt:lpstr>STOR 455 Transformation &amp;  Model Diagnostics</vt:lpstr>
      <vt:lpstr>Simple Linear Model</vt:lpstr>
      <vt:lpstr>Simple Linear Model- Conditions</vt:lpstr>
      <vt:lpstr>What to do when regression assumptions are violated?</vt:lpstr>
      <vt:lpstr>Data Transformations</vt:lpstr>
      <vt:lpstr>Common Transformations</vt:lpstr>
      <vt:lpstr>Example: Mammal Species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“Unusual” Points in SLM</vt:lpstr>
      <vt:lpstr>Detecting Unusual Cases - Overview</vt:lpstr>
      <vt:lpstr>Raw Residual</vt:lpstr>
      <vt:lpstr>Example: Men’s Olympic Long Jump</vt:lpstr>
      <vt:lpstr>PowerPoint Presentation</vt:lpstr>
      <vt:lpstr>Standardized Residuals</vt:lpstr>
      <vt:lpstr>Standardized Residuals in R</vt:lpstr>
      <vt:lpstr>Plot: Standardized Residuals vs. Predicted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2020-08-12T21:13:31Z</dcterms:created>
  <dcterms:modified xsi:type="dcterms:W3CDTF">2023-05-08T00:53:00Z</dcterms:modified>
</cp:coreProperties>
</file>