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10" r:id="rId3"/>
    <p:sldId id="411" r:id="rId4"/>
    <p:sldId id="361" r:id="rId5"/>
    <p:sldId id="382" r:id="rId6"/>
    <p:sldId id="381" r:id="rId7"/>
    <p:sldId id="365" r:id="rId8"/>
    <p:sldId id="378" r:id="rId9"/>
    <p:sldId id="368" r:id="rId10"/>
    <p:sldId id="369" r:id="rId11"/>
    <p:sldId id="383" r:id="rId12"/>
    <p:sldId id="385" r:id="rId13"/>
    <p:sldId id="384" r:id="rId14"/>
    <p:sldId id="390" r:id="rId15"/>
    <p:sldId id="391" r:id="rId16"/>
    <p:sldId id="397" r:id="rId17"/>
    <p:sldId id="396" r:id="rId18"/>
    <p:sldId id="401" r:id="rId19"/>
    <p:sldId id="402" r:id="rId2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E2E6A-05B6-44A9-BF39-7883EBA60777}" v="10" dt="2021-08-12T22:31:25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93512" autoAdjust="0"/>
  </p:normalViewPr>
  <p:slideViewPr>
    <p:cSldViewPr>
      <p:cViewPr varScale="1">
        <p:scale>
          <a:sx n="108" d="100"/>
          <a:sy n="108" d="100"/>
        </p:scale>
        <p:origin x="14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1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9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37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04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B65DA3A-C804-436B-8ED4-581C082CE486}" type="slidenum">
              <a:rPr lang="en-US" sz="1300">
                <a:solidFill>
                  <a:schemeClr val="tx1"/>
                </a:solidFill>
              </a:rPr>
              <a:pPr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8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CAAA2B-F889-470F-8E41-990A0320B065}" type="slidenum">
              <a:rPr lang="en-US" sz="1300">
                <a:solidFill>
                  <a:schemeClr val="tx1"/>
                </a:solidFill>
              </a:rPr>
              <a:pPr/>
              <a:t>17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4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DE1EFF0-745C-4FBE-B962-B5EC8A845F99}" type="slidenum">
              <a:rPr lang="en-US" sz="1300">
                <a:solidFill>
                  <a:schemeClr val="tx1"/>
                </a:solidFill>
              </a:rPr>
              <a:pPr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9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9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66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83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0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png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Model Diagnostics and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Inference for Coefficients 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14800" y="4724400"/>
            <a:ext cx="563880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Read: 		1.5, 2.1, 4.4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Exercises: 		4.11abcd, 2.15b 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FB241-4B53-4DE7-B82B-2BF9C7DB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76400"/>
            <a:ext cx="7589182" cy="4683609"/>
          </a:xfrm>
          <a:prstGeom prst="rect">
            <a:avLst/>
          </a:prstGeom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6545" y="2555541"/>
            <a:ext cx="1672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Palm Beach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257800" y="2306234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597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Palm Beach Leverage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990600"/>
            <a:ext cx="9448800" cy="37548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da-DK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2*(2/67)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3*(2/67)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head(sort(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hatvalues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),decreasing=TRUE),n=10)</a:t>
            </a: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0.05970149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0.08955224</a:t>
            </a:r>
            <a:br>
              <a:rPr 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</a:br>
            <a:endParaRPr lang="da-DK" sz="18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13         52          6         29         50         16         48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0.29747301 0.10761608 0.09859725 0.09820784 0.07085197 0.07007421 0.05365982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5         36         53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0.03899504 0.03331541 0.02511932 </a:t>
            </a: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PalmBeach$Leverage = hatvalues(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da-DK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da-DK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 PalmBeach[c(6,13,16,29,50,52),]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1" y="4953000"/>
            <a:ext cx="7685088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0"/>
            <a:ext cx="6096000" cy="535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22032" y="2580918"/>
            <a:ext cx="2294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Palm Beach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117432" y="2281455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5140244"/>
            <a:ext cx="2294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Dade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7162800" y="4923330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3517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Palm Beach Leverage</a:t>
            </a:r>
            <a:endParaRPr lang="en-US" sz="4000" dirty="0">
              <a:solidFill>
                <a:srgbClr val="FFFF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272B2-8567-4F39-9037-C9DEEABF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593111"/>
            <a:ext cx="5105400" cy="31547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AE4120-3E8C-476D-A2DF-0FEA5F442E22}"/>
              </a:ext>
            </a:extLst>
          </p:cNvPr>
          <p:cNvSpPr/>
          <p:nvPr/>
        </p:nvSpPr>
        <p:spPr bwMode="auto">
          <a:xfrm>
            <a:off x="2286000" y="990600"/>
            <a:ext cx="7315200" cy="25545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plot(Buchanan~Bush,data=PalmBeach)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col="blue")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NoPalmBeach = subset(PalmBeach,County!="PALM BEACH")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ElectionModel_noPB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 lm(Buchanan~Bush,data= NoPalmBeach)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ElectionModel_noPB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col="green")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NoDade = subset(PalmBeach,County!="DADE")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ElectionModel_noDade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 lm(Buchanan~Bush,data= NoDade)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abline(</a:t>
            </a:r>
            <a:r>
              <a:rPr lang="en-US" sz="16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ElectionModel_noDade</a:t>
            </a:r>
            <a:r>
              <a:rPr lang="da-DK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col="red")</a:t>
            </a:r>
          </a:p>
        </p:txBody>
      </p:sp>
    </p:spTree>
    <p:extLst>
      <p:ext uri="{BB962C8B-B14F-4D97-AF65-F5344CB8AC3E}">
        <p14:creationId xmlns:p14="http://schemas.microsoft.com/office/powerpoint/2010/main" val="397691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</a:rPr>
              <a:t>Cook’</a:t>
            </a:r>
            <a:r>
              <a:rPr lang="en-US" altLang="ja-JP" sz="3600" dirty="0">
                <a:solidFill>
                  <a:srgbClr val="FFFF66"/>
                </a:solidFill>
              </a:rPr>
              <a:t>s Distance</a:t>
            </a:r>
            <a:endParaRPr lang="en-US" altLang="en-US" sz="3600" dirty="0">
              <a:solidFill>
                <a:srgbClr val="FFFF66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4194" y="1224290"/>
            <a:ext cx="9524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</a:rPr>
              <a:t>How much would the fit change if one data value were omitted?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54279"/>
              </p:ext>
            </p:extLst>
          </p:nvPr>
        </p:nvGraphicFramePr>
        <p:xfrm>
          <a:off x="609601" y="2133600"/>
          <a:ext cx="5562600" cy="145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495300" progId="Equation.DSMT4">
                  <p:embed/>
                </p:oleObj>
              </mc:Choice>
              <mc:Fallback>
                <p:oleObj name="Equation" r:id="rId3" imgW="1892300" imgH="4953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133600"/>
                        <a:ext cx="5562600" cy="1456136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9600" y="3702896"/>
            <a:ext cx="10058400" cy="116955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/>
              <a:t>k is the number of predictors. In SLM k=1.</a:t>
            </a:r>
          </a:p>
          <a:p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increases with either poor fit (</a:t>
            </a:r>
            <a:r>
              <a:rPr lang="en-US" altLang="en-US" sz="2800" i="1" dirty="0" err="1">
                <a:solidFill>
                  <a:schemeClr val="bg1"/>
                </a:solidFill>
              </a:rPr>
              <a:t>std.res</a:t>
            </a:r>
            <a:r>
              <a:rPr lang="en-US" altLang="en-US" sz="2800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 and high leverage (</a:t>
            </a:r>
            <a:r>
              <a:rPr lang="en-US" altLang="en-US" sz="2800" i="1" dirty="0">
                <a:solidFill>
                  <a:schemeClr val="bg1"/>
                </a:solidFill>
              </a:rPr>
              <a:t>h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5412425"/>
            <a:ext cx="7391400" cy="112082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Compare to other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’</a:t>
            </a:r>
            <a:r>
              <a:rPr lang="en-US" altLang="ja-JP" sz="2800" dirty="0"/>
              <a:t>s.</a:t>
            </a:r>
          </a:p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Study any case with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&gt; 0.5; worry if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&gt; 1.0.</a:t>
            </a:r>
          </a:p>
        </p:txBody>
      </p:sp>
    </p:spTree>
    <p:extLst>
      <p:ext uri="{BB962C8B-B14F-4D97-AF65-F5344CB8AC3E}">
        <p14:creationId xmlns:p14="http://schemas.microsoft.com/office/powerpoint/2010/main" val="351553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752850" y="131525"/>
            <a:ext cx="426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>
                <a:solidFill>
                  <a:srgbClr val="FFFF66"/>
                </a:solidFill>
              </a:rPr>
              <a:t>Cook’</a:t>
            </a:r>
            <a:r>
              <a:rPr lang="en-US" altLang="ja-JP" sz="3600" kern="0" dirty="0">
                <a:solidFill>
                  <a:srgbClr val="FFFF66"/>
                </a:solidFill>
              </a:rPr>
              <a:t>s Distance</a:t>
            </a:r>
            <a:endParaRPr lang="en-US" altLang="en-US" sz="3600" kern="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09800" y="990600"/>
            <a:ext cx="7353300" cy="9233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plot(ElectionModel,5)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(v = 4/67, col="blue",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lty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(v = 6/67, col="blue",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lty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91215"/>
            <a:ext cx="7353300" cy="45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038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Inference for Slope and Intercept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/>
              <a:t>Find a </a:t>
            </a:r>
            <a:r>
              <a:rPr lang="en-US" sz="3600" dirty="0">
                <a:solidFill>
                  <a:schemeClr val="bg1"/>
                </a:solidFill>
              </a:rPr>
              <a:t>confidence interval </a:t>
            </a:r>
            <a:r>
              <a:rPr lang="en-US" sz="3600" dirty="0"/>
              <a:t>of plausible values for the parameter.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Test a hypothesis </a:t>
            </a:r>
            <a:r>
              <a:rPr lang="en-US" sz="3600" dirty="0"/>
              <a:t>about a possible value for the parameter</a:t>
            </a:r>
          </a:p>
        </p:txBody>
      </p:sp>
    </p:spTree>
    <p:extLst>
      <p:ext uri="{BB962C8B-B14F-4D97-AF65-F5344CB8AC3E}">
        <p14:creationId xmlns:p14="http://schemas.microsoft.com/office/powerpoint/2010/main" val="31431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042" y="337036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9220200" cy="5386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modlego2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^(0.3)~Pieces, data=lego_under_800_pieces)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summary(modlego2)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Amazon_Price^(0.3) ~ Pieces, data = lego_under_800_pieces)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-1.10548 -0.35676 -0.07156  0.25655  2.99219 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0.4807 on 716 degrees of freedom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(393 observations deleted due to missingness)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0.4601,	Adjusted R-squared:  0.4593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610.1 on 1 and 716 DF,  p-value: &lt; 2.2e-16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0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or Intercept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762000" y="1879421"/>
          <a:ext cx="3911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91960" progId="Equation.3">
                  <p:embed/>
                </p:oleObj>
              </mc:Choice>
              <mc:Fallback>
                <p:oleObj name="Equation" r:id="rId3" imgW="736560" imgH="29196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79421"/>
                        <a:ext cx="3911600" cy="1550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0" y="3843517"/>
            <a:ext cx="7772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t* comes from a t-distribution with </a:t>
            </a:r>
            <a:r>
              <a:rPr lang="en-US" sz="2800" i="1" dirty="0"/>
              <a:t>n-2</a:t>
            </a:r>
            <a:r>
              <a:rPr lang="en-US" sz="2800" dirty="0"/>
              <a:t> </a:t>
            </a:r>
            <a:r>
              <a:rPr lang="en-US" sz="2800" dirty="0" err="1"/>
              <a:t>d.f</a:t>
            </a:r>
            <a:r>
              <a:rPr lang="en-US" sz="2800" dirty="0"/>
              <a:t> and depends on the level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dirty="0"/>
                  <a:t> level confidence, use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(1-</a:t>
                </a:r>
                <a:r>
                  <a:rPr lang="el-GR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α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/2,df)</a:t>
                </a:r>
                <a:r>
                  <a:rPr lang="en-US" sz="2800" dirty="0"/>
                  <a:t>in R</a:t>
                </a:r>
              </a:p>
              <a:p>
                <a:r>
                  <a:rPr lang="en-US" sz="2800" dirty="0"/>
                  <a:t>e.g. for 95% confidence and 716 df,   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qt(0.975,716)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  <a:blipFill>
                <a:blip r:embed="rId5"/>
                <a:stretch>
                  <a:fillRect l="-1391" t="-6771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410200" y="2295346"/>
          <a:ext cx="33543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28600" progId="Equation.3">
                  <p:embed/>
                </p:oleObj>
              </mc:Choice>
              <mc:Fallback>
                <p:oleObj name="Equation" r:id="rId6" imgW="1066680" imgH="2286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95346"/>
                        <a:ext cx="3354388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512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768" y="434181"/>
            <a:ext cx="8272462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to find a confidence interval?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495" y="1981200"/>
            <a:ext cx="9841009" cy="461665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mymodel,level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=0.XX) </a:t>
            </a:r>
            <a:r>
              <a:rPr lang="en-US" dirty="0"/>
              <a:t>and adjust for the confidence level.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75494" y="3733800"/>
            <a:ext cx="720650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		   </a:t>
            </a: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2.5 %      97.5 %</a:t>
            </a:r>
          </a:p>
          <a:p>
            <a:pPr>
              <a:spcBef>
                <a:spcPts val="0"/>
              </a:spcBef>
            </a:pP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(Intercept) 2.253166766 2.368979914</a:t>
            </a:r>
          </a:p>
          <a:p>
            <a:pPr>
              <a:spcBef>
                <a:spcPts val="0"/>
              </a:spcBef>
            </a:pP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Pieces      0.002052779 0.002407299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43100" y="381000"/>
            <a:ext cx="8305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Types of “Unusual” Points in SLM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8456" y="1905000"/>
            <a:ext cx="92964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Outlier: </a:t>
            </a:r>
            <a:r>
              <a:rPr lang="en-US" sz="3200" dirty="0"/>
              <a:t>A data point that is far from the regression line.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Influential point: </a:t>
            </a:r>
            <a:r>
              <a:rPr lang="en-US" sz="3200" dirty="0"/>
              <a:t>A data point that has a large effect on the regression fit.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8456" y="4343400"/>
            <a:ext cx="784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do we measure “far”? </a:t>
            </a:r>
          </a:p>
          <a:p>
            <a:r>
              <a:rPr lang="en-US" dirty="0"/>
              <a:t>How do we measure “effect on the fit”? </a:t>
            </a:r>
          </a:p>
        </p:txBody>
      </p:sp>
    </p:spTree>
    <p:extLst>
      <p:ext uri="{BB962C8B-B14F-4D97-AF65-F5344CB8AC3E}">
        <p14:creationId xmlns:p14="http://schemas.microsoft.com/office/powerpoint/2010/main" val="412198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Detecting Unusual Cases - Overview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391400" cy="498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1. Compute residuals</a:t>
            </a:r>
          </a:p>
          <a:p>
            <a:pPr>
              <a:spcBef>
                <a:spcPct val="0"/>
              </a:spcBef>
            </a:pPr>
            <a:r>
              <a:rPr lang="en-US" dirty="0"/>
              <a:t>	“raw”, standardized, </a:t>
            </a:r>
            <a:r>
              <a:rPr lang="en-US" dirty="0" err="1"/>
              <a:t>studentized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2. Plots of residuals (or std. residuals)</a:t>
            </a:r>
          </a:p>
          <a:p>
            <a:pPr>
              <a:spcBef>
                <a:spcPct val="0"/>
              </a:spcBef>
            </a:pPr>
            <a:r>
              <a:rPr lang="en-US" dirty="0"/>
              <a:t>	Boxplot, scatterplot, normal plot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3. Leverage</a:t>
            </a:r>
          </a:p>
          <a:p>
            <a:pPr>
              <a:spcBef>
                <a:spcPct val="0"/>
              </a:spcBef>
            </a:pPr>
            <a:r>
              <a:rPr lang="en-US" dirty="0"/>
              <a:t>	Unusual values for the predictors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4. Cook’s distance</a:t>
            </a:r>
          </a:p>
          <a:p>
            <a:pPr>
              <a:spcBef>
                <a:spcPct val="0"/>
              </a:spcBef>
            </a:pPr>
            <a:r>
              <a:rPr lang="en-US" dirty="0"/>
              <a:t>	Cases with large influence</a:t>
            </a:r>
          </a:p>
        </p:txBody>
      </p:sp>
    </p:spTree>
    <p:extLst>
      <p:ext uri="{BB962C8B-B14F-4D97-AF65-F5344CB8AC3E}">
        <p14:creationId xmlns:p14="http://schemas.microsoft.com/office/powerpoint/2010/main" val="256874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Standardized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6" name="Text Box 6"/>
              <p:cNvSpPr txBox="1">
                <a:spLocks noChangeArrowheads="1"/>
              </p:cNvSpPr>
              <p:nvPr/>
            </p:nvSpPr>
            <p:spPr bwMode="auto">
              <a:xfrm>
                <a:off x="1981200" y="1828800"/>
                <a:ext cx="8001000" cy="584775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For residuals:  mean=0 and std. dev.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099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1828800"/>
                <a:ext cx="8001000" cy="584775"/>
              </a:xfrm>
              <a:prstGeom prst="rect">
                <a:avLst/>
              </a:prstGeom>
              <a:blipFill>
                <a:blip r:embed="rId3"/>
                <a:stretch>
                  <a:fillRect l="-1904" t="-14583" b="-3229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977189" y="2731672"/>
            <a:ext cx="5715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Standardized 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Residual         </a:t>
            </a:r>
            <a:r>
              <a:rPr lang="en-US" sz="3200" dirty="0">
                <a:sym typeface="Symbol" pitchFamily="18" charset="2"/>
              </a:rPr>
              <a:t></a:t>
            </a:r>
            <a:r>
              <a:rPr lang="en-US" sz="3200" dirty="0"/>
              <a:t> </a:t>
            </a: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97411"/>
              </p:ext>
            </p:extLst>
          </p:nvPr>
        </p:nvGraphicFramePr>
        <p:xfrm>
          <a:off x="4810626" y="2769436"/>
          <a:ext cx="1406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431640" progId="Equation.3">
                  <p:embed/>
                </p:oleObj>
              </mc:Choice>
              <mc:Fallback>
                <p:oleObj name="Equation" r:id="rId4" imgW="419040" imgH="43164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626" y="2769436"/>
                        <a:ext cx="1406525" cy="1447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526920" y="2832241"/>
            <a:ext cx="3048000" cy="138499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</a:rPr>
              <a:t>beyond 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977189" y="3670250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(almost)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77189" y="4403593"/>
            <a:ext cx="8001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Definition:</a:t>
            </a:r>
            <a:r>
              <a:rPr lang="en-US" altLang="en-US" sz="3200" dirty="0"/>
              <a:t> The </a:t>
            </a:r>
            <a:r>
              <a:rPr lang="en-US" altLang="en-US" sz="3200" dirty="0">
                <a:solidFill>
                  <a:srgbClr val="FFFF00"/>
                </a:solidFill>
              </a:rPr>
              <a:t>standardized</a:t>
            </a:r>
            <a:r>
              <a:rPr lang="en-US" altLang="en-US" sz="3200" dirty="0">
                <a:solidFill>
                  <a:schemeClr val="bg1"/>
                </a:solidFill>
              </a:rPr>
              <a:t> </a:t>
            </a:r>
            <a:r>
              <a:rPr lang="en-US" altLang="en-US" sz="3200" dirty="0"/>
              <a:t>residuals are:</a:t>
            </a:r>
          </a:p>
          <a:p>
            <a:endParaRPr lang="en-US" altLang="en-US" sz="3200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86954"/>
              </p:ext>
            </p:extLst>
          </p:nvPr>
        </p:nvGraphicFramePr>
        <p:xfrm>
          <a:off x="2543613" y="5155814"/>
          <a:ext cx="4534026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300" imgH="457200" progId="Equation.DSMT4">
                  <p:embed/>
                </p:oleObj>
              </mc:Choice>
              <mc:Fallback>
                <p:oleObj name="Equation" r:id="rId6" imgW="1257300" imgH="45720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613" y="5155814"/>
                        <a:ext cx="4534026" cy="13763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501690" y="5976872"/>
            <a:ext cx="1564105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/>
              <a:t>Leverage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6817895" y="6131054"/>
            <a:ext cx="647700" cy="4114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53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866900" y="1807686"/>
            <a:ext cx="80010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Definition:</a:t>
            </a:r>
            <a:r>
              <a:rPr lang="en-US" altLang="en-US" dirty="0"/>
              <a:t> The </a:t>
            </a:r>
            <a:r>
              <a:rPr lang="en-US" altLang="en-US" dirty="0" err="1">
                <a:solidFill>
                  <a:schemeClr val="bg1"/>
                </a:solidFill>
              </a:rPr>
              <a:t>studentized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residuals are:</a:t>
            </a:r>
          </a:p>
          <a:p>
            <a:endParaRPr lang="en-US" altLang="en-US" dirty="0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77947"/>
              </p:ext>
            </p:extLst>
          </p:nvPr>
        </p:nvGraphicFramePr>
        <p:xfrm>
          <a:off x="3733800" y="2801382"/>
          <a:ext cx="40909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900" imgH="520700" progId="Equation.DSMT4">
                  <p:embed/>
                </p:oleObj>
              </mc:Choice>
              <mc:Fallback>
                <p:oleObj name="Equation" r:id="rId3" imgW="1358900" imgH="520700" progId="Equation.DSMT4">
                  <p:embed/>
                  <p:pic>
                    <p:nvPicPr>
                      <p:cNvPr id="194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01382"/>
                        <a:ext cx="4090988" cy="1568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009900" y="5363528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Using model fit without </a:t>
            </a:r>
            <a:r>
              <a:rPr lang="en-US" altLang="en-US" sz="3200" i="1" dirty="0" err="1"/>
              <a:t>i</a:t>
            </a:r>
            <a:r>
              <a:rPr lang="en-US" altLang="en-US" sz="3200" baseline="30000" dirty="0" err="1"/>
              <a:t>th</a:t>
            </a:r>
            <a:r>
              <a:rPr lang="en-US" altLang="en-US" sz="3200" dirty="0"/>
              <a:t> case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5524500" y="4278710"/>
            <a:ext cx="685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900340-C3C0-42FF-B116-4C9EB3811787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533400"/>
            <a:ext cx="10363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66"/>
                </a:solidFill>
              </a:rPr>
              <a:t>Studentized Residuals</a:t>
            </a:r>
          </a:p>
        </p:txBody>
      </p:sp>
    </p:spTree>
    <p:extLst>
      <p:ext uri="{BB962C8B-B14F-4D97-AF65-F5344CB8AC3E}">
        <p14:creationId xmlns:p14="http://schemas.microsoft.com/office/powerpoint/2010/main" val="45064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533400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Typical Leverage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34070" y="1654403"/>
            <a:ext cx="5980044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For a simple linear model:</a:t>
            </a:r>
          </a:p>
          <a:p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51173" y="1330461"/>
                <a:ext cx="4195764" cy="1144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73" y="1330461"/>
                <a:ext cx="4195764" cy="1144224"/>
              </a:xfrm>
              <a:prstGeom prst="rect">
                <a:avLst/>
              </a:prstGeom>
              <a:blipFill>
                <a:blip r:embed="rId3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4862"/>
              </p:ext>
            </p:extLst>
          </p:nvPr>
        </p:nvGraphicFramePr>
        <p:xfrm>
          <a:off x="457200" y="2828242"/>
          <a:ext cx="50800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419100" progId="Equation.3">
                  <p:embed/>
                </p:oleObj>
              </mc:Choice>
              <mc:Fallback>
                <p:oleObj name="Equation" r:id="rId4" imgW="1485900" imgH="4191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28242"/>
                        <a:ext cx="5080000" cy="14335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537200" y="2823480"/>
            <a:ext cx="2667000" cy="14382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= 1+ 1 = 2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" y="4505326"/>
            <a:ext cx="5638800" cy="2308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  <a:p>
            <a:r>
              <a:rPr lang="en-US" altLang="en-US" dirty="0"/>
              <a:t>Look for:</a:t>
            </a:r>
          </a:p>
          <a:p>
            <a:endParaRPr lang="en-US" altLang="en-US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886200" y="5235576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00400" y="4505326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2(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5326"/>
                <a:ext cx="2409434" cy="878702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189914" y="5876926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4" y="5876926"/>
                <a:ext cx="2409434" cy="878702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4648200" y="3886201"/>
            <a:ext cx="1371600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2948" y="3634015"/>
            <a:ext cx="21621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Leverage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00200" y="2133600"/>
            <a:ext cx="8534400" cy="36009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2*(2/28)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3*(2/28)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sort(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hatvalues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GoldModel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), decreasing = TRUE)</a:t>
            </a:r>
            <a:endParaRPr lang="da-DK" sz="20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0.1428571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0.2142857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1         28          2         27          3          4         26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0.13075010 0.12573712 0.11825693 0.11358967 0.11234035 0.10664378 0.10232224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5         25         24          6         23          7         22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0.09591065 0.09193483 0.08242745 0.07708445 0.07380009 0.06899139 0.06605275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8         21          9         20         10         19         18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0.06177835 0.05918543 0.05544533 0.05319813 0.04999234 0.04809086 0.04386361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17         11         16         12         15         13         14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0.04051638 0.03891349 0.03804918 0.03698058 0.03646200 0.03592770 0.03575484 </a:t>
            </a:r>
          </a:p>
        </p:txBody>
      </p:sp>
    </p:spTree>
    <p:extLst>
      <p:ext uri="{BB962C8B-B14F-4D97-AF65-F5344CB8AC3E}">
        <p14:creationId xmlns:p14="http://schemas.microsoft.com/office/powerpoint/2010/main" val="87701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399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1524000"/>
            <a:ext cx="6705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2000 U.S. Presidential Election: Florida</a:t>
            </a:r>
          </a:p>
          <a:p>
            <a:pPr>
              <a:spcBef>
                <a:spcPts val="0"/>
              </a:spcBef>
            </a:pPr>
            <a:r>
              <a:rPr lang="en-US" dirty="0"/>
              <a:t>    George Bush    2,912,790</a:t>
            </a:r>
          </a:p>
          <a:p>
            <a:pPr>
              <a:spcBef>
                <a:spcPts val="0"/>
              </a:spcBef>
            </a:pPr>
            <a:r>
              <a:rPr lang="en-US" dirty="0"/>
              <a:t>    Al Gore            2,912,253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869095"/>
            <a:ext cx="4762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40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Dataset: </a:t>
            </a:r>
            <a:r>
              <a:rPr lang="en-US" dirty="0" err="1">
                <a:solidFill>
                  <a:srgbClr val="FFFF66"/>
                </a:solidFill>
              </a:rPr>
              <a:t>PalmBeach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60102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County vote counts in Florida (</a:t>
            </a:r>
            <a:r>
              <a:rPr lang="en-US" i="1" dirty="0"/>
              <a:t>n</a:t>
            </a:r>
            <a:r>
              <a:rPr lang="en-US" dirty="0"/>
              <a:t>=67) for George Bush and Pat Buchanan in 2000.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979" y="52578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 Use Bush votes to predict Buchanan votes.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9753600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=lm(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Buchanan~Bush,data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sz="18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Buchanan~Bush,data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points(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PalmBeach$Bush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[50],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PalmBeach$Buchanan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[50], col="red",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=16)</a:t>
            </a:r>
          </a:p>
        </p:txBody>
      </p:sp>
    </p:spTree>
    <p:extLst>
      <p:ext uri="{BB962C8B-B14F-4D97-AF65-F5344CB8AC3E}">
        <p14:creationId xmlns:p14="http://schemas.microsoft.com/office/powerpoint/2010/main" val="17544485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Widescreen</PresentationFormat>
  <Paragraphs>146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Model Diagnostics and Inference for Coefficients </vt:lpstr>
      <vt:lpstr>Types of “Unusual” Points in SLM</vt:lpstr>
      <vt:lpstr>Detecting Unusual Cases - Overview</vt:lpstr>
      <vt:lpstr>Standardized Residuals</vt:lpstr>
      <vt:lpstr>PowerPoint Presentation</vt:lpstr>
      <vt:lpstr>Typical Leverage</vt:lpstr>
      <vt:lpstr>Leverage</vt:lpstr>
      <vt:lpstr>Example: Palm Beach Butterfly Ballot</vt:lpstr>
      <vt:lpstr>Dataset: PalmBeach</vt:lpstr>
      <vt:lpstr>Example: Palm Beach Butterfly Ballot</vt:lpstr>
      <vt:lpstr>Palm Beach Leverage</vt:lpstr>
      <vt:lpstr>Example: Palm Beach Butterfly Ballot</vt:lpstr>
      <vt:lpstr>Palm Beach Leverage</vt:lpstr>
      <vt:lpstr>Cook’s Distance</vt:lpstr>
      <vt:lpstr>PowerPoint Presentation</vt:lpstr>
      <vt:lpstr>Inference for Slope and Intercept</vt:lpstr>
      <vt:lpstr>Simple Linear Regression</vt:lpstr>
      <vt:lpstr>CI for Slope or Intercept</vt:lpstr>
      <vt:lpstr>How to find a confidence interval?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2020-08-23T17:36:47Z</dcterms:created>
  <dcterms:modified xsi:type="dcterms:W3CDTF">2023-01-31T21:25:12Z</dcterms:modified>
</cp:coreProperties>
</file>