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96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9" r:id="rId11"/>
    <p:sldId id="408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305FC-376B-467F-B238-670D4B99F465}" v="13" dt="2022-01-27T15:29:36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9" autoAdjust="0"/>
    <p:restoredTop sz="93512" autoAdjust="0"/>
  </p:normalViewPr>
  <p:slideViewPr>
    <p:cSldViewPr>
      <p:cViewPr varScale="1">
        <p:scale>
          <a:sx n="85" d="100"/>
          <a:sy n="85" d="100"/>
        </p:scale>
        <p:origin x="76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5780F46-6FC8-4B08-B88A-963CD9BDED2A}" type="slidenum">
              <a:rPr lang="en-US" sz="1300">
                <a:solidFill>
                  <a:schemeClr val="tx1"/>
                </a:solidFill>
              </a:rPr>
              <a:pPr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271" indent="-302027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110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354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598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7842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086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329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7574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5780F46-6FC8-4B08-B88A-963CD9BDED2A}" type="slidenum">
              <a:rPr lang="en-US" sz="1300">
                <a:solidFill>
                  <a:schemeClr val="tx1"/>
                </a:solidFill>
              </a:rPr>
              <a:pPr/>
              <a:t>27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CAAA2B-F889-470F-8E41-990A0320B065}" type="slidenum">
              <a:rPr lang="en-US" sz="1300">
                <a:solidFill>
                  <a:schemeClr val="tx1"/>
                </a:solidFill>
              </a:rPr>
              <a:pPr/>
              <a:t>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DE1EFF0-745C-4FBE-B962-B5EC8A845F99}" type="slidenum">
              <a:rPr lang="en-US" sz="1300">
                <a:solidFill>
                  <a:schemeClr val="tx1"/>
                </a:solidFill>
              </a:rPr>
              <a:pPr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A8197BC-5B2F-457F-9EAA-1720B57AA36A}" type="slidenum">
              <a:rPr lang="en-US" sz="1300">
                <a:solidFill>
                  <a:schemeClr val="tx1"/>
                </a:solidFill>
              </a:rPr>
              <a:pPr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CAAA2B-F889-470F-8E41-990A0320B065}" type="slidenum">
              <a:rPr lang="en-US" sz="1300">
                <a:solidFill>
                  <a:schemeClr val="tx1"/>
                </a:solidFill>
              </a:rPr>
              <a:pPr/>
              <a:t>23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png"/><Relationship Id="rId4" Type="http://schemas.openxmlformats.org/officeDocument/2006/relationships/image" Target="../media/image8.wmf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Inference for Coefficients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76600" y="4572000"/>
            <a:ext cx="563880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Read: 	2.1, 2.3, 2.4	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Exercises: </a:t>
            </a:r>
            <a:r>
              <a:rPr lang="en-US" sz="2800">
                <a:solidFill>
                  <a:schemeClr val="bg1"/>
                </a:solidFill>
              </a:rPr>
              <a:t>	2.15b, </a:t>
            </a:r>
            <a:r>
              <a:rPr lang="en-US" sz="2800" dirty="0">
                <a:solidFill>
                  <a:schemeClr val="bg1"/>
                </a:solidFill>
              </a:rPr>
              <a:t>17bcd, 19bc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and PI via R when </a:t>
            </a:r>
            <a:r>
              <a:rPr lang="en-US" i="1" dirty="0">
                <a:solidFill>
                  <a:srgbClr val="FFFF66"/>
                </a:solidFill>
              </a:rPr>
              <a:t>X=x</a:t>
            </a:r>
            <a:r>
              <a:rPr lang="en-US" dirty="0">
                <a:solidFill>
                  <a:srgbClr val="FFFF66"/>
                </a:solidFill>
              </a:rPr>
              <a:t>*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876300" y="2321004"/>
            <a:ext cx="10439400" cy="25699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predict.lm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(modlego2,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interval="confidence")^(10/3)</a:t>
            </a:r>
          </a:p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predict.lm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(modlego2,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interval="prediction")^(10/3)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fit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endParaRPr lang="fr-FR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1 23.99169 22.71199 25.32102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fit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endParaRPr lang="fr-FR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1 23.99169 5.304847 67.53925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4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rstudio.stlawu.local:8787/graphics/plot.png?width=514&amp;height=496&amp;randomizer=155236669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://rstudio.stlawu.local:8787/graphics/plot.png?width=661&amp;height=517&amp;randomizer=1219225062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152147"/>
            <a:ext cx="1181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Lucida Console" panose="020B0609040504020204" pitchFamily="49" charset="0"/>
              </a:rPr>
              <a:t>CIPIPlot</a:t>
            </a:r>
            <a:r>
              <a:rPr lang="en-US" sz="1800" dirty="0">
                <a:latin typeface="Lucida Console" panose="020B0609040504020204" pitchFamily="49" charset="0"/>
              </a:rPr>
              <a:t>(lego_under_800_pieces$Pieces, lego_under_800_pieces$Amazon_Price^(0.3))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AE14C-95B0-4DDC-B815-D416EEBC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33" y="411211"/>
            <a:ext cx="8895933" cy="54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628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T-test for Slope 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362201" y="3505200"/>
          <a:ext cx="2513013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507960" progId="Equation.3">
                  <p:embed/>
                </p:oleObj>
              </mc:Choice>
              <mc:Fallback>
                <p:oleObj name="Equation" r:id="rId3" imgW="672840" imgH="507960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3505200"/>
                        <a:ext cx="2513013" cy="18938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362200" y="1676400"/>
            <a:ext cx="2286000" cy="16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0000"/>
              </a:spcBef>
              <a:spcAft>
                <a:spcPct val="15000"/>
              </a:spcAft>
            </a:pPr>
            <a:r>
              <a:rPr lang="en-US" sz="4000" dirty="0">
                <a:solidFill>
                  <a:schemeClr val="bg1"/>
                </a:solidFill>
              </a:rPr>
              <a:t>H</a:t>
            </a:r>
            <a:r>
              <a:rPr lang="en-US" sz="4000" baseline="-25000" dirty="0">
                <a:solidFill>
                  <a:schemeClr val="bg1"/>
                </a:solidFill>
              </a:rPr>
              <a:t>o</a:t>
            </a:r>
            <a:r>
              <a:rPr lang="en-US" sz="4000" dirty="0">
                <a:solidFill>
                  <a:schemeClr val="bg1"/>
                </a:solidFill>
              </a:rPr>
              <a:t>: </a:t>
            </a: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sz="4000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30000"/>
              </a:spcBef>
              <a:spcAft>
                <a:spcPct val="15000"/>
              </a:spcAft>
            </a:pP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H</a:t>
            </a:r>
            <a:r>
              <a:rPr lang="en-US" sz="40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: </a:t>
            </a:r>
            <a:r>
              <a:rPr lang="en-US" sz="4000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  0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334000" y="3886200"/>
            <a:ext cx="502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Find p-value using a </a:t>
            </a:r>
          </a:p>
          <a:p>
            <a:pPr>
              <a:spcBef>
                <a:spcPct val="0"/>
              </a:spcBef>
            </a:pPr>
            <a:r>
              <a:rPr lang="en-US" i="1" dirty="0"/>
              <a:t>t-distribution</a:t>
            </a:r>
            <a:r>
              <a:rPr lang="en-US" dirty="0"/>
              <a:t> and </a:t>
            </a:r>
            <a:r>
              <a:rPr lang="en-US" i="1" dirty="0"/>
              <a:t>n-2</a:t>
            </a:r>
            <a:r>
              <a:rPr lang="en-US" dirty="0"/>
              <a:t> </a:t>
            </a:r>
            <a:r>
              <a:rPr lang="en-US" dirty="0" err="1"/>
              <a:t>d.f.</a:t>
            </a:r>
            <a:endParaRPr lang="en-US" dirty="0"/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5486400" y="1676400"/>
          <a:ext cx="21161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28600" progId="Equation.3">
                  <p:embed/>
                </p:oleObj>
              </mc:Choice>
              <mc:Fallback>
                <p:oleObj name="Equation" r:id="rId5" imgW="672840" imgH="22860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76400"/>
                        <a:ext cx="211613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486400" y="2590800"/>
          <a:ext cx="33543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335438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848600" y="1676401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vs.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05000" y="5562601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dirty="0"/>
              <a:t>p-value is small ↔ Reject H</a:t>
            </a:r>
            <a:r>
              <a:rPr lang="en-US" sz="4800" baseline="-25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7045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to find a P-value?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5956" y="1828801"/>
            <a:ext cx="8915400" cy="1200329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Statistically significant evidence suggests ( p-value &lt; 2.2*10</a:t>
            </a:r>
            <a:r>
              <a:rPr lang="en-US" baseline="30000" dirty="0"/>
              <a:t>-16</a:t>
            </a:r>
            <a:r>
              <a:rPr lang="en-US" dirty="0"/>
              <a:t>) that there is a linear relationship between the number of pieces in a Lego set and the selling price on Amazon.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318864" y="3103559"/>
            <a:ext cx="9554272" cy="36126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^(0.3) ~ Pieces, data = lego_under_800_pieces)</a:t>
            </a: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0.4807 on 716 degrees of freedom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(393 observations deleted due to missingness)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0.4601,	Adjusted R-squared:  0.4593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610.1 on 1 and 716 DF,  p-value: &lt; 2.2e-16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31269" y="4511040"/>
            <a:ext cx="6745931" cy="36576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710" y="312064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Finding Correlation in R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81200" y="2090819"/>
            <a:ext cx="8610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(dataframe$variable1, dataframe$variable2) </a:t>
            </a:r>
          </a:p>
          <a:p>
            <a:r>
              <a:rPr lang="is-I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[1] 0.9581758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3379" y="144448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data in two variables: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79579" y="4010462"/>
            <a:ext cx="838200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data(Houses)</a:t>
            </a:r>
          </a:p>
          <a:p>
            <a:pPr>
              <a:spcBef>
                <a:spcPts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(Houses)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Price      Size       Lot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1.0000000 0.6848219 0.7157072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 0.6848219 1.0000000 0.7668722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  0.7157072 0.7668722 1.0000000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624" y="340103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all variables in a </a:t>
            </a:r>
            <a:r>
              <a:rPr lang="en-US" sz="3200" dirty="0" err="1"/>
              <a:t>dataframe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102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710" y="312064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Finding Correlation in R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81200" y="2090819"/>
            <a:ext cx="8382000" cy="12772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data(Cereal)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(Cereal)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 in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(Cereal) : 'x' must be numeric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3379" y="144448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Watch out – variables must be numeric!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79579" y="4010462"/>
            <a:ext cx="83820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(Cereal[c(2,3,4)])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Calories      Sugar      Fiber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Calories  1.0000000  0.5154008 -0.7150123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Sugar     0.5154008  1.0000000 -0.5025772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Fiber    -0.7150123 -0.5025772  1.0000000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624" y="340103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May need to choose numeric columns:</a:t>
            </a:r>
          </a:p>
        </p:txBody>
      </p:sp>
    </p:spTree>
    <p:extLst>
      <p:ext uri="{BB962C8B-B14F-4D97-AF65-F5344CB8AC3E}">
        <p14:creationId xmlns:p14="http://schemas.microsoft.com/office/powerpoint/2010/main" val="95313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7010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Test for a Linear Relationship via Correlation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Let </a:t>
            </a:r>
            <a:r>
              <a:rPr lang="en-US" sz="3200">
                <a:sym typeface="Symbol" pitchFamily="18" charset="2"/>
              </a:rPr>
              <a:t> (rho) denote the population correlation</a:t>
            </a:r>
            <a:endParaRPr lang="en-US" sz="32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743200" y="3352801"/>
            <a:ext cx="1828800" cy="1616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H</a:t>
            </a:r>
            <a:r>
              <a:rPr lang="en-US" sz="4000" baseline="-25000" dirty="0"/>
              <a:t>o</a:t>
            </a:r>
            <a:r>
              <a:rPr lang="en-US" sz="4000" dirty="0"/>
              <a:t>: </a:t>
            </a:r>
            <a:r>
              <a:rPr lang="en-US" sz="4000" dirty="0">
                <a:sym typeface="Symbol" pitchFamily="18" charset="2"/>
              </a:rPr>
              <a:t>=0</a:t>
            </a:r>
          </a:p>
          <a:p>
            <a:r>
              <a:rPr lang="en-US" sz="4000" dirty="0">
                <a:sym typeface="Symbol" pitchFamily="18" charset="2"/>
              </a:rPr>
              <a:t>H</a:t>
            </a:r>
            <a:r>
              <a:rPr lang="en-US" sz="4000" baseline="-25000" dirty="0">
                <a:sym typeface="Symbol" pitchFamily="18" charset="2"/>
              </a:rPr>
              <a:t>a</a:t>
            </a:r>
            <a:r>
              <a:rPr lang="en-US" sz="4000" dirty="0">
                <a:sym typeface="Symbol" pitchFamily="18" charset="2"/>
              </a:rPr>
              <a:t>: 0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5927725" y="3276600"/>
          <a:ext cx="27955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469800" progId="Equation.3">
                  <p:embed/>
                </p:oleObj>
              </mc:Choice>
              <mc:Fallback>
                <p:oleObj name="Equation" r:id="rId2" imgW="749160" imgH="469800" progId="Equation.3">
                  <p:embed/>
                  <p:pic>
                    <p:nvPicPr>
                      <p:cNvPr id="71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3276600"/>
                        <a:ext cx="2795588" cy="17526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09800" y="5606014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Compare to a </a:t>
            </a:r>
            <a:r>
              <a:rPr lang="en-US" i="1" dirty="0"/>
              <a:t>t-distribution</a:t>
            </a:r>
            <a:r>
              <a:rPr lang="en-US" dirty="0"/>
              <a:t> with </a:t>
            </a:r>
            <a:r>
              <a:rPr lang="en-US" i="1" dirty="0"/>
              <a:t>n-2</a:t>
            </a:r>
            <a:r>
              <a:rPr lang="en-US" dirty="0"/>
              <a:t> </a:t>
            </a:r>
            <a:r>
              <a:rPr lang="en-US" dirty="0" err="1"/>
              <a:t>d.f.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0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Correlation t-test in 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90600" y="1070137"/>
            <a:ext cx="100584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cor.test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(lego_under_800_pieces$Pieces, lego_under_800_pieces$Amazon_Price^(0.3))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Pearson's product-moment correlation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data:  lego_under_800_pieces$Pieces and lego_under_800_pieces$Amazon_Price^(0.3)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24.699, df = 716, p-value &lt; 2.2e-16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alternative hypothesis: true correlation is not equal to 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0.6367026 0.7159108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0.6782721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0" y="4177508"/>
            <a:ext cx="9144000" cy="26042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0.4807 on 716 degrees of freedom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(393 observations deleted due to missingness)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0.4601,	Adjusted R-squared:  0.4593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610.1 on 1 and 716 DF,  p-value: &lt; 2.2e-16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004" y="2316480"/>
            <a:ext cx="5092995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4800600"/>
            <a:ext cx="6019800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6320136"/>
            <a:ext cx="6019800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for Regression</a:t>
            </a:r>
          </a:p>
        </p:txBody>
      </p:sp>
      <p:grpSp>
        <p:nvGrpSpPr>
          <p:cNvPr id="16387" name="Group 12"/>
          <p:cNvGrpSpPr>
            <a:grpSpLocks/>
          </p:cNvGrpSpPr>
          <p:nvPr/>
        </p:nvGrpSpPr>
        <p:grpSpPr bwMode="auto">
          <a:xfrm>
            <a:off x="1676400" y="1600200"/>
            <a:ext cx="8610600" cy="1631950"/>
            <a:chOff x="192" y="3120"/>
            <a:chExt cx="5424" cy="1028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16395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16396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6397" name="Text Box 10"/>
            <p:cNvSpPr txBox="1">
              <a:spLocks noChangeArrowheads="1"/>
            </p:cNvSpPr>
            <p:nvPr/>
          </p:nvSpPr>
          <p:spPr bwMode="auto">
            <a:xfrm>
              <a:off x="2016" y="3312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16398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3581400"/>
            <a:ext cx="1905000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</a:rPr>
              <a:t>TOTAL variation in response, 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81400" y="32004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62800" y="32766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0" y="3505200"/>
            <a:ext cx="2514600" cy="13843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</a:rPr>
              <a:t>Variation explained by MODEL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29600" y="3581400"/>
            <a:ext cx="2209800" cy="138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Unexplained variation in RESIDUALS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24000" y="5507732"/>
            <a:ext cx="10058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Key question: </a:t>
            </a:r>
            <a:r>
              <a:rPr lang="en-US" sz="3200" dirty="0"/>
              <a:t> Does the MODEL explain a “significant” amount of the TOTAL variability?</a:t>
            </a:r>
          </a:p>
        </p:txBody>
      </p:sp>
    </p:spTree>
    <p:extLst>
      <p:ext uri="{BB962C8B-B14F-4D97-AF65-F5344CB8AC3E}">
        <p14:creationId xmlns:p14="http://schemas.microsoft.com/office/powerpoint/2010/main" val="201391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094814" y="3268312"/>
            <a:ext cx="4289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649449" y="3268312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918720" y="3268312"/>
            <a:ext cx="0" cy="29073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5187991" y="3268312"/>
            <a:ext cx="152" cy="19756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465628" y="3268312"/>
            <a:ext cx="403" cy="13917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743515" y="3143908"/>
            <a:ext cx="1033" cy="12440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6557612" y="3268312"/>
            <a:ext cx="2753" cy="4221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836129" y="1445662"/>
            <a:ext cx="12763" cy="182265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7109913" y="2952838"/>
            <a:ext cx="13575" cy="31547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7384659" y="2151090"/>
            <a:ext cx="293" cy="1117223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0121413" y="1772872"/>
            <a:ext cx="14437" cy="149544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277292" y="3268312"/>
            <a:ext cx="5398" cy="137972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060853" y="999513"/>
            <a:ext cx="2753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TOTAL variation in response, Y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 bwMode="auto">
          <a:xfrm flipH="1" flipV="1">
            <a:off x="10121412" y="981856"/>
            <a:ext cx="7218" cy="22864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TextBox 43024"/>
              <p:cNvSpPr txBox="1"/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025" name="TextBox 43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blipFill>
                <a:blip r:embed="rId3"/>
                <a:stretch>
                  <a:fillRect l="-5085" r="-339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5187991" y="3337900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918720" y="3458498"/>
            <a:ext cx="0" cy="72882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746886" y="3268312"/>
            <a:ext cx="9993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6423010" y="2643058"/>
            <a:ext cx="13307" cy="62525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290872" y="2643059"/>
            <a:ext cx="2498" cy="64635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3044289" y="3268312"/>
            <a:ext cx="16565" cy="1564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04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042" y="337036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9220200" cy="5386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modlego2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^(0.3)~Pieces, data=lego_under_800_pieces)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summary(modlego2)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Amazon_Price^(0.3) ~ Pieces, data = lego_under_800_pieces)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-1.10548 -0.35676 -0.07156  0.25655  2.99219 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0.4807 on 716 degrees of freedom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(393 observations deleted due to missingness)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0.4601,	Adjusted R-squared:  0.4593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610.1 on 1 and 716 DF,  p-value: &lt; 2.2e-16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094814" y="3268312"/>
            <a:ext cx="4289" cy="91901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648200" y="3263214"/>
            <a:ext cx="0" cy="66634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5187991" y="3268312"/>
            <a:ext cx="5428" cy="3654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 flipV="1">
            <a:off x="5470088" y="3268312"/>
            <a:ext cx="2906" cy="2368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43514" y="3268314"/>
            <a:ext cx="2140" cy="8448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553606" y="2952838"/>
            <a:ext cx="4007" cy="31547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848740" y="2819401"/>
            <a:ext cx="152" cy="44891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7117806" y="2667001"/>
            <a:ext cx="5683" cy="60131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 flipV="1">
            <a:off x="7379052" y="2520593"/>
            <a:ext cx="5606" cy="7477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0121413" y="1772872"/>
            <a:ext cx="14437" cy="1495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278047" y="3239696"/>
            <a:ext cx="5398" cy="137972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060853" y="999513"/>
            <a:ext cx="3035147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Variation explained by MODEL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 bwMode="auto">
          <a:xfrm flipH="1" flipV="1">
            <a:off x="10121412" y="981856"/>
            <a:ext cx="7218" cy="228645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TextBox 43024"/>
              <p:cNvSpPr txBox="1"/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025" name="TextBox 43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blipFill>
                <a:blip r:embed="rId3"/>
                <a:stretch>
                  <a:fillRect l="-3279" r="-1639" b="-102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5187991" y="3633728"/>
            <a:ext cx="0" cy="29582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918720" y="3263214"/>
            <a:ext cx="0" cy="54678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746886" y="3268312"/>
            <a:ext cx="746" cy="6178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6427669" y="3019638"/>
            <a:ext cx="8649" cy="24867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290872" y="3048000"/>
            <a:ext cx="5568" cy="24141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3044289" y="3268312"/>
            <a:ext cx="16564" cy="14560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6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63481" y="1035155"/>
            <a:ext cx="2753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Unexplained variation in RESIDUALS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 flipH="1" flipV="1">
            <a:off x="4750981" y="3859620"/>
            <a:ext cx="1736" cy="30840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3055052" y="4731488"/>
            <a:ext cx="36" cy="9929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4919330" y="3268314"/>
            <a:ext cx="1772" cy="89970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5190461" y="3563966"/>
            <a:ext cx="7089" cy="3541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5737584" y="3135216"/>
            <a:ext cx="4448" cy="2140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6282072" y="2668773"/>
            <a:ext cx="5315" cy="62064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7100741" y="2668772"/>
            <a:ext cx="37" cy="2109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7377187" y="2142461"/>
            <a:ext cx="36" cy="1099777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552314" y="2958454"/>
            <a:ext cx="6167" cy="34697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6423837" y="2620041"/>
            <a:ext cx="1772" cy="3783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6006959" y="3189287"/>
            <a:ext cx="0" cy="5295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6832601" y="1469829"/>
            <a:ext cx="1181" cy="133938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 flipV="1">
            <a:off x="10110382" y="1004292"/>
            <a:ext cx="5169" cy="66969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92439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 - SLM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90800" y="1676401"/>
            <a:ext cx="6248400" cy="1082675"/>
            <a:chOff x="672" y="1056"/>
            <a:chExt cx="3936" cy="682"/>
          </a:xfrm>
        </p:grpSpPr>
        <p:sp>
          <p:nvSpPr>
            <p:cNvPr id="4118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9" name="Text Box 5"/>
            <p:cNvSpPr txBox="1">
              <a:spLocks noChangeArrowheads="1"/>
            </p:cNvSpPr>
            <p:nvPr/>
          </p:nvSpPr>
          <p:spPr bwMode="auto">
            <a:xfrm>
              <a:off x="2016" y="1104"/>
              <a:ext cx="1680" cy="51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o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 + 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X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0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1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2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52600" y="5486401"/>
            <a:ext cx="8382000" cy="1082675"/>
            <a:chOff x="144" y="3456"/>
            <a:chExt cx="5280" cy="682"/>
          </a:xfrm>
        </p:grpSpPr>
        <p:sp>
          <p:nvSpPr>
            <p:cNvPr id="4113" name="Text Box 10"/>
            <p:cNvSpPr txBox="1">
              <a:spLocks noChangeArrowheads="1"/>
            </p:cNvSpPr>
            <p:nvPr/>
          </p:nvSpPr>
          <p:spPr bwMode="auto">
            <a:xfrm>
              <a:off x="3744" y="34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4" name="Text Box 11"/>
            <p:cNvSpPr txBox="1">
              <a:spLocks noChangeArrowheads="1"/>
            </p:cNvSpPr>
            <p:nvPr/>
          </p:nvSpPr>
          <p:spPr bwMode="auto">
            <a:xfrm>
              <a:off x="1920" y="3504"/>
              <a:ext cx="1680" cy="4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SSModel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5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1248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SSTotal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6" name="Text Box 13"/>
            <p:cNvSpPr txBox="1">
              <a:spLocks noChangeArrowheads="1"/>
            </p:cNvSpPr>
            <p:nvPr/>
          </p:nvSpPr>
          <p:spPr bwMode="auto">
            <a:xfrm>
              <a:off x="4512" y="3504"/>
              <a:ext cx="912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SSE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7" name="Text Box 14"/>
            <p:cNvSpPr txBox="1">
              <a:spLocks noChangeArrowheads="1"/>
            </p:cNvSpPr>
            <p:nvPr/>
          </p:nvSpPr>
          <p:spPr bwMode="auto">
            <a:xfrm>
              <a:off x="1440" y="35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54200" y="2895601"/>
            <a:ext cx="8261350" cy="1082675"/>
            <a:chOff x="208" y="1824"/>
            <a:chExt cx="5204" cy="682"/>
          </a:xfrm>
        </p:grpSpPr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208" y="1904"/>
            <a:ext cx="1183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69800" imgH="203040" progId="Equation.3">
                    <p:embed/>
                  </p:oleObj>
                </mc:Choice>
                <mc:Fallback>
                  <p:oleObj name="Equation" r:id="rId3" imgW="469800" imgH="203040" progId="Equation.3">
                    <p:embed/>
                    <p:pic>
                      <p:nvPicPr>
                        <p:cNvPr id="41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904"/>
                          <a:ext cx="1183" cy="5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Text Box 17"/>
            <p:cNvSpPr txBox="1">
              <a:spLocks noChangeArrowheads="1"/>
            </p:cNvSpPr>
            <p:nvPr/>
          </p:nvSpPr>
          <p:spPr bwMode="auto">
            <a:xfrm>
              <a:off x="3696" y="182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1392" y="1872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2128" y="1920"/>
            <a:ext cx="1189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69800" imgH="203040" progId="Equation.3">
                    <p:embed/>
                  </p:oleObj>
                </mc:Choice>
                <mc:Fallback>
                  <p:oleObj name="Equation" r:id="rId5" imgW="469800" imgH="203040" progId="Equation.3">
                    <p:embed/>
                    <p:pic>
                      <p:nvPicPr>
                        <p:cNvPr id="41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1920"/>
                          <a:ext cx="1189" cy="515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4269" y="1957"/>
            <a:ext cx="1143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57200" imgH="203040" progId="Equation.3">
                    <p:embed/>
                  </p:oleObj>
                </mc:Choice>
                <mc:Fallback>
                  <p:oleObj name="Equation" r:id="rId7" imgW="457200" imgH="203040" progId="Equation.3">
                    <p:embed/>
                    <p:pic>
                      <p:nvPicPr>
                        <p:cNvPr id="41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1957"/>
                          <a:ext cx="1143" cy="5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638301" y="4267201"/>
            <a:ext cx="8558213" cy="1082675"/>
            <a:chOff x="72" y="2688"/>
            <a:chExt cx="5391" cy="682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72" y="2856"/>
            <a:ext cx="12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60240" imgH="228600" progId="Equation.3">
                    <p:embed/>
                  </p:oleObj>
                </mc:Choice>
                <mc:Fallback>
                  <p:oleObj name="Equation" r:id="rId9" imgW="660240" imgH="228600" progId="Equation.3">
                    <p:embed/>
                    <p:pic>
                      <p:nvPicPr>
                        <p:cNvPr id="409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2856"/>
                          <a:ext cx="1244" cy="4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Text Box 23"/>
            <p:cNvSpPr txBox="1">
              <a:spLocks noChangeArrowheads="1"/>
            </p:cNvSpPr>
            <p:nvPr/>
          </p:nvSpPr>
          <p:spPr bwMode="auto">
            <a:xfrm>
              <a:off x="3744" y="2688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0" name="Text Box 24"/>
            <p:cNvSpPr txBox="1">
              <a:spLocks noChangeArrowheads="1"/>
            </p:cNvSpPr>
            <p:nvPr/>
          </p:nvSpPr>
          <p:spPr bwMode="auto">
            <a:xfrm>
              <a:off x="1440" y="273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2232" y="2844"/>
            <a:ext cx="122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47640" imgH="241200" progId="Equation.3">
                    <p:embed/>
                  </p:oleObj>
                </mc:Choice>
                <mc:Fallback>
                  <p:oleObj name="Equation" r:id="rId11" imgW="647640" imgH="241200" progId="Equation.3">
                    <p:embed/>
                    <p:pic>
                      <p:nvPicPr>
                        <p:cNvPr id="40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2844"/>
                          <a:ext cx="1221" cy="456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4236" y="2796"/>
            <a:ext cx="12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47640" imgH="241200" progId="Equation.3">
                    <p:embed/>
                  </p:oleObj>
                </mc:Choice>
                <mc:Fallback>
                  <p:oleObj name="Equation" r:id="rId13" imgW="647640" imgH="241200" progId="Equation.3">
                    <p:embed/>
                    <p:pic>
                      <p:nvPicPr>
                        <p:cNvPr id="41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2796"/>
                          <a:ext cx="1227" cy="4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0088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 -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700" y="1442621"/>
            <a:ext cx="93726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modlego2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^(0.3)~Pieces, data=lego_under_800_pieces)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summary(modlego2)</a:t>
            </a: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Amazon_Price^(0.3) ~ Pieces, data = lego_under_800_pieces)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-1.10548 -0.35676 -0.07156  0.25655  2.99219 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0.4807 on 716 degrees of freedom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(393 observations deleted due to missingness)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0.4601,	Adjusted R-squared:  0.4593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610.1 on 1 and 716 DF,  p-value: &lt; 2.2e-16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AA7CD-835A-4569-BCDE-5A33AEAE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0"/>
            <a:ext cx="4445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E194C-DEF3-445F-A3E8-388FC134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152400"/>
            <a:ext cx="4445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7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ANOVA for a Regression Model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103243" y="2209800"/>
            <a:ext cx="9985513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anova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(modlego2)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Response: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^(0.3)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      Df Sum Sq Mean Sq F value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Pieces      1 140.94 140.938  610.06 &lt; 2.2e-16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Residuals 716 165.41   0.231                  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Signif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58687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Test for Regression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Basic idea:</a:t>
            </a:r>
            <a:r>
              <a:rPr lang="en-US"/>
              <a:t> Find </a:t>
            </a:r>
            <a:r>
              <a:rPr lang="en-US" u="sng"/>
              <a:t>two</a:t>
            </a:r>
            <a:r>
              <a:rPr lang="en-US"/>
              <a:t> estimators of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 baseline="30000">
                <a:sym typeface="Symbol" pitchFamily="18" charset="2"/>
              </a:rPr>
              <a:t>2</a:t>
            </a:r>
            <a:endParaRPr lang="en-US" baseline="-2500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905000" y="31242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Model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p:graphicFrame>
        <p:nvGraphicFramePr>
          <p:cNvPr id="87045" name="Object 2"/>
          <p:cNvGraphicFramePr>
            <a:graphicFrameLocks noChangeAspect="1"/>
          </p:cNvGraphicFramePr>
          <p:nvPr/>
        </p:nvGraphicFramePr>
        <p:xfrm>
          <a:off x="4114800" y="2895600"/>
          <a:ext cx="41719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393480" progId="Equation.3">
                  <p:embed/>
                </p:oleObj>
              </mc:Choice>
              <mc:Fallback>
                <p:oleObj name="Equation" r:id="rId3" imgW="1384200" imgH="393480" progId="Equation.3">
                  <p:embed/>
                  <p:pic>
                    <p:nvPicPr>
                      <p:cNvPr id="870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95600"/>
                        <a:ext cx="4171950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Error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p:graphicFrame>
        <p:nvGraphicFramePr>
          <p:cNvPr id="87047" name="Object 3"/>
          <p:cNvGraphicFramePr>
            <a:graphicFrameLocks noChangeAspect="1"/>
          </p:cNvGraphicFramePr>
          <p:nvPr/>
        </p:nvGraphicFramePr>
        <p:xfrm>
          <a:off x="4781551" y="4267200"/>
          <a:ext cx="20669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393480" progId="Equation.3">
                  <p:embed/>
                </p:oleObj>
              </mc:Choice>
              <mc:Fallback>
                <p:oleObj name="Equation" r:id="rId5" imgW="685800" imgH="393480" progId="Equation.3">
                  <p:embed/>
                  <p:pic>
                    <p:nvPicPr>
                      <p:cNvPr id="870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1" y="4267200"/>
                        <a:ext cx="2066925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4"/>
          <p:cNvGraphicFramePr>
            <a:graphicFrameLocks noChangeAspect="1"/>
          </p:cNvGraphicFramePr>
          <p:nvPr/>
        </p:nvGraphicFramePr>
        <p:xfrm>
          <a:off x="4784726" y="4283075"/>
          <a:ext cx="34448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870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6" y="4283075"/>
                        <a:ext cx="3444875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458199" y="3503408"/>
            <a:ext cx="2250748" cy="1633742"/>
            <a:chOff x="4224" y="2206"/>
            <a:chExt cx="1555" cy="1010"/>
          </a:xfrm>
        </p:grpSpPr>
        <p:sp>
          <p:nvSpPr>
            <p:cNvPr id="6156" name="Text Box 10"/>
            <p:cNvSpPr txBox="1">
              <a:spLocks noChangeArrowheads="1"/>
            </p:cNvSpPr>
            <p:nvPr/>
          </p:nvSpPr>
          <p:spPr bwMode="auto">
            <a:xfrm>
              <a:off x="4435" y="2463"/>
              <a:ext cx="13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Compare</a:t>
              </a:r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 flipH="1" flipV="1">
              <a:off x="4277" y="2206"/>
              <a:ext cx="619" cy="33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 flipH="1">
              <a:off x="4224" y="2832"/>
              <a:ext cx="672" cy="3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87053" name="Object 5"/>
          <p:cNvGraphicFramePr>
            <a:graphicFrameLocks noChangeAspect="1"/>
          </p:cNvGraphicFramePr>
          <p:nvPr/>
        </p:nvGraphicFramePr>
        <p:xfrm>
          <a:off x="2209801" y="5611814"/>
          <a:ext cx="31337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360" imgH="393480" progId="Equation.3">
                  <p:embed/>
                </p:oleObj>
              </mc:Choice>
              <mc:Fallback>
                <p:oleObj name="Equation" r:id="rId9" imgW="990360" imgH="393480" progId="Equation.3">
                  <p:embed/>
                  <p:pic>
                    <p:nvPicPr>
                      <p:cNvPr id="87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5611814"/>
                        <a:ext cx="3133725" cy="1246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5562600" y="5638800"/>
                <a:ext cx="51054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Compare to F-distribution with </a:t>
                </a:r>
                <a:r>
                  <a:rPr lang="en-US" sz="3200" i="1" dirty="0"/>
                  <a:t>1</a:t>
                </a:r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−2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d.f.</a:t>
                </a:r>
                <a:endParaRPr lang="en-US" sz="3200" dirty="0"/>
              </a:p>
            </p:txBody>
          </p:sp>
        </mc:Choice>
        <mc:Fallback xmlns="">
          <p:sp>
            <p:nvSpPr>
              <p:cNvPr id="8705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5638800"/>
                <a:ext cx="5105400" cy="1077218"/>
              </a:xfrm>
              <a:prstGeom prst="rect">
                <a:avLst/>
              </a:prstGeom>
              <a:blipFill>
                <a:blip r:embed="rId12"/>
                <a:stretch>
                  <a:fillRect l="-3106" t="-7910" b="-16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85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Test for Regression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286000" y="1699419"/>
            <a:ext cx="2133600" cy="124618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/>
              <a:t>H</a:t>
            </a:r>
            <a:r>
              <a:rPr lang="en-US" baseline="-25000"/>
              <a:t>o</a:t>
            </a:r>
            <a:r>
              <a:rPr lang="en-US"/>
              <a:t>: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: 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 0</a:t>
            </a:r>
            <a:endParaRPr 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876800" y="1726757"/>
          <a:ext cx="1735138" cy="589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26757"/>
                        <a:ext cx="1735138" cy="5896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876800" y="2350309"/>
          <a:ext cx="2819400" cy="60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3">
                  <p:embed/>
                </p:oleObj>
              </mc:Choice>
              <mc:Fallback>
                <p:oleObj name="Equation" r:id="rId5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50309"/>
                        <a:ext cx="2819400" cy="6044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81800" y="1676401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vs.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276600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276600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191860" r="-635802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191860" r="-274545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26000" t="-191860" r="-151667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295294" r="-635802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295294" r="-274545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26000" t="-295294" r="-151667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395294" r="-635802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395294" r="-27454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29600" y="1673135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3135"/>
                <a:ext cx="1371600" cy="461665"/>
              </a:xfrm>
              <a:prstGeom prst="rect">
                <a:avLst/>
              </a:prstGeom>
              <a:blipFill>
                <a:blip r:embed="rId9"/>
                <a:stretch>
                  <a:fillRect l="-6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29600" y="2322514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322514"/>
                <a:ext cx="1371600" cy="461665"/>
              </a:xfrm>
              <a:prstGeom prst="rect">
                <a:avLst/>
              </a:prstGeom>
              <a:blipFill>
                <a:blip r:embed="rId10"/>
                <a:stretch>
                  <a:fillRect l="-6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11140" y="6106953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R use  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1-pf(Fstat,1,n-2)</a:t>
            </a:r>
          </a:p>
        </p:txBody>
      </p:sp>
    </p:spTree>
    <p:extLst>
      <p:ext uri="{BB962C8B-B14F-4D97-AF65-F5344CB8AC3E}">
        <p14:creationId xmlns:p14="http://schemas.microsoft.com/office/powerpoint/2010/main" val="2287680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ANOVA for a Regression Model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533293" y="1524001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anova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(modlego2)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Response: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^(0.3)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      Df Sum Sq Mean Sq F value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Pieces      1 140.94 140.938  610.06 &lt; 2.2e-16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Residuals 716 165.41   0.231                     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33293" y="4212610"/>
            <a:ext cx="9144000" cy="24929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sz="2000" b="1" dirty="0">
                <a:solidFill>
                  <a:srgbClr val="003366"/>
                </a:solidFill>
                <a:latin typeface="Courier New" pitchFamily="49" charset="0"/>
              </a:rPr>
              <a:t>summary(modlego2)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Some output omitted…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57224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or Intercept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2531"/>
              </p:ext>
            </p:extLst>
          </p:nvPr>
        </p:nvGraphicFramePr>
        <p:xfrm>
          <a:off x="762000" y="1879421"/>
          <a:ext cx="3911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91960" progId="Equation.3">
                  <p:embed/>
                </p:oleObj>
              </mc:Choice>
              <mc:Fallback>
                <p:oleObj name="Equation" r:id="rId3" imgW="736560" imgH="29196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79421"/>
                        <a:ext cx="3911600" cy="155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0" y="3843517"/>
            <a:ext cx="777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t* comes from a t-distribution with </a:t>
            </a:r>
            <a:r>
              <a:rPr lang="en-US" sz="2800" i="1" dirty="0"/>
              <a:t>n-2</a:t>
            </a:r>
            <a:r>
              <a:rPr lang="en-US" sz="2800" dirty="0"/>
              <a:t> </a:t>
            </a:r>
            <a:r>
              <a:rPr lang="en-US" sz="2800" dirty="0" err="1"/>
              <a:t>d.f</a:t>
            </a:r>
            <a:r>
              <a:rPr lang="en-US" sz="2800" dirty="0"/>
              <a:t> and depends on the level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dirty="0"/>
                  <a:t> level confidence, use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(1-</a:t>
                </a:r>
                <a:r>
                  <a:rPr lang="el-GR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α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/2,df)</a:t>
                </a:r>
                <a:r>
                  <a:rPr lang="en-US" sz="2800" dirty="0"/>
                  <a:t>in R</a:t>
                </a:r>
              </a:p>
              <a:p>
                <a:r>
                  <a:rPr lang="en-US" sz="2800" dirty="0"/>
                  <a:t>e.g. for 95% confidence and 716 df,   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qt(0.975,716)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  <a:blipFill>
                <a:blip r:embed="rId5"/>
                <a:stretch>
                  <a:fillRect l="-1391" t="-6771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85422"/>
              </p:ext>
            </p:extLst>
          </p:nvPr>
        </p:nvGraphicFramePr>
        <p:xfrm>
          <a:off x="5410200" y="2295346"/>
          <a:ext cx="33543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28600" progId="Equation.3">
                  <p:embed/>
                </p:oleObj>
              </mc:Choice>
              <mc:Fallback>
                <p:oleObj name="Equation" r:id="rId6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95346"/>
                        <a:ext cx="335438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5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768" y="434181"/>
            <a:ext cx="8272462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to find a confidence interval?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495" y="1981200"/>
            <a:ext cx="9841009" cy="461665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mymodel,level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=0.XX) </a:t>
            </a:r>
            <a:r>
              <a:rPr lang="en-US" dirty="0"/>
              <a:t>and adjust for the confidence level.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75494" y="3733800"/>
            <a:ext cx="720650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		   </a:t>
            </a: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2.5 %      97.5 %</a:t>
            </a:r>
          </a:p>
          <a:p>
            <a:pPr>
              <a:spcBef>
                <a:spcPts val="0"/>
              </a:spcBef>
            </a:pP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(Intercept) 2.253166766 2.368979914</a:t>
            </a:r>
          </a:p>
          <a:p>
            <a:pPr>
              <a:spcBef>
                <a:spcPts val="0"/>
              </a:spcBef>
            </a:pP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Pieces      0.002052779 0.002407299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7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Accuracy of Predictions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752600" y="2304917"/>
            <a:ext cx="8077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Example:</a:t>
            </a:r>
            <a:r>
              <a:rPr lang="en-US" dirty="0"/>
              <a:t> </a:t>
            </a:r>
          </a:p>
          <a:p>
            <a:pPr>
              <a:spcBef>
                <a:spcPct val="0"/>
              </a:spcBef>
            </a:pPr>
            <a:r>
              <a:rPr lang="en-US" dirty="0"/>
              <a:t>For a Lego set with 127 pieces, what does our model predict will be the selling price on Amazon?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514600" y="5117433"/>
            <a:ext cx="6134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accurate is that prediction?</a:t>
            </a:r>
          </a:p>
        </p:txBody>
      </p:sp>
    </p:spTree>
    <p:extLst>
      <p:ext uri="{BB962C8B-B14F-4D97-AF65-F5344CB8AC3E}">
        <p14:creationId xmlns:p14="http://schemas.microsoft.com/office/powerpoint/2010/main" val="166443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 Forms of Intervals for Regression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981200" y="2362200"/>
            <a:ext cx="7620000" cy="3293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>
                <a:solidFill>
                  <a:schemeClr val="bg1"/>
                </a:solidFill>
              </a:rPr>
              <a:t>  Confidence Interval for </a:t>
            </a:r>
            <a:r>
              <a:rPr lang="el-GR" sz="3200" dirty="0">
                <a:solidFill>
                  <a:schemeClr val="bg1"/>
                </a:solidFill>
              </a:rPr>
              <a:t>μ</a:t>
            </a:r>
            <a:r>
              <a:rPr lang="en-US" sz="3200" baseline="-25000" dirty="0">
                <a:solidFill>
                  <a:schemeClr val="bg1"/>
                </a:solidFill>
              </a:rPr>
              <a:t>Y     </a:t>
            </a:r>
            <a:r>
              <a:rPr lang="en-US" sz="3200" dirty="0">
                <a:solidFill>
                  <a:schemeClr val="bg1"/>
                </a:solidFill>
              </a:rPr>
              <a:t>(mean Y)</a:t>
            </a:r>
          </a:p>
          <a:p>
            <a:r>
              <a:rPr lang="en-US" sz="3200" dirty="0"/>
              <a:t>	Where is the “true” line for that </a:t>
            </a:r>
            <a:r>
              <a:rPr lang="en-US" sz="3200" i="1" dirty="0"/>
              <a:t>x</a:t>
            </a:r>
            <a:r>
              <a:rPr lang="en-US" sz="3200" dirty="0"/>
              <a:t>? or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    Where is the average Y for all with that </a:t>
            </a:r>
            <a:r>
              <a:rPr lang="en-US" sz="3200" i="1" dirty="0"/>
              <a:t>x</a:t>
            </a:r>
            <a:r>
              <a:rPr lang="en-US" sz="3200" dirty="0"/>
              <a:t>?</a:t>
            </a:r>
          </a:p>
          <a:p>
            <a:pPr>
              <a:buFontTx/>
              <a:buAutoNum type="arabicParenBoth" startAt="2"/>
            </a:pPr>
            <a:r>
              <a:rPr lang="en-US" sz="3200" dirty="0">
                <a:solidFill>
                  <a:schemeClr val="bg1"/>
                </a:solidFill>
              </a:rPr>
              <a:t>   Prediction Interval for Individual Y</a:t>
            </a:r>
          </a:p>
          <a:p>
            <a:r>
              <a:rPr lang="en-US" sz="3200" dirty="0"/>
              <a:t>  	Where are most Y’s for that </a:t>
            </a:r>
            <a:r>
              <a:rPr lang="en-US" sz="3200" i="1" dirty="0"/>
              <a:t>x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96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864" y="533400"/>
            <a:ext cx="7772400" cy="1371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</a:t>
            </a:r>
            <a:r>
              <a:rPr lang="el-GR" dirty="0">
                <a:solidFill>
                  <a:srgbClr val="FFFF66"/>
                </a:solidFill>
              </a:rPr>
              <a:t>μ</a:t>
            </a:r>
            <a:r>
              <a:rPr lang="en-US" baseline="-25000" dirty="0">
                <a:solidFill>
                  <a:srgbClr val="FFFF66"/>
                </a:solidFill>
              </a:rPr>
              <a:t>Y</a:t>
            </a:r>
            <a:r>
              <a:rPr lang="en-US" dirty="0">
                <a:solidFill>
                  <a:srgbClr val="FFFF66"/>
                </a:solidFill>
              </a:rPr>
              <a:t> when </a:t>
            </a:r>
            <a:r>
              <a:rPr lang="en-US" i="1" dirty="0">
                <a:solidFill>
                  <a:srgbClr val="FFFF66"/>
                </a:solidFill>
              </a:rPr>
              <a:t>X=x*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97984"/>
              </p:ext>
            </p:extLst>
          </p:nvPr>
        </p:nvGraphicFramePr>
        <p:xfrm>
          <a:off x="2133600" y="2133600"/>
          <a:ext cx="7045325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469800" progId="Equation.3">
                  <p:embed/>
                </p:oleObj>
              </mc:Choice>
              <mc:Fallback>
                <p:oleObj name="Equation" r:id="rId2" imgW="1485720" imgH="469800" progId="Equation.3">
                  <p:embed/>
                  <p:pic>
                    <p:nvPicPr>
                      <p:cNvPr id="95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7045325" cy="22272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12485" y="4953000"/>
                <a:ext cx="488755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800" dirty="0"/>
                  <a:t>SSX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85" y="4953000"/>
                <a:ext cx="4887556" cy="738664"/>
              </a:xfrm>
              <a:prstGeom prst="rect">
                <a:avLst/>
              </a:prstGeom>
              <a:blipFill>
                <a:blip r:embed="rId4"/>
                <a:stretch>
                  <a:fillRect l="-7606" t="-24793" b="-49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9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8839200" cy="1371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Prediction Interval for Individual Y’s when </a:t>
            </a:r>
            <a:r>
              <a:rPr lang="en-US" i="1" dirty="0">
                <a:solidFill>
                  <a:srgbClr val="FFFF66"/>
                </a:solidFill>
              </a:rPr>
              <a:t>X=x*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73383"/>
              </p:ext>
            </p:extLst>
          </p:nvPr>
        </p:nvGraphicFramePr>
        <p:xfrm>
          <a:off x="304800" y="2315369"/>
          <a:ext cx="7948612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469800" progId="Equation.3">
                  <p:embed/>
                </p:oleObj>
              </mc:Choice>
              <mc:Fallback>
                <p:oleObj name="Equation" r:id="rId2" imgW="1676160" imgH="469800" progId="Equation.3">
                  <p:embed/>
                  <p:pic>
                    <p:nvPicPr>
                      <p:cNvPr id="97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15369"/>
                        <a:ext cx="7948612" cy="22272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3211512" y="3233787"/>
            <a:ext cx="685800" cy="649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5312" y="4891882"/>
            <a:ext cx="5943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accounts for </a:t>
            </a:r>
            <a:r>
              <a:rPr lang="el-GR" dirty="0">
                <a:latin typeface="+mn-lt"/>
                <a:cs typeface="Courier New"/>
              </a:rPr>
              <a:t>ε</a:t>
            </a:r>
            <a:r>
              <a:rPr lang="en-US" dirty="0">
                <a:latin typeface="+mn-lt"/>
                <a:cs typeface="Courier New"/>
              </a:rPr>
              <a:t> in model</a:t>
            </a:r>
            <a:endParaRPr lang="en-US" dirty="0">
              <a:latin typeface="+mn-lt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6200000" flipV="1">
            <a:off x="3402012" y="4625181"/>
            <a:ext cx="762000" cy="228600"/>
          </a:xfrm>
          <a:prstGeom prst="straightConnector1">
            <a:avLst/>
          </a:prstGeom>
          <a:noFill/>
          <a:ln w="3810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0" y="5702798"/>
                <a:ext cx="488755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800" dirty="0"/>
                  <a:t>SSX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02798"/>
                <a:ext cx="4887556" cy="738664"/>
              </a:xfrm>
              <a:prstGeom prst="rect">
                <a:avLst/>
              </a:prstGeom>
              <a:blipFill>
                <a:blip r:embed="rId4"/>
                <a:stretch>
                  <a:fillRect l="-7481" t="-2377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72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and PI via R when </a:t>
            </a:r>
            <a:r>
              <a:rPr lang="en-US" i="1" dirty="0">
                <a:solidFill>
                  <a:srgbClr val="FFFF66"/>
                </a:solidFill>
              </a:rPr>
              <a:t>X=x</a:t>
            </a:r>
            <a:r>
              <a:rPr lang="en-US" dirty="0">
                <a:solidFill>
                  <a:srgbClr val="FFFF66"/>
                </a:solidFill>
              </a:rPr>
              <a:t>*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371600" y="2438400"/>
            <a:ext cx="8839200" cy="32778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(Pieces=127)</a:t>
            </a:r>
          </a:p>
          <a:p>
            <a:pPr>
              <a:spcBef>
                <a:spcPct val="0"/>
              </a:spcBef>
            </a:pPr>
            <a:endParaRPr lang="en-US" sz="23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predict.lm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(modlego2,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interval="confidence")</a:t>
            </a:r>
          </a:p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predict.lm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(modlego2,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interval="prediction")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fit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endParaRPr lang="fr-FR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1 2.594288 2.551976 2.636601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fit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endParaRPr lang="fr-FR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1 2.594288 1.649688 3.538888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6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Microsoft Office PowerPoint</Application>
  <PresentationFormat>Widescreen</PresentationFormat>
  <Paragraphs>268</Paragraphs>
  <Slides>27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Lucida Console</vt:lpstr>
      <vt:lpstr>Times New Roman</vt:lpstr>
      <vt:lpstr>Default Design</vt:lpstr>
      <vt:lpstr>Equation</vt:lpstr>
      <vt:lpstr>STOR 455 Inference for Coefficients</vt:lpstr>
      <vt:lpstr>Simple Linear Regression</vt:lpstr>
      <vt:lpstr>CI for Slope or Intercept</vt:lpstr>
      <vt:lpstr>How to find a confidence interval?</vt:lpstr>
      <vt:lpstr>Accuracy of Predictions</vt:lpstr>
      <vt:lpstr>Two Forms of Intervals for Regression</vt:lpstr>
      <vt:lpstr>CI for μY when X=x*</vt:lpstr>
      <vt:lpstr>Prediction Interval for Individual Y’s when X=x*</vt:lpstr>
      <vt:lpstr>CI and PI via R when X=x*</vt:lpstr>
      <vt:lpstr>CI and PI via R when X=x*</vt:lpstr>
      <vt:lpstr>PowerPoint Presentation</vt:lpstr>
      <vt:lpstr>T-test for Slope </vt:lpstr>
      <vt:lpstr>How to find a P-value?</vt:lpstr>
      <vt:lpstr>Finding Correlation in R</vt:lpstr>
      <vt:lpstr>Finding Correlation in R</vt:lpstr>
      <vt:lpstr>Test for a Linear Relationship via Correlation</vt:lpstr>
      <vt:lpstr>Correlation t-test in R</vt:lpstr>
      <vt:lpstr>ANOVA for Regression</vt:lpstr>
      <vt:lpstr>PowerPoint Presentation</vt:lpstr>
      <vt:lpstr>PowerPoint Presentation</vt:lpstr>
      <vt:lpstr>PowerPoint Presentation</vt:lpstr>
      <vt:lpstr>Partitioning Variability - SLM</vt:lpstr>
      <vt:lpstr>Simple Linear Regression - R</vt:lpstr>
      <vt:lpstr>R – ANOVA for a Regression Model</vt:lpstr>
      <vt:lpstr>ANOVA Test for Regression</vt:lpstr>
      <vt:lpstr>ANOVA Test for Regression</vt:lpstr>
      <vt:lpstr>R – ANOVA for a 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2020-08-23T17:36:47Z</dcterms:created>
  <dcterms:modified xsi:type="dcterms:W3CDTF">2023-02-01T16:15:51Z</dcterms:modified>
</cp:coreProperties>
</file>