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11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58" r:id="rId3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9FADC-C62C-4345-870B-0A797AC367BA}" v="107" dt="2022-01-28T15:59:44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5" autoAdjust="0"/>
    <p:restoredTop sz="93512" autoAdjust="0"/>
  </p:normalViewPr>
  <p:slideViewPr>
    <p:cSldViewPr>
      <p:cViewPr varScale="1">
        <p:scale>
          <a:sx n="103" d="100"/>
          <a:sy n="103" d="100"/>
        </p:scale>
        <p:origin x="114" y="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E22DD51-3578-4FE6-A023-BE9FB121F158}" type="slidenum">
              <a:rPr lang="en-US" sz="1200" smtClean="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33C85CC-EC3D-4F64-8486-EF2D4814443F}" type="slidenum">
              <a:rPr lang="en-US" sz="1200" smtClean="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7A1CB98-C454-43CB-B2F3-4CA2F3E259BF}" type="slidenum">
              <a:rPr lang="en-US" sz="1200" smtClean="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7A1CB98-C454-43CB-B2F3-4CA2F3E259BF}" type="slidenum">
              <a:rPr lang="en-US" sz="1200" smtClean="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6186AA66-9F0B-4CBA-A755-53A12F764894}" type="slidenum">
              <a:rPr lang="en-US" sz="1200" smtClean="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7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74C78BBA-7E04-4B94-83B0-138881F80CE1}" type="slidenum">
              <a:rPr lang="en-US" sz="1200" smtClean="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3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795D056-3471-4D47-AA75-233CDEA807E7}" type="slidenum">
              <a:rPr lang="en-US" sz="1200" smtClean="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536E63F-BC5D-4D3B-BCDD-0B003963035E}" type="slidenum">
              <a:rPr lang="en-US" sz="1200" smtClean="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8350C0A-A673-4B18-BD41-37ED18444744}" type="slidenum">
              <a:rPr lang="en-US" sz="1200" smtClean="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3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729C18E0-06CE-447F-9F73-EC6899C4BC99}" type="slidenum">
              <a:rPr lang="en-US" sz="1200" smtClean="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E15D963-310B-41D9-946A-1473D4282FDE}" type="slidenum">
              <a:rPr lang="en-US" sz="1200" smtClean="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65950A95-961F-4BEF-9075-B52794812D75}" type="slidenum">
              <a:rPr lang="en-US" sz="1200" smtClean="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271" indent="-302027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110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354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598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7842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086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329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7574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15D1F26-338C-45E2-B71B-9D98B8FC2026}" type="slidenum">
              <a:rPr lang="en-US" sz="1200" smtClean="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png"/><Relationship Id="rId4" Type="http://schemas.openxmlformats.org/officeDocument/2006/relationships/image" Target="../media/image13.wmf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Analysis of Variance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and Multiple Regression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31722" y="4724400"/>
            <a:ext cx="73914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	2.2, 3.1, 3.2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Exercises: 		2.15a, 17a, 23, 29, 47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>
                <a:solidFill>
                  <a:schemeClr val="bg1"/>
                </a:solidFill>
              </a:rPr>
              <a:t>	3.19 ,  20,  21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ANOVA for a Regression Model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103243" y="2209800"/>
            <a:ext cx="9985513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(modlego2)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Response: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^(0.3)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   Df Sum Sq Mean Sq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Signif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58687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Basic idea:</a:t>
            </a:r>
            <a:r>
              <a:rPr lang="en-US"/>
              <a:t> Find </a:t>
            </a:r>
            <a:r>
              <a:rPr lang="en-US" u="sng"/>
              <a:t>two</a:t>
            </a:r>
            <a:r>
              <a:rPr lang="en-US"/>
              <a:t> estimators of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 baseline="30000">
                <a:sym typeface="Symbol" pitchFamily="18" charset="2"/>
              </a:rPr>
              <a:t>2</a:t>
            </a:r>
            <a:endParaRPr lang="en-US" baseline="-2500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905000" y="31242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Model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87045" name="Object 2"/>
          <p:cNvGraphicFramePr>
            <a:graphicFrameLocks noChangeAspect="1"/>
          </p:cNvGraphicFramePr>
          <p:nvPr/>
        </p:nvGraphicFramePr>
        <p:xfrm>
          <a:off x="4114800" y="2895600"/>
          <a:ext cx="41719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393480" progId="Equation.3">
                  <p:embed/>
                </p:oleObj>
              </mc:Choice>
              <mc:Fallback>
                <p:oleObj name="Equation" r:id="rId3" imgW="1384200" imgH="393480" progId="Equation.3">
                  <p:embed/>
                  <p:pic>
                    <p:nvPicPr>
                      <p:cNvPr id="870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95600"/>
                        <a:ext cx="4171950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Error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87047" name="Object 3"/>
          <p:cNvGraphicFramePr>
            <a:graphicFrameLocks noChangeAspect="1"/>
          </p:cNvGraphicFramePr>
          <p:nvPr/>
        </p:nvGraphicFramePr>
        <p:xfrm>
          <a:off x="4781551" y="4267200"/>
          <a:ext cx="20669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93480" progId="Equation.3">
                  <p:embed/>
                </p:oleObj>
              </mc:Choice>
              <mc:Fallback>
                <p:oleObj name="Equation" r:id="rId5" imgW="685800" imgH="393480" progId="Equation.3">
                  <p:embed/>
                  <p:pic>
                    <p:nvPicPr>
                      <p:cNvPr id="870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1" y="4267200"/>
                        <a:ext cx="2066925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4"/>
          <p:cNvGraphicFramePr>
            <a:graphicFrameLocks noChangeAspect="1"/>
          </p:cNvGraphicFramePr>
          <p:nvPr/>
        </p:nvGraphicFramePr>
        <p:xfrm>
          <a:off x="4784726" y="4283075"/>
          <a:ext cx="34448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870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6" y="4283075"/>
                        <a:ext cx="3444875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458199" y="3503408"/>
            <a:ext cx="2250748" cy="1633742"/>
            <a:chOff x="4224" y="2206"/>
            <a:chExt cx="1555" cy="1010"/>
          </a:xfrm>
        </p:grpSpPr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4435" y="2463"/>
              <a:ext cx="13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Compare</a:t>
              </a: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H="1" flipV="1">
              <a:off x="4277" y="2206"/>
              <a:ext cx="619" cy="33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 flipH="1">
              <a:off x="4224" y="2832"/>
              <a:ext cx="672" cy="3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7053" name="Object 5"/>
          <p:cNvGraphicFramePr>
            <a:graphicFrameLocks noChangeAspect="1"/>
          </p:cNvGraphicFramePr>
          <p:nvPr/>
        </p:nvGraphicFramePr>
        <p:xfrm>
          <a:off x="2209801" y="5611814"/>
          <a:ext cx="31337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393480" progId="Equation.3">
                  <p:embed/>
                </p:oleObj>
              </mc:Choice>
              <mc:Fallback>
                <p:oleObj name="Equation" r:id="rId9" imgW="990360" imgH="393480" progId="Equation.3">
                  <p:embed/>
                  <p:pic>
                    <p:nvPicPr>
                      <p:cNvPr id="87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5611814"/>
                        <a:ext cx="3133725" cy="1246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5562600" y="5638800"/>
                <a:ext cx="51054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Compare to F-distribution with </a:t>
                </a:r>
                <a:r>
                  <a:rPr lang="en-US" sz="3200" i="1" dirty="0"/>
                  <a:t>1</a:t>
                </a:r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−2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d.f.</a:t>
                </a:r>
                <a:endParaRPr lang="en-US" sz="3200" dirty="0"/>
              </a:p>
            </p:txBody>
          </p:sp>
        </mc:Choice>
        <mc:Fallback xmlns="">
          <p:sp>
            <p:nvSpPr>
              <p:cNvPr id="8705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5638800"/>
                <a:ext cx="5105400" cy="1077218"/>
              </a:xfrm>
              <a:prstGeom prst="rect">
                <a:avLst/>
              </a:prstGeom>
              <a:blipFill>
                <a:blip r:embed="rId12"/>
                <a:stretch>
                  <a:fillRect l="-3106" t="-7910" b="-16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85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286000" y="1699419"/>
            <a:ext cx="2133600" cy="12461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/>
              <a:t>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 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 0</a:t>
            </a:r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876800" y="1726757"/>
          <a:ext cx="1735138" cy="58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26757"/>
                        <a:ext cx="1735138" cy="5896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876800" y="2350309"/>
          <a:ext cx="2819400" cy="60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50309"/>
                        <a:ext cx="2819400" cy="6044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81800" y="1676401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vs.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191860" r="-63580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191860" r="-274545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191860" r="-151667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295294" r="-63580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295294" r="-274545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295294" r="-151667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395294" r="-63580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395294" r="-27454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blipFill>
                <a:blip r:embed="rId10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11140" y="6106953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 use  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1-pf(Fstat,1,n-2)</a:t>
            </a:r>
          </a:p>
        </p:txBody>
      </p:sp>
    </p:spTree>
    <p:extLst>
      <p:ext uri="{BB962C8B-B14F-4D97-AF65-F5344CB8AC3E}">
        <p14:creationId xmlns:p14="http://schemas.microsoft.com/office/powerpoint/2010/main" val="228768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ANOVA for a Regression Model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533293" y="1524001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(modlego2)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Response: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^(0.3)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   Df Sum Sq Mean Sq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33293" y="4212610"/>
            <a:ext cx="9144000" cy="24929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3366"/>
                </a:solidFill>
                <a:latin typeface="Courier New" pitchFamily="49" charset="0"/>
              </a:rPr>
              <a:t>summary(modlego2)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Some output omitted…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57224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752600" y="1219201"/>
            <a:ext cx="86868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 = proportion of total variability in the response (Y) that is “explained” by the model.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262313" y="2197683"/>
          <a:ext cx="56673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393480" progId="Equation.3">
                  <p:embed/>
                </p:oleObj>
              </mc:Choice>
              <mc:Fallback>
                <p:oleObj name="Equation" r:id="rId2" imgW="1765080" imgH="39348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2197683"/>
                        <a:ext cx="5667375" cy="12636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itle 10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 is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r>
              <a:rPr lang="en-US" dirty="0">
                <a:solidFill>
                  <a:srgbClr val="FFFF66"/>
                </a:solidFill>
              </a:rPr>
              <a:t>?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4000" y="3687901"/>
            <a:ext cx="9144000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(modlego2)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     Df Sum Sq Mean Sq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648200" y="4267200"/>
            <a:ext cx="1371600" cy="451664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0841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Visualizing 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r>
              <a:rPr lang="en-US" dirty="0">
                <a:solidFill>
                  <a:srgbClr val="FFFF66"/>
                </a:solidFill>
              </a:rPr>
              <a:t> for a SLM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362200" y="1752600"/>
            <a:ext cx="7543800" cy="173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Basic Idea:</a:t>
            </a:r>
            <a:r>
              <a:rPr lang="en-US" dirty="0"/>
              <a:t> How much “better” does the least squares line do than a “prediction” that doesn’t use X at all?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057400" y="5661025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Least Squares Line: 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5973763" y="5348288"/>
          <a:ext cx="35226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53800" progId="Equation.3">
                  <p:embed/>
                </p:oleObj>
              </mc:Choice>
              <mc:Fallback>
                <p:oleObj name="Equation" r:id="rId2" imgW="787320" imgH="253800" progId="Equation.3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5348288"/>
                        <a:ext cx="3522662" cy="1128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209800" y="41275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Using NO predictor: 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6913564" y="3975100"/>
          <a:ext cx="1698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03040" progId="Equation.3">
                  <p:embed/>
                </p:oleObj>
              </mc:Choice>
              <mc:Fallback>
                <p:oleObj name="Equation" r:id="rId4" imgW="380880" imgH="203040" progId="Equation.3">
                  <p:embed/>
                  <p:pic>
                    <p:nvPicPr>
                      <p:cNvPr id="80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4" y="3975100"/>
                        <a:ext cx="1698625" cy="9017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5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9449" y="3268312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918720" y="3268312"/>
            <a:ext cx="0" cy="29073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152" cy="19756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465628" y="3268312"/>
            <a:ext cx="403" cy="13917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743515" y="3143908"/>
            <a:ext cx="1033" cy="12440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557612" y="3268312"/>
            <a:ext cx="2753" cy="4221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36129" y="1445662"/>
            <a:ext cx="12763" cy="1822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09913" y="2952838"/>
            <a:ext cx="13575" cy="31547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7384659" y="2151090"/>
            <a:ext cx="293" cy="111722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7292" y="3268312"/>
            <a:ext cx="5398" cy="137972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208282" y="1412372"/>
            <a:ext cx="275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SSTotal</a:t>
            </a:r>
            <a:r>
              <a:rPr lang="en-US" sz="2800" dirty="0">
                <a:solidFill>
                  <a:srgbClr val="00B0F0"/>
                </a:solidFill>
              </a:rPr>
              <a:t>=211759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5085" r="-339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337900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458498"/>
            <a:ext cx="0" cy="72882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9993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3010" y="2643058"/>
            <a:ext cx="13307" cy="6252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2643059"/>
            <a:ext cx="2498" cy="6463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5" cy="1564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71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208282" y="1412372"/>
            <a:ext cx="275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SSE=17342</a:t>
            </a:r>
            <a:endParaRPr lang="is-IS" sz="2800" dirty="0">
              <a:solidFill>
                <a:srgbClr val="FF0000"/>
              </a:solidFill>
            </a:endParaRP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 flipH="1" flipV="1">
            <a:off x="4750981" y="3859620"/>
            <a:ext cx="1736" cy="30840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055052" y="4731488"/>
            <a:ext cx="36" cy="9929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4919330" y="3268314"/>
            <a:ext cx="1772" cy="89970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5190461" y="3563966"/>
            <a:ext cx="7089" cy="3541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737584" y="3135216"/>
            <a:ext cx="4448" cy="2140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6282072" y="2668773"/>
            <a:ext cx="5315" cy="62064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7100741" y="2668772"/>
            <a:ext cx="37" cy="2109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377187" y="2142461"/>
            <a:ext cx="36" cy="109977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552314" y="2958454"/>
            <a:ext cx="6167" cy="34697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6423837" y="2620041"/>
            <a:ext cx="1772" cy="3783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6006959" y="3189287"/>
            <a:ext cx="0" cy="5295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6832601" y="1469829"/>
            <a:ext cx="1181" cy="133938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 flipV="1">
            <a:off x="10110382" y="1004292"/>
            <a:ext cx="5169" cy="66969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</p:spTree>
    <p:extLst>
      <p:ext uri="{BB962C8B-B14F-4D97-AF65-F5344CB8AC3E}">
        <p14:creationId xmlns:p14="http://schemas.microsoft.com/office/powerpoint/2010/main" val="33009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Why is it called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r>
              <a:rPr lang="en-US" dirty="0">
                <a:solidFill>
                  <a:srgbClr val="FFFF66"/>
                </a:solidFill>
              </a:rPr>
              <a:t>?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00200" y="2280444"/>
            <a:ext cx="8991600" cy="1077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Def:</a:t>
            </a:r>
            <a:r>
              <a:rPr lang="en-US" sz="3200"/>
              <a:t>  The </a:t>
            </a:r>
            <a:r>
              <a:rPr lang="en-US" sz="3200">
                <a:solidFill>
                  <a:schemeClr val="bg1"/>
                </a:solidFill>
              </a:rPr>
              <a:t>correlation</a:t>
            </a:r>
            <a:r>
              <a:rPr lang="en-US" sz="3200"/>
              <a:t>, </a:t>
            </a:r>
            <a:r>
              <a:rPr lang="en-US" sz="3200" i="1"/>
              <a:t>r</a:t>
            </a:r>
            <a:r>
              <a:rPr lang="en-US" sz="3200"/>
              <a:t>, measures the strength of linear association between two quantitative variables.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62263" y="3874163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/>
              <a:t>-1</a:t>
            </a:r>
            <a:r>
              <a:rPr lang="en-US" sz="4400" u="sng"/>
              <a:t>&lt;</a:t>
            </a:r>
            <a:r>
              <a:rPr lang="en-US" sz="4400"/>
              <a:t> </a:t>
            </a:r>
            <a:r>
              <a:rPr lang="en-US" sz="4400" i="1"/>
              <a:t>r</a:t>
            </a:r>
            <a:r>
              <a:rPr lang="en-US" sz="4400"/>
              <a:t> </a:t>
            </a:r>
            <a:r>
              <a:rPr lang="en-US" sz="4400" u="sng"/>
              <a:t>&lt;</a:t>
            </a:r>
            <a:r>
              <a:rPr lang="en-US" sz="4400"/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95862" y="3857763"/>
            <a:ext cx="441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>
                <a:sym typeface="Symbol" pitchFamily="18" charset="2"/>
              </a:rPr>
              <a:t></a:t>
            </a:r>
            <a:r>
              <a:rPr lang="en-US" sz="4400"/>
              <a:t>  0 </a:t>
            </a:r>
            <a:r>
              <a:rPr lang="en-US" sz="4400" u="sng"/>
              <a:t>&lt;</a:t>
            </a:r>
            <a:r>
              <a:rPr lang="en-US" sz="4400"/>
              <a:t> </a:t>
            </a:r>
            <a:r>
              <a:rPr lang="en-US" sz="4400" i="1"/>
              <a:t>r</a:t>
            </a:r>
            <a:r>
              <a:rPr lang="en-US" sz="4400" i="1" baseline="30000"/>
              <a:t>2</a:t>
            </a:r>
            <a:r>
              <a:rPr lang="en-US" sz="4400" baseline="30000"/>
              <a:t> </a:t>
            </a:r>
            <a:r>
              <a:rPr lang="en-US" sz="4400" u="sng"/>
              <a:t>&lt;</a:t>
            </a:r>
            <a:r>
              <a:rPr lang="en-US" sz="4400"/>
              <a:t> 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24263" y="4906964"/>
            <a:ext cx="2819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Explains </a:t>
            </a:r>
            <a:r>
              <a:rPr lang="en-US" sz="3200" i="1">
                <a:solidFill>
                  <a:schemeClr val="bg1"/>
                </a:solidFill>
              </a:rPr>
              <a:t>no</a:t>
            </a:r>
            <a:r>
              <a:rPr lang="en-US" sz="3200">
                <a:solidFill>
                  <a:schemeClr val="bg1"/>
                </a:solidFill>
              </a:rPr>
              <a:t> variability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5289088" y="4578288"/>
            <a:ext cx="533400" cy="4572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77150" y="4964115"/>
            <a:ext cx="2819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Explains </a:t>
            </a:r>
            <a:r>
              <a:rPr lang="en-US" sz="3200" i="1" dirty="0">
                <a:solidFill>
                  <a:schemeClr val="bg1"/>
                </a:solidFill>
              </a:rPr>
              <a:t>all</a:t>
            </a:r>
            <a:r>
              <a:rPr lang="en-US" sz="3200" dirty="0">
                <a:solidFill>
                  <a:schemeClr val="bg1"/>
                </a:solidFill>
              </a:rPr>
              <a:t> variability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>
            <a:off x="8141286" y="4587938"/>
            <a:ext cx="762000" cy="4572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993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28600"/>
            <a:ext cx="7962900" cy="2266950"/>
            <a:chOff x="480" y="720"/>
            <a:chExt cx="5016" cy="1428"/>
          </a:xfrm>
        </p:grpSpPr>
        <p:sp>
          <p:nvSpPr>
            <p:cNvPr id="6163" name="Text Box 3"/>
            <p:cNvSpPr txBox="1">
              <a:spLocks noChangeArrowheads="1"/>
            </p:cNvSpPr>
            <p:nvPr/>
          </p:nvSpPr>
          <p:spPr bwMode="auto">
            <a:xfrm>
              <a:off x="566" y="1198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  <a:endParaRPr lang="en-US">
                <a:solidFill>
                  <a:schemeClr val="tx1"/>
                </a:solidFill>
                <a:sym typeface="Symbol" pitchFamily="18" charset="2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34" y="1199"/>
            <a:ext cx="11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457200" progId="Equation.3">
                    <p:embed/>
                  </p:oleObj>
                </mc:Choice>
                <mc:Fallback>
                  <p:oleObj name="Equation" r:id="rId2" imgW="533160" imgH="457200" progId="Equation.3">
                    <p:embed/>
                    <p:pic>
                      <p:nvPicPr>
                        <p:cNvPr id="6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199"/>
                          <a:ext cx="1100" cy="94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3744" y="1488"/>
              <a:ext cx="1752" cy="36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endParaRPr lang="en-US" sz="3200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 flipH="1">
              <a:off x="3331" y="1677"/>
              <a:ext cx="389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0" y="720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slope: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514601"/>
            <a:ext cx="8382000" cy="1989138"/>
            <a:chOff x="480" y="2352"/>
            <a:chExt cx="5280" cy="125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566" y="2830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002995"/>
                </p:ext>
              </p:extLst>
            </p:nvPr>
          </p:nvGraphicFramePr>
          <p:xfrm>
            <a:off x="1716" y="2830"/>
            <a:ext cx="188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9600" imgH="393480" progId="Equation.3">
                    <p:embed/>
                  </p:oleObj>
                </mc:Choice>
                <mc:Fallback>
                  <p:oleObj name="Equation" r:id="rId4" imgW="939600" imgH="393480" progId="Equation.3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830"/>
                          <a:ext cx="1884" cy="77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3864" y="3072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F</a:t>
              </a:r>
              <a:r>
                <a:rPr lang="en-US" sz="3200" baseline="-25000"/>
                <a:t>1,n-2</a:t>
              </a:r>
              <a:r>
                <a:rPr lang="en-US" sz="3200"/>
                <a:t> 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600" y="3216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ANOVA for regression: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4787900"/>
            <a:ext cx="8382000" cy="2070100"/>
            <a:chOff x="288" y="3016"/>
            <a:chExt cx="5280" cy="1304"/>
          </a:xfrm>
        </p:grpSpPr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374" y="3494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 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 0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933" y="3415"/>
            <a:ext cx="143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469800" progId="Equation.3">
                    <p:embed/>
                  </p:oleObj>
                </mc:Choice>
                <mc:Fallback>
                  <p:oleObj name="Equation" r:id="rId6" imgW="749160" imgH="469800" progId="Equation.3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3415"/>
                          <a:ext cx="1430" cy="90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672" y="3736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r>
                <a:rPr lang="en-US" sz="3200"/>
                <a:t> </a:t>
              </a:r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408" y="3880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288" y="3016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correlation:</a:t>
              </a:r>
            </a:p>
          </p:txBody>
        </p:sp>
      </p:grp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6705600" y="304801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Which is best?</a:t>
            </a:r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7391400" y="4724401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(t</a:t>
            </a:r>
            <a:r>
              <a:rPr lang="en-US" baseline="-25000">
                <a:solidFill>
                  <a:schemeClr val="bg1"/>
                </a:solidFill>
              </a:rPr>
              <a:t>n-2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= F</a:t>
            </a:r>
            <a:r>
              <a:rPr lang="en-US" baseline="-25000">
                <a:solidFill>
                  <a:schemeClr val="bg1"/>
                </a:solidFill>
              </a:rPr>
              <a:t>1,n-2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22098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All three are equivalent!</a:t>
            </a:r>
          </a:p>
        </p:txBody>
      </p:sp>
    </p:spTree>
    <p:extLst>
      <p:ext uri="{BB962C8B-B14F-4D97-AF65-F5344CB8AC3E}">
        <p14:creationId xmlns:p14="http://schemas.microsoft.com/office/powerpoint/2010/main" val="15026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010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Test for a Linear Relationship via Correlation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Let </a:t>
            </a:r>
            <a:r>
              <a:rPr lang="en-US" sz="3200">
                <a:sym typeface="Symbol" pitchFamily="18" charset="2"/>
              </a:rPr>
              <a:t> (rho) denote the population correlation</a:t>
            </a:r>
            <a:endParaRPr lang="en-US" sz="32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743200" y="3352801"/>
            <a:ext cx="1828800" cy="1616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H</a:t>
            </a:r>
            <a:r>
              <a:rPr lang="en-US" sz="4000" baseline="-25000" dirty="0"/>
              <a:t>o</a:t>
            </a:r>
            <a:r>
              <a:rPr lang="en-US" sz="4000" dirty="0"/>
              <a:t>: </a:t>
            </a:r>
            <a:r>
              <a:rPr lang="en-US" sz="4000" dirty="0">
                <a:sym typeface="Symbol" pitchFamily="18" charset="2"/>
              </a:rPr>
              <a:t>=0</a:t>
            </a:r>
          </a:p>
          <a:p>
            <a:r>
              <a:rPr lang="en-US" sz="4000" dirty="0">
                <a:sym typeface="Symbol" pitchFamily="18" charset="2"/>
              </a:rPr>
              <a:t>H</a:t>
            </a:r>
            <a:r>
              <a:rPr lang="en-US" sz="4000" baseline="-25000" dirty="0">
                <a:sym typeface="Symbol" pitchFamily="18" charset="2"/>
              </a:rPr>
              <a:t>a</a:t>
            </a:r>
            <a:r>
              <a:rPr lang="en-US" sz="4000" dirty="0">
                <a:sym typeface="Symbol" pitchFamily="18" charset="2"/>
              </a:rPr>
              <a:t>: 0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927725" y="3276600"/>
          <a:ext cx="27955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69800" progId="Equation.3">
                  <p:embed/>
                </p:oleObj>
              </mc:Choice>
              <mc:Fallback>
                <p:oleObj name="Equation" r:id="rId2" imgW="749160" imgH="469800" progId="Equation.3">
                  <p:embed/>
                  <p:pic>
                    <p:nvPicPr>
                      <p:cNvPr id="7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3276600"/>
                        <a:ext cx="2795588" cy="1752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09800" y="560601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Compare to a </a:t>
            </a:r>
            <a:r>
              <a:rPr lang="en-US" i="1" dirty="0"/>
              <a:t>t-distribution</a:t>
            </a:r>
            <a:r>
              <a:rPr lang="en-US" dirty="0"/>
              <a:t> with </a:t>
            </a:r>
            <a:r>
              <a:rPr lang="en-US" i="1" dirty="0"/>
              <a:t>n-2</a:t>
            </a:r>
            <a:r>
              <a:rPr lang="en-US" dirty="0"/>
              <a:t> </a:t>
            </a:r>
            <a:r>
              <a:rPr lang="en-US" dirty="0" err="1"/>
              <a:t>d.f.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Three Regression Tests in R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95300" y="1740195"/>
            <a:ext cx="113538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summary(modlego2)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anova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modlego2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     Df Sum Sq Mean Sq F value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cor.test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(lego_under_800_pieces$Pieces, lego_under_800_pieces$Amazon_Price^(0.3))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24.699, df = 716, p-value &lt; 2.2e-16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4420" y="3142274"/>
            <a:ext cx="7620001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4419" y="5885474"/>
            <a:ext cx="7620001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513874"/>
            <a:ext cx="7717221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2286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>
                <a:solidFill>
                  <a:schemeClr val="bg1"/>
                </a:solidFill>
              </a:rPr>
              <a:t>Why 3 different tests?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1200" y="228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25866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Text Box 3"/>
              <p:cNvSpPr txBox="1">
                <a:spLocks noChangeArrowheads="1"/>
              </p:cNvSpPr>
              <p:nvPr/>
            </p:nvSpPr>
            <p:spPr bwMode="auto">
              <a:xfrm>
                <a:off x="2057400" y="2209800"/>
                <a:ext cx="48006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𝑋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33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209800"/>
                <a:ext cx="4800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" y="3428999"/>
            <a:ext cx="7924800" cy="762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where   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</a:t>
            </a:r>
            <a:r>
              <a:rPr lang="en-US" sz="4400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and independent</a:t>
            </a:r>
            <a:endParaRPr lang="en-US" baseline="-25000"/>
          </a:p>
        </p:txBody>
      </p:sp>
      <p:sp>
        <p:nvSpPr>
          <p:cNvPr id="2" name="TextBox 1"/>
          <p:cNvSpPr txBox="1"/>
          <p:nvPr/>
        </p:nvSpPr>
        <p:spPr>
          <a:xfrm>
            <a:off x="1371600" y="4800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if we have more than one potential predictor? </a:t>
            </a:r>
          </a:p>
        </p:txBody>
      </p:sp>
    </p:spTree>
    <p:extLst>
      <p:ext uri="{BB962C8B-B14F-4D97-AF65-F5344CB8AC3E}">
        <p14:creationId xmlns:p14="http://schemas.microsoft.com/office/powerpoint/2010/main" val="222523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𝑋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b="1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80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62000" y="3533159"/>
            <a:ext cx="7924800" cy="762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where    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</a:t>
            </a:r>
            <a:r>
              <a:rPr lang="en-US" sz="4400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and independent</a:t>
            </a:r>
            <a:endParaRPr lang="en-US" baseline="-2500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04800" y="4371359"/>
            <a:ext cx="8839200" cy="2135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/>
              <a:t>Data?  </a:t>
            </a:r>
          </a:p>
          <a:p>
            <a:r>
              <a:rPr lang="en-US" dirty="0"/>
              <a:t>We need </a:t>
            </a:r>
            <a:r>
              <a:rPr lang="en-US" i="1" dirty="0"/>
              <a:t>n</a:t>
            </a:r>
            <a:r>
              <a:rPr lang="en-US" dirty="0"/>
              <a:t> data cases, each with values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all</a:t>
            </a:r>
            <a:r>
              <a:rPr lang="en-US" dirty="0"/>
              <a:t> of the predictors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,...,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856885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/>
              <a:t>k</a:t>
            </a:r>
            <a:r>
              <a:rPr lang="en-US" sz="2800"/>
              <a:t> predictors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6477000" y="2694960"/>
            <a:ext cx="1066800" cy="390525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8" idx="1"/>
          </p:cNvCxnSpPr>
          <p:nvPr/>
        </p:nvCxnSpPr>
        <p:spPr bwMode="auto">
          <a:xfrm flipH="1" flipV="1">
            <a:off x="3810000" y="2618760"/>
            <a:ext cx="762000" cy="500063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5143500" y="2733059"/>
            <a:ext cx="381000" cy="152400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754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t-test for Correlation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855662" y="2057399"/>
            <a:ext cx="2195513" cy="118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</a:rPr>
              <a:t>H</a:t>
            </a:r>
            <a:r>
              <a:rPr lang="en-US" sz="3200" baseline="-25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: 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 =0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:  0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3657600" y="1905000"/>
          <a:ext cx="277812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469800" progId="Equation.3">
                  <p:embed/>
                </p:oleObj>
              </mc:Choice>
              <mc:Fallback>
                <p:oleObj name="Equation" r:id="rId3" imgW="749160" imgH="469800" progId="Equation.3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2778125" cy="17573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360861" y="3780631"/>
            <a:ext cx="3962400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p-value with </a:t>
            </a:r>
            <a:r>
              <a:rPr lang="en-US" sz="3200" i="1" dirty="0"/>
              <a:t>t </a:t>
            </a:r>
            <a:r>
              <a:rPr lang="en-US" sz="3200" i="1" baseline="-25000" dirty="0"/>
              <a:t>n-2</a:t>
            </a:r>
            <a:endParaRPr lang="en-US" sz="3200" i="1" dirty="0"/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50861" y="3428999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 change!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22261" y="4648199"/>
            <a:ext cx="84582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Use this to:</a:t>
            </a:r>
          </a:p>
          <a:p>
            <a:pPr>
              <a:spcBef>
                <a:spcPct val="0"/>
              </a:spcBef>
              <a:buFontTx/>
              <a:buAutoNum type="arabicParenBoth"/>
            </a:pPr>
            <a:r>
              <a:rPr lang="en-US"/>
              <a:t> Identify potential good predictors of Y.</a:t>
            </a:r>
          </a:p>
          <a:p>
            <a:pPr>
              <a:spcBef>
                <a:spcPct val="0"/>
              </a:spcBef>
              <a:buFontTx/>
              <a:buAutoNum type="arabicParenBoth"/>
            </a:pPr>
            <a:r>
              <a:rPr lang="en-US"/>
              <a:t> Look for relationships among predictors.</a:t>
            </a:r>
          </a:p>
        </p:txBody>
      </p:sp>
    </p:spTree>
    <p:extLst>
      <p:ext uri="{BB962C8B-B14F-4D97-AF65-F5344CB8AC3E}">
        <p14:creationId xmlns:p14="http://schemas.microsoft.com/office/powerpoint/2010/main" val="258050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Correlation Matrix 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1000" y="2743200"/>
            <a:ext cx="82296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data(Houses)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(Houses)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Price      Size       Lot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1.0000000 0.6848219 0.7157072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0.6848219 1.0000000 0.7668722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0.7157072 0.7668722 1.0000000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5900" y="1600200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 Predict </a:t>
            </a:r>
            <a:r>
              <a:rPr lang="en-US" i="1" dirty="0"/>
              <a:t>Price</a:t>
            </a:r>
            <a:r>
              <a:rPr lang="en-US" dirty="0"/>
              <a:t> of a house based on it </a:t>
            </a:r>
            <a:r>
              <a:rPr lang="en-US" i="1" dirty="0"/>
              <a:t>Size</a:t>
            </a:r>
            <a:r>
              <a:rPr lang="en-US" dirty="0"/>
              <a:t> and size of the </a:t>
            </a:r>
            <a:r>
              <a:rPr lang="en-US" i="1" dirty="0"/>
              <a:t>Lot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095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546" y="1905000"/>
            <a:ext cx="900982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FFFF66"/>
                </a:solidFill>
              </a:rPr>
              <a:t>t-test for Correlation</a:t>
            </a:r>
            <a:endParaRPr lang="en-US" kern="0" dirty="0">
              <a:solidFill>
                <a:srgbClr val="FFFF66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-27992" y="3432996"/>
            <a:ext cx="9034272" cy="34470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cor.test(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Houses$Price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Pearson's product-moment correlation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data: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Houses$Price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Houses$Size</a:t>
            </a: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3.9871,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18, p-value = 0.0008643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alternative hypothesis: true correlation is not equal to 0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0.3476582 0.8651583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0.6848219 </a:t>
            </a:r>
          </a:p>
        </p:txBody>
      </p:sp>
    </p:spTree>
    <p:extLst>
      <p:ext uri="{BB962C8B-B14F-4D97-AF65-F5344CB8AC3E}">
        <p14:creationId xmlns:p14="http://schemas.microsoft.com/office/powerpoint/2010/main" val="92273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Prediction Equation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354169" y="3110248"/>
            <a:ext cx="464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where the coefficients are chosen to 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981200"/>
                <a:ext cx="8534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bg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534400" cy="80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02369" y="3371205"/>
                <a:ext cx="3989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𝑆𝑆𝐸</m:t>
                      </m:r>
                      <m:r>
                        <a:rPr lang="en-US" i="1">
                          <a:latin typeface="Cambria Math"/>
                        </a:rPr>
                        <m:t>=∑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69" y="3371205"/>
                <a:ext cx="3989231" cy="461665"/>
              </a:xfrm>
              <a:prstGeom prst="rect">
                <a:avLst/>
              </a:prstGeom>
              <a:blipFill>
                <a:blip r:embed="rId4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4800599"/>
            <a:ext cx="815340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fit a multiple regression in R: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model=lm(y~pred1+pred2+pred3,data= )</a:t>
            </a:r>
          </a:p>
        </p:txBody>
      </p:sp>
    </p:spTree>
    <p:extLst>
      <p:ext uri="{BB962C8B-B14F-4D97-AF65-F5344CB8AC3E}">
        <p14:creationId xmlns:p14="http://schemas.microsoft.com/office/powerpoint/2010/main" val="52457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Multiple Regression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=lm(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Price~Size+Lot,data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=Houses)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lm(formula = Price ~ Size + Lot, data = Houses)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34121.649  29716.458   1.148   0.2668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Size           23.232     17.700   1.313   0.2068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Lot             5.657      3.075   1.839   0.0834 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47400 on 17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0.5571,	Adjusted R-squared: 0.505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10.69 on 2 and 17 DF,  p-value: 0.000985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228600" y="6216619"/>
                <a:ext cx="91440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𝑃𝑟𝑖𝑐𝑒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=34121.6+23.232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𝑆𝑖𝑧𝑒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+5.657∙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𝐿𝑜𝑡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6216619"/>
                <a:ext cx="9144000" cy="59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2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T-test for Slope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29682" y="1749490"/>
            <a:ext cx="8154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Note: We now have multiple “slopes” to test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558284" y="2816289"/>
            <a:ext cx="1586708" cy="118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</a:rPr>
              <a:t>H</a:t>
            </a:r>
            <a:r>
              <a:rPr lang="en-US" sz="3200" baseline="-25000">
                <a:solidFill>
                  <a:schemeClr val="tx1"/>
                </a:solidFill>
              </a:rPr>
              <a:t>o</a:t>
            </a:r>
            <a:r>
              <a:rPr lang="en-US" sz="3200">
                <a:solidFill>
                  <a:schemeClr val="tx1"/>
                </a:solidFill>
              </a:rPr>
              <a:t>: 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: </a:t>
            </a:r>
            <a:r>
              <a:rPr lang="en-US" sz="3200" baseline="-2500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200">
                <a:solidFill>
                  <a:schemeClr val="tx1"/>
                </a:solidFill>
                <a:sym typeface="Symbol" pitchFamily="18" charset="2"/>
              </a:rPr>
              <a:t>0</a:t>
            </a:r>
            <a:endParaRPr lang="en-US" sz="440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568057" y="2740090"/>
          <a:ext cx="211976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507960" progId="Equation.3">
                  <p:embed/>
                </p:oleObj>
              </mc:Choice>
              <mc:Fallback>
                <p:oleObj name="Equation" r:id="rId3" imgW="660240" imgH="507960" progId="Equation.3">
                  <p:embed/>
                  <p:pic>
                    <p:nvPicPr>
                      <p:cNvPr id="121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057" y="2740090"/>
                        <a:ext cx="2119767" cy="16748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006082" y="4568889"/>
            <a:ext cx="3217059" cy="5794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Compare to </a:t>
            </a:r>
            <a:r>
              <a:rPr lang="en-US" sz="3200" i="1"/>
              <a:t>t </a:t>
            </a:r>
            <a:r>
              <a:rPr lang="en-US" sz="3200" i="1" baseline="-25000"/>
              <a:t>n-k-1</a:t>
            </a:r>
            <a:endParaRPr lang="en-US" sz="3200" i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96682" y="2511489"/>
            <a:ext cx="6060041" cy="1295400"/>
            <a:chOff x="1872" y="1584"/>
            <a:chExt cx="3888" cy="816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600" y="1584"/>
              <a:ext cx="2160" cy="67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 dirty="0">
                  <a:solidFill>
                    <a:schemeClr val="tx1"/>
                  </a:solidFill>
                </a:rPr>
                <a:t>All given in R with a p-value</a:t>
              </a:r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V="1">
              <a:off x="2832" y="1872"/>
              <a:ext cx="768" cy="14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V="1">
              <a:off x="2784" y="2064"/>
              <a:ext cx="864" cy="33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086" name="AutoShape 11"/>
            <p:cNvCxnSpPr>
              <a:cxnSpLocks noChangeShapeType="1"/>
            </p:cNvCxnSpPr>
            <p:nvPr/>
          </p:nvCxnSpPr>
          <p:spPr bwMode="auto">
            <a:xfrm rot="10800000" flipH="1">
              <a:off x="1872" y="1776"/>
              <a:ext cx="1728" cy="384"/>
            </a:xfrm>
            <a:prstGeom prst="curvedConnector5">
              <a:avLst>
                <a:gd name="adj1" fmla="val -1102"/>
                <a:gd name="adj2" fmla="val 175000"/>
                <a:gd name="adj3" fmla="val 72333"/>
              </a:avLst>
            </a:prstGeom>
            <a:noFill/>
            <a:ln w="571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868" name="AutoShape 12"/>
          <p:cNvSpPr>
            <a:spLocks/>
          </p:cNvSpPr>
          <p:nvPr/>
        </p:nvSpPr>
        <p:spPr bwMode="auto">
          <a:xfrm>
            <a:off x="5663682" y="5297553"/>
            <a:ext cx="3067428" cy="947737"/>
          </a:xfrm>
          <a:prstGeom prst="borderCallout1">
            <a:avLst>
              <a:gd name="adj1" fmla="val 12060"/>
              <a:gd name="adj2" fmla="val -2440"/>
              <a:gd name="adj3" fmla="val -18259"/>
              <a:gd name="adj4" fmla="val -20375"/>
            </a:avLst>
          </a:prstGeom>
          <a:solidFill>
            <a:srgbClr val="FF9966"/>
          </a:solidFill>
          <a:ln w="57150">
            <a:solidFill>
              <a:srgbClr val="FF99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lose 1 d.f. for each coefficient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4292082" y="4701495"/>
            <a:ext cx="748153" cy="649188"/>
          </a:xfrm>
          <a:prstGeom prst="ellipse">
            <a:avLst/>
          </a:prstGeom>
          <a:noFill/>
          <a:ln w="38100">
            <a:solidFill>
              <a:srgbClr val="FF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24882" y="5559490"/>
            <a:ext cx="546151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Reject H</a:t>
            </a:r>
            <a:r>
              <a:rPr lang="en-US" baseline="-25000"/>
              <a:t>o</a:t>
            </a:r>
            <a:r>
              <a:rPr lang="en-US">
                <a:sym typeface="Wingdings" pitchFamily="2" charset="2"/>
              </a:rPr>
              <a:t>The i</a:t>
            </a:r>
            <a:r>
              <a:rPr lang="en-US" baseline="30000">
                <a:sym typeface="Wingdings" pitchFamily="2" charset="2"/>
              </a:rPr>
              <a:t>th</a:t>
            </a:r>
            <a:r>
              <a:rPr lang="en-US">
                <a:sym typeface="Wingdings" pitchFamily="2" charset="2"/>
              </a:rPr>
              <a:t> predictor is useful in this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Regression: Individual T-tests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764572"/>
            <a:ext cx="9144000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modelH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Price ~ Size + Lot)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34121.649  29716.458   1.148   0.2668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Size           23.232     17.700   1.313   0.2068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Lot             5.657      3.075   1.839   0.0834 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47400 on 17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0.5571,	Adjusted R-squared: 0.505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10.69 on 2 and 17 DF,  p-value: 0.000985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6869" y="4641341"/>
            <a:ext cx="7620001" cy="55039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553200" y="4593373"/>
            <a:ext cx="1136562" cy="64633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553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Correlation t-test in 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90600" y="1070137"/>
            <a:ext cx="100584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cor.test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(lego_under_800_pieces$Pieces, lego_under_800_pieces$Amazon_Price^(0.3))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Pearson's product-moment correlation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data:  lego_under_800_pieces$Pieces and lego_under_800_pieces$Amazon_Price^(0.3)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24.699, df = 716, p-value &lt; 2.2e-16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alternative hypothesis: true correlation is not equal to 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0.6367026 0.7159108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0.6782721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0" y="4177508"/>
            <a:ext cx="9144000" cy="26042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004" y="2316480"/>
            <a:ext cx="5092995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4800600"/>
            <a:ext cx="6019800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6320136"/>
            <a:ext cx="6019800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057400" y="2514600"/>
          <a:ext cx="42862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286250" cy="1763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763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Coefficient of Multiple Determination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57175" y="4483618"/>
            <a:ext cx="838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Now interpreted as the % of variability in the response variable (Y) that is “explained” by a linear combination of these predictors.</a:t>
            </a:r>
          </a:p>
        </p:txBody>
      </p:sp>
    </p:spTree>
    <p:extLst>
      <p:ext uri="{BB962C8B-B14F-4D97-AF65-F5344CB8AC3E}">
        <p14:creationId xmlns:p14="http://schemas.microsoft.com/office/powerpoint/2010/main" val="49577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t-test for Correlation vs. t-test for Slope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1981200"/>
            <a:ext cx="7696200" cy="1754326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correlation:</a:t>
            </a:r>
            <a:r>
              <a:rPr lang="en-US" dirty="0"/>
              <a:t> Assesses the linear 	association between two variables 	by themselves.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0" y="4267200"/>
            <a:ext cx="7696200" cy="1754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slope:</a:t>
            </a:r>
            <a:r>
              <a:rPr lang="en-US" dirty="0"/>
              <a:t> Assesses the linear 	association </a:t>
            </a:r>
            <a:r>
              <a:rPr lang="en-US" i="1" dirty="0"/>
              <a:t>after accounting for the 	other predictors in the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943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372447" y="6019800"/>
          <a:ext cx="39814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109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47" y="6019800"/>
                        <a:ext cx="3981450" cy="725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772997" y="60198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Total variability in Y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924897" y="4895851"/>
          <a:ext cx="32527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241200" progId="Equation.3">
                  <p:embed/>
                </p:oleObj>
              </mc:Choice>
              <mc:Fallback>
                <p:oleObj name="Equation" r:id="rId5" imgW="1079280" imgH="241200" progId="Equation.3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97" y="4895851"/>
                        <a:ext cx="3252788" cy="727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849197" y="48768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Error after regression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8597" y="4724401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+</a:t>
            </a:r>
            <a:endParaRPr lang="en-US" sz="6000" b="1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734397" y="5867400"/>
            <a:ext cx="3733800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29547" y="3886201"/>
          <a:ext cx="4211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0" imgH="241200" progId="Equation.3">
                  <p:embed/>
                </p:oleObj>
              </mc:Choice>
              <mc:Fallback>
                <p:oleObj name="Equation" r:id="rId7" imgW="1396800" imgH="241200" progId="Equation.3">
                  <p:embed/>
                  <p:pic>
                    <p:nvPicPr>
                      <p:cNvPr id="109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" y="3886201"/>
                        <a:ext cx="4211638" cy="7270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63397" y="3962400"/>
            <a:ext cx="502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“Explained” by regression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5797" y="2438401"/>
            <a:ext cx="8458200" cy="1082675"/>
            <a:chOff x="288" y="1392"/>
            <a:chExt cx="5328" cy="682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3936" y="1392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2256" y="1440"/>
              <a:ext cx="1632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SSModel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6" name="Text Box 17"/>
            <p:cNvSpPr txBox="1">
              <a:spLocks noChangeArrowheads="1"/>
            </p:cNvSpPr>
            <p:nvPr/>
          </p:nvSpPr>
          <p:spPr bwMode="auto">
            <a:xfrm>
              <a:off x="288" y="1488"/>
              <a:ext cx="1344" cy="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7" name="Text Box 18"/>
            <p:cNvSpPr txBox="1">
              <a:spLocks noChangeArrowheads="1"/>
            </p:cNvSpPr>
            <p:nvPr/>
          </p:nvSpPr>
          <p:spPr bwMode="auto">
            <a:xfrm>
              <a:off x="4704" y="1440"/>
              <a:ext cx="912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8" name="Text Box 19"/>
            <p:cNvSpPr txBox="1">
              <a:spLocks noChangeArrowheads="1"/>
            </p:cNvSpPr>
            <p:nvPr/>
          </p:nvSpPr>
          <p:spPr bwMode="auto">
            <a:xfrm>
              <a:off x="1632" y="1440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28061" y="1219201"/>
            <a:ext cx="7907337" cy="1082675"/>
            <a:chOff x="491" y="624"/>
            <a:chExt cx="4981" cy="682"/>
          </a:xfrm>
        </p:grpSpPr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704" y="672"/>
              <a:ext cx="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0" name="Text Box 22"/>
            <p:cNvSpPr txBox="1">
              <a:spLocks noChangeArrowheads="1"/>
            </p:cNvSpPr>
            <p:nvPr/>
          </p:nvSpPr>
          <p:spPr bwMode="auto">
            <a:xfrm>
              <a:off x="1536" y="672"/>
              <a:ext cx="3115" cy="51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4800" baseline="-25000" dirty="0">
                  <a:solidFill>
                    <a:schemeClr val="tx1"/>
                  </a:solidFill>
                  <a:sym typeface="Symbol" pitchFamily="18" charset="2"/>
                </a:rPr>
                <a:t>o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+</a:t>
              </a:r>
              <a:r>
                <a:rPr lang="en-US" sz="4800" dirty="0">
                  <a:solidFill>
                    <a:schemeClr val="tx1"/>
                  </a:solidFill>
                  <a:latin typeface="Symbol" pitchFamily="18" charset="2"/>
                  <a:sym typeface="Symbol" pitchFamily="18" charset="2"/>
                </a:rPr>
                <a:t>b</a:t>
              </a:r>
              <a:r>
                <a:rPr lang="en-US" sz="4800" baseline="-25000" dirty="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en-US" sz="4800" baseline="-25000" dirty="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+…+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k</a:t>
              </a:r>
              <a:r>
                <a:rPr lang="en-US" sz="4800" dirty="0" err="1">
                  <a:solidFill>
                    <a:schemeClr val="tx1"/>
                  </a:solidFill>
                  <a:sym typeface="Symbol" pitchFamily="18" charset="2"/>
                </a:rPr>
                <a:t>X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k</a:t>
              </a:r>
              <a:endParaRPr lang="en-US" sz="4800" baseline="-25000" dirty="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4111" name="Text Box 23"/>
            <p:cNvSpPr txBox="1">
              <a:spLocks noChangeArrowheads="1"/>
            </p:cNvSpPr>
            <p:nvPr/>
          </p:nvSpPr>
          <p:spPr bwMode="auto">
            <a:xfrm>
              <a:off x="491" y="672"/>
              <a:ext cx="421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 baseline="-25000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4112" name="Text Box 24"/>
            <p:cNvSpPr txBox="1">
              <a:spLocks noChangeArrowheads="1"/>
            </p:cNvSpPr>
            <p:nvPr/>
          </p:nvSpPr>
          <p:spPr bwMode="auto">
            <a:xfrm>
              <a:off x="5173" y="672"/>
              <a:ext cx="299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13" name="Text Box 25"/>
            <p:cNvSpPr txBox="1">
              <a:spLocks noChangeArrowheads="1"/>
            </p:cNvSpPr>
            <p:nvPr/>
          </p:nvSpPr>
          <p:spPr bwMode="auto">
            <a:xfrm>
              <a:off x="1104" y="62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</p:spTree>
    <p:extLst>
      <p:ext uri="{BB962C8B-B14F-4D97-AF65-F5344CB8AC3E}">
        <p14:creationId xmlns:p14="http://schemas.microsoft.com/office/powerpoint/2010/main" val="314143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45268"/>
                  </p:ext>
                </p:extLst>
              </p:nvPr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191860" r="-636420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191860" r="-274909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191860" r="-151163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295294" r="-636420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295294" r="-274909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295294" r="-151163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395294" r="-636420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395294" r="-27490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77591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Overall Fit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85800" y="1828801"/>
            <a:ext cx="4572000" cy="147732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</a:rPr>
              <a:t>o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=...=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: Some </a:t>
            </a:r>
            <a:r>
              <a:rPr lang="en-US" sz="4000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837944" y="4845844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 dirty="0">
                <a:solidFill>
                  <a:srgbClr val="FF0000"/>
                </a:solidFill>
              </a:rPr>
              <a:t>k</a:t>
            </a:r>
            <a:endParaRPr lang="en-US" sz="4400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524000" y="5364956"/>
            <a:ext cx="10668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n-k-1</a:t>
            </a:r>
            <a:endParaRPr lang="en-US" sz="44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635752" y="4812316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k</a:t>
            </a:r>
            <a:endParaRPr lang="en-US" sz="440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953000" y="5352765"/>
            <a:ext cx="1219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(n-k-1)</a:t>
            </a:r>
            <a:endParaRPr lang="en-US" sz="4400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543800" y="5075396"/>
            <a:ext cx="1143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F</a:t>
            </a:r>
            <a:r>
              <a:rPr lang="en-US" sz="2800" b="1" i="1" baseline="-25000">
                <a:solidFill>
                  <a:srgbClr val="FF0000"/>
                </a:solidFill>
              </a:rPr>
              <a:t>k,n-k-1</a:t>
            </a:r>
            <a:endParaRPr lang="en-US" sz="4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5400" y="1676401"/>
            <a:ext cx="4038600" cy="641350"/>
            <a:chOff x="3216" y="960"/>
            <a:chExt cx="2544" cy="404"/>
          </a:xfrm>
        </p:grpSpPr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4032" y="960"/>
              <a:ext cx="172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weak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flipH="1">
              <a:off x="3216" y="1248"/>
              <a:ext cx="816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14800" y="2971801"/>
            <a:ext cx="5029200" cy="641350"/>
            <a:chOff x="2592" y="1776"/>
            <a:chExt cx="3168" cy="404"/>
          </a:xfrm>
        </p:grpSpPr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3744" y="1776"/>
              <a:ext cx="201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effective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20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91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Regression ANOVA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6437" y="1600200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HouseModel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Response: Price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Sum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value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     1 4.0447e+10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4.0447e+10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18.0018 0.0005485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     1 7.6013e+09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7.6013e+09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3.3831 0.0833990 .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 17 3.8196e+10 2.2468e+09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38" y="3091487"/>
            <a:ext cx="184731" cy="461665"/>
          </a:xfrm>
          <a:prstGeom prst="rect">
            <a:avLst/>
          </a:prstGeom>
          <a:solidFill>
            <a:schemeClr val="accent6">
              <a:lumMod val="40000"/>
              <a:lumOff val="60000"/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4419600"/>
            <a:ext cx="8393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Important note:  </a:t>
            </a:r>
            <a:r>
              <a:rPr lang="en-US" sz="2800" dirty="0"/>
              <a:t>R shows a “sequential” sum of squares in the ANOVA table, i.e. how much </a:t>
            </a:r>
            <a:r>
              <a:rPr lang="en-US" sz="2800" u="sng" dirty="0"/>
              <a:t>new</a:t>
            </a:r>
            <a:r>
              <a:rPr lang="en-US" sz="2800" dirty="0"/>
              <a:t> variability is explained as each predictor is added. Add the components to find the </a:t>
            </a:r>
            <a:r>
              <a:rPr lang="en-US" sz="2800" dirty="0" err="1"/>
              <a:t>SSModel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9461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“Local” ANOVA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875944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ANOVA for a multiple regression model that is NOT split sequentially for each predictor…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895600"/>
            <a:ext cx="89154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anova455(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 Table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Model: Price ~ Size + Lot 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Mean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 P(&gt;F)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2 4.8048e+10 2.4024e+10  10.693 0.000985 ***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17 3.8196e+10 2.2468e+09                 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19 8.6244e+10                              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19018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Houses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1029478"/>
            <a:ext cx="93726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hlink"/>
                </a:solidFill>
              </a:rPr>
              <a:t>Test #1:</a:t>
            </a:r>
            <a:r>
              <a:rPr lang="en-US" sz="3200" dirty="0"/>
              <a:t> Compute and test the </a:t>
            </a:r>
            <a:r>
              <a:rPr lang="en-US" sz="3200" i="1" dirty="0"/>
              <a:t>correlation </a:t>
            </a:r>
            <a:r>
              <a:rPr lang="en-US" sz="3200" dirty="0"/>
              <a:t>between </a:t>
            </a:r>
            <a:r>
              <a:rPr lang="en-US" sz="3200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bg1"/>
                </a:solidFill>
              </a:rPr>
              <a:t>Lot</a:t>
            </a:r>
            <a:r>
              <a:rPr lang="en-US" sz="3200" dirty="0"/>
              <a:t> in </a:t>
            </a:r>
            <a:r>
              <a:rPr lang="en-US" sz="3200" dirty="0">
                <a:solidFill>
                  <a:schemeClr val="bg1"/>
                </a:solidFill>
              </a:rPr>
              <a:t>Houses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-43543" y="2962208"/>
            <a:ext cx="9400592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hlink"/>
                </a:solidFill>
              </a:rPr>
              <a:t>Test #2:</a:t>
            </a:r>
            <a:r>
              <a:rPr lang="en-US" sz="3200" dirty="0"/>
              <a:t> Compute and test the coefficient of </a:t>
            </a:r>
            <a:r>
              <a:rPr lang="en-US" sz="3200" dirty="0">
                <a:solidFill>
                  <a:schemeClr val="bg1"/>
                </a:solidFill>
              </a:rPr>
              <a:t>Size</a:t>
            </a:r>
            <a:r>
              <a:rPr lang="en-US" sz="3200" dirty="0"/>
              <a:t> in a multiple regression model (along with </a:t>
            </a:r>
            <a:r>
              <a:rPr lang="en-US" sz="3200" dirty="0">
                <a:solidFill>
                  <a:schemeClr val="bg1"/>
                </a:solidFill>
              </a:rPr>
              <a:t>Lot)</a:t>
            </a:r>
            <a:r>
              <a:rPr lang="en-US" sz="3200" dirty="0"/>
              <a:t> to predict </a:t>
            </a:r>
            <a:r>
              <a:rPr lang="en-US" sz="3200" dirty="0">
                <a:solidFill>
                  <a:schemeClr val="bg1"/>
                </a:solidFill>
              </a:rPr>
              <a:t>Price.</a:t>
            </a:r>
            <a:endParaRPr lang="en-US" sz="3200" dirty="0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790700" y="6176211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What’s going on?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180509"/>
            <a:ext cx="807905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cor.test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Houses$Size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Houses$Lot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t = 5.0694,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df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 = 18, p-value = 7.991e-05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8908" y="4602550"/>
            <a:ext cx="8088351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	(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Estimate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Error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 t </a:t>
            </a: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  Pr(&gt;|t|)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Intercept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) 	34121.649   29716.458   1.148     0.2668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23.232      17.700   1.313     0.2068 </a:t>
            </a:r>
          </a:p>
          <a:p>
            <a:pPr>
              <a:spcBef>
                <a:spcPct val="0"/>
              </a:spcBef>
            </a:pPr>
            <a:r>
              <a:rPr lang="hr-HR" sz="1600" b="1" dirty="0" err="1">
                <a:solidFill>
                  <a:schemeClr val="tx1"/>
                </a:solidFill>
                <a:latin typeface="Courier New" pitchFamily="49" charset="0"/>
              </a:rPr>
              <a:t>Lot</a:t>
            </a:r>
            <a:r>
              <a:rPr lang="hr-HR" sz="1600" b="1" dirty="0">
                <a:solidFill>
                  <a:schemeClr val="tx1"/>
                </a:solidFill>
                <a:latin typeface="Courier New" pitchFamily="49" charset="0"/>
              </a:rPr>
              <a:t> 		    5.657       3.075 	  1.839     0.0834</a:t>
            </a:r>
          </a:p>
          <a:p>
            <a:pPr>
              <a:spcBef>
                <a:spcPct val="0"/>
              </a:spcBef>
            </a:pPr>
            <a:endParaRPr lang="hr-H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10.69 on 2 and 17 DF, p-value: 0.000985</a:t>
            </a:r>
          </a:p>
        </p:txBody>
      </p:sp>
    </p:spTree>
    <p:extLst>
      <p:ext uri="{BB962C8B-B14F-4D97-AF65-F5344CB8AC3E}">
        <p14:creationId xmlns:p14="http://schemas.microsoft.com/office/powerpoint/2010/main" val="295929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Analysis of Variance</a:t>
            </a:r>
            <a:endParaRPr lang="en-US" dirty="0">
              <a:solidFill>
                <a:srgbClr val="FFFF66"/>
              </a:solidFill>
            </a:endParaRPr>
          </a:p>
        </p:txBody>
      </p:sp>
      <p:grpSp>
        <p:nvGrpSpPr>
          <p:cNvPr id="16387" name="Group 12"/>
          <p:cNvGrpSpPr>
            <a:grpSpLocks/>
          </p:cNvGrpSpPr>
          <p:nvPr/>
        </p:nvGrpSpPr>
        <p:grpSpPr bwMode="auto">
          <a:xfrm>
            <a:off x="1676400" y="1600200"/>
            <a:ext cx="8610600" cy="1631950"/>
            <a:chOff x="192" y="3120"/>
            <a:chExt cx="5424" cy="1028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6395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16396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2016" y="3312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3581400"/>
            <a:ext cx="1905000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</a:rPr>
              <a:t>TOTAL variation in response, 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1400" y="32004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2800" y="32766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3505200"/>
            <a:ext cx="2514600" cy="13843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</a:rPr>
              <a:t>Variation explained by MODEL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29600" y="3581400"/>
            <a:ext cx="22098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Unexplained variation in RESIDUALS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24000" y="5507732"/>
            <a:ext cx="10058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Key question: </a:t>
            </a:r>
            <a:r>
              <a:rPr lang="en-US" sz="3200" dirty="0"/>
              <a:t> Does the MODEL explain a “significant” amount of the TOTAL variability?</a:t>
            </a:r>
          </a:p>
        </p:txBody>
      </p:sp>
    </p:spTree>
    <p:extLst>
      <p:ext uri="{BB962C8B-B14F-4D97-AF65-F5344CB8AC3E}">
        <p14:creationId xmlns:p14="http://schemas.microsoft.com/office/powerpoint/2010/main" val="20139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9449" y="3268312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918720" y="3268312"/>
            <a:ext cx="0" cy="29073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152" cy="19756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465628" y="3268312"/>
            <a:ext cx="403" cy="13917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743515" y="3143908"/>
            <a:ext cx="1033" cy="12440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557612" y="3268312"/>
            <a:ext cx="2753" cy="4221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36129" y="1445662"/>
            <a:ext cx="12763" cy="1822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09913" y="2952838"/>
            <a:ext cx="13575" cy="31547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7384659" y="2151090"/>
            <a:ext cx="293" cy="111722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7292" y="3268312"/>
            <a:ext cx="5398" cy="137972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060853" y="999513"/>
            <a:ext cx="2753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TOTAL variation in response, Y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5085" r="-339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337900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458498"/>
            <a:ext cx="0" cy="72882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9993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3010" y="2643058"/>
            <a:ext cx="13307" cy="6252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2643059"/>
            <a:ext cx="2498" cy="6463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5" cy="1564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0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8200" y="3263214"/>
            <a:ext cx="0" cy="66634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5428" cy="3654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 flipV="1">
            <a:off x="5470088" y="3268312"/>
            <a:ext cx="2906" cy="2368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43514" y="3268314"/>
            <a:ext cx="2140" cy="8448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553606" y="2952838"/>
            <a:ext cx="4007" cy="3154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48740" y="2819401"/>
            <a:ext cx="152" cy="44891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17806" y="2667001"/>
            <a:ext cx="5683" cy="60131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 flipV="1">
            <a:off x="7379052" y="2520593"/>
            <a:ext cx="5606" cy="7477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8047" y="3239696"/>
            <a:ext cx="5398" cy="137972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060853" y="999513"/>
            <a:ext cx="3035147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Variation explained by MODEL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 bwMode="auto">
          <a:xfrm flipV="1">
            <a:off x="10128630" y="1143000"/>
            <a:ext cx="7220" cy="21253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3279" r="-1639" b="-102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 bwMode="auto">
          <a:xfrm>
            <a:off x="5187991" y="3633728"/>
            <a:ext cx="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263214"/>
            <a:ext cx="0" cy="54678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746" cy="6178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7669" y="3019638"/>
            <a:ext cx="8649" cy="2486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cxnSpLocks/>
          </p:cNvCxnSpPr>
          <p:nvPr/>
        </p:nvCxnSpPr>
        <p:spPr bwMode="auto">
          <a:xfrm flipV="1">
            <a:off x="6294413" y="3048000"/>
            <a:ext cx="4461" cy="19169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4" cy="14560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6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63481" y="1035155"/>
            <a:ext cx="2753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Unexplained variation in RESIDUALS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 flipH="1" flipV="1">
            <a:off x="4750981" y="3859620"/>
            <a:ext cx="1736" cy="30840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055052" y="4731488"/>
            <a:ext cx="36" cy="9929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4919330" y="3268314"/>
            <a:ext cx="1772" cy="89970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5190461" y="3563966"/>
            <a:ext cx="7089" cy="3541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737584" y="3135216"/>
            <a:ext cx="4448" cy="2140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6282072" y="2668773"/>
            <a:ext cx="5315" cy="62064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7100741" y="2668772"/>
            <a:ext cx="37" cy="2109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377187" y="2142461"/>
            <a:ext cx="36" cy="109977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552314" y="2958454"/>
            <a:ext cx="6167" cy="34697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6423837" y="2620041"/>
            <a:ext cx="1772" cy="3783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6006959" y="3189287"/>
            <a:ext cx="0" cy="5295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6832601" y="1469829"/>
            <a:ext cx="1181" cy="133938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 flipV="1">
            <a:off x="10110382" y="1004292"/>
            <a:ext cx="5169" cy="66969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92439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 - SLM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1676401"/>
            <a:ext cx="6248400" cy="1082675"/>
            <a:chOff x="672" y="1056"/>
            <a:chExt cx="3936" cy="682"/>
          </a:xfrm>
        </p:grpSpPr>
        <p:sp>
          <p:nvSpPr>
            <p:cNvPr id="4118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9" name="Text Box 5"/>
            <p:cNvSpPr txBox="1">
              <a:spLocks noChangeArrowheads="1"/>
            </p:cNvSpPr>
            <p:nvPr/>
          </p:nvSpPr>
          <p:spPr bwMode="auto">
            <a:xfrm>
              <a:off x="2016" y="1104"/>
              <a:ext cx="1680" cy="51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o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 + 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0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1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2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5486401"/>
            <a:ext cx="8382000" cy="1082675"/>
            <a:chOff x="144" y="3456"/>
            <a:chExt cx="5280" cy="682"/>
          </a:xfrm>
        </p:grpSpPr>
        <p:sp>
          <p:nvSpPr>
            <p:cNvPr id="4113" name="Text Box 10"/>
            <p:cNvSpPr txBox="1">
              <a:spLocks noChangeArrowheads="1"/>
            </p:cNvSpPr>
            <p:nvPr/>
          </p:nvSpPr>
          <p:spPr bwMode="auto">
            <a:xfrm>
              <a:off x="3744" y="34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4" name="Text Box 11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4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SSModel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5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1248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7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54200" y="2895601"/>
            <a:ext cx="8261350" cy="1082675"/>
            <a:chOff x="208" y="1824"/>
            <a:chExt cx="5204" cy="682"/>
          </a:xfrm>
        </p:grpSpPr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208" y="1904"/>
            <a:ext cx="118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69800" imgH="203040" progId="Equation.3">
                    <p:embed/>
                  </p:oleObj>
                </mc:Choice>
                <mc:Fallback>
                  <p:oleObj name="Equation" r:id="rId3" imgW="469800" imgH="203040" progId="Equation.3">
                    <p:embed/>
                    <p:pic>
                      <p:nvPicPr>
                        <p:cNvPr id="4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904"/>
                          <a:ext cx="1183" cy="5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Text Box 17"/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1392" y="1872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2128" y="1920"/>
            <a:ext cx="118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69800" imgH="203040" progId="Equation.3">
                    <p:embed/>
                  </p:oleObj>
                </mc:Choice>
                <mc:Fallback>
                  <p:oleObj name="Equation" r:id="rId5" imgW="469800" imgH="203040" progId="Equation.3">
                    <p:embed/>
                    <p:pic>
                      <p:nvPicPr>
                        <p:cNvPr id="41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1920"/>
                          <a:ext cx="1189" cy="515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4269" y="1957"/>
            <a:ext cx="1143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57200" imgH="203040" progId="Equation.3">
                    <p:embed/>
                  </p:oleObj>
                </mc:Choice>
                <mc:Fallback>
                  <p:oleObj name="Equation" r:id="rId7" imgW="457200" imgH="203040" progId="Equation.3">
                    <p:embed/>
                    <p:pic>
                      <p:nvPicPr>
                        <p:cNvPr id="41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1957"/>
                          <a:ext cx="1143" cy="5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638301" y="4267201"/>
            <a:ext cx="8558213" cy="1082675"/>
            <a:chOff x="72" y="2688"/>
            <a:chExt cx="5391" cy="682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72" y="2856"/>
            <a:ext cx="12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240" imgH="228600" progId="Equation.3">
                    <p:embed/>
                  </p:oleObj>
                </mc:Choice>
                <mc:Fallback>
                  <p:oleObj name="Equation" r:id="rId9" imgW="660240" imgH="228600" progId="Equation.3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856"/>
                          <a:ext cx="1244" cy="4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Text Box 23"/>
            <p:cNvSpPr txBox="1">
              <a:spLocks noChangeArrowheads="1"/>
            </p:cNvSpPr>
            <p:nvPr/>
          </p:nvSpPr>
          <p:spPr bwMode="auto">
            <a:xfrm>
              <a:off x="3744" y="2688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0" name="Text Box 24"/>
            <p:cNvSpPr txBox="1">
              <a:spLocks noChangeArrowheads="1"/>
            </p:cNvSpPr>
            <p:nvPr/>
          </p:nvSpPr>
          <p:spPr bwMode="auto">
            <a:xfrm>
              <a:off x="1440" y="273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2232" y="2844"/>
            <a:ext cx="122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47640" imgH="241200" progId="Equation.3">
                    <p:embed/>
                  </p:oleObj>
                </mc:Choice>
                <mc:Fallback>
                  <p:oleObj name="Equation" r:id="rId11" imgW="647640" imgH="241200" progId="Equation.3">
                    <p:embed/>
                    <p:pic>
                      <p:nvPicPr>
                        <p:cNvPr id="40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2844"/>
                          <a:ext cx="1221" cy="456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236" y="2796"/>
            <a:ext cx="12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47640" imgH="241200" progId="Equation.3">
                    <p:embed/>
                  </p:oleObj>
                </mc:Choice>
                <mc:Fallback>
                  <p:oleObj name="Equation" r:id="rId13" imgW="647640" imgH="241200" progId="Equation.3">
                    <p:embed/>
                    <p:pic>
                      <p:nvPicPr>
                        <p:cNvPr id="4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2796"/>
                          <a:ext cx="1227" cy="4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08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 -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700" y="1442621"/>
            <a:ext cx="93726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modlego2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^(0.3)~Pieces, data=lego_under_800_pieces)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summary(modlego2)</a:t>
            </a: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Amazon_Price^(0.3) ~ Pieces, data = lego_under_800_pieces)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-1.10548 -0.35676 -0.07156  0.25655  2.99219 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0.4807 on 716 degrees of freedom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(393 observations deleted due to missingness)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0.4601,	Adjusted R-squared:  0.4593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610.1 on 1 and 716 DF,  p-value: &lt; 2.2e-16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6AA7CD-835A-4569-BCDE-5A33AEAE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0"/>
            <a:ext cx="444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E194C-DEF3-445F-A3E8-388FC134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152400"/>
            <a:ext cx="444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733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Microsoft Office PowerPoint</Application>
  <PresentationFormat>Widescreen</PresentationFormat>
  <Paragraphs>403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Lucida Console</vt:lpstr>
      <vt:lpstr>Symbol</vt:lpstr>
      <vt:lpstr>Times New Roman</vt:lpstr>
      <vt:lpstr>Default Design</vt:lpstr>
      <vt:lpstr>Equation</vt:lpstr>
      <vt:lpstr>STOR 455 Analysis of Variance and Multiple Regression</vt:lpstr>
      <vt:lpstr>Test for a Linear Relationship via Correlation</vt:lpstr>
      <vt:lpstr>Correlation t-test in R</vt:lpstr>
      <vt:lpstr>Analysis of Variance</vt:lpstr>
      <vt:lpstr>PowerPoint Presentation</vt:lpstr>
      <vt:lpstr>PowerPoint Presentation</vt:lpstr>
      <vt:lpstr>PowerPoint Presentation</vt:lpstr>
      <vt:lpstr>Partitioning Variability - SLM</vt:lpstr>
      <vt:lpstr>Simple Linear Regression - R</vt:lpstr>
      <vt:lpstr>R – ANOVA for a Regression Model</vt:lpstr>
      <vt:lpstr>ANOVA Test for Regression</vt:lpstr>
      <vt:lpstr>ANOVA Test for Regression</vt:lpstr>
      <vt:lpstr>R – ANOVA for a Regression Model</vt:lpstr>
      <vt:lpstr>What is r2?</vt:lpstr>
      <vt:lpstr>Visualizing  r2 for a SLM</vt:lpstr>
      <vt:lpstr>PowerPoint Presentation</vt:lpstr>
      <vt:lpstr>PowerPoint Presentation</vt:lpstr>
      <vt:lpstr>Why is it called r2?</vt:lpstr>
      <vt:lpstr>PowerPoint Presentation</vt:lpstr>
      <vt:lpstr>Three Regression Tests in R</vt:lpstr>
      <vt:lpstr>Simple Linear Regression Model</vt:lpstr>
      <vt:lpstr>Multiple Regression Model</vt:lpstr>
      <vt:lpstr>t-test for Correlation</vt:lpstr>
      <vt:lpstr>R - Correlation Matrix </vt:lpstr>
      <vt:lpstr>PowerPoint Presentation</vt:lpstr>
      <vt:lpstr>Prediction Equation</vt:lpstr>
      <vt:lpstr>R - Multiple Regression</vt:lpstr>
      <vt:lpstr>T-test for Slope</vt:lpstr>
      <vt:lpstr>R Regression: Individual T-tests</vt:lpstr>
      <vt:lpstr>Coefficient of Multiple Determination</vt:lpstr>
      <vt:lpstr>t-test for Correlation vs. t-test for Slope</vt:lpstr>
      <vt:lpstr>Partitioning Variability</vt:lpstr>
      <vt:lpstr>ANOVA test for Overall Fit</vt:lpstr>
      <vt:lpstr>R - Regression ANOVA</vt:lpstr>
      <vt:lpstr>A “Local” ANOVA Function</vt:lpstr>
      <vt:lpstr>Example: Houses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2020-08-28T13:33:13Z</dcterms:created>
  <dcterms:modified xsi:type="dcterms:W3CDTF">2023-02-07T18:10:11Z</dcterms:modified>
</cp:coreProperties>
</file>