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6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D29F"/>
    <a:srgbClr val="A9CE98"/>
    <a:srgbClr val="00B14F"/>
    <a:srgbClr val="AB7942"/>
    <a:srgbClr val="D883FF"/>
    <a:srgbClr val="000000"/>
    <a:srgbClr val="5AC8DA"/>
    <a:srgbClr val="396CAF"/>
    <a:srgbClr val="ADD19C"/>
    <a:srgbClr val="5AC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31"/>
    <p:restoredTop sz="94838"/>
  </p:normalViewPr>
  <p:slideViewPr>
    <p:cSldViewPr snapToGrid="0">
      <p:cViewPr varScale="1">
        <p:scale>
          <a:sx n="148" d="100"/>
          <a:sy n="148" d="100"/>
        </p:scale>
        <p:origin x="64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f24142eb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f24142eb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9961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tiff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tiff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14611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CNF-WG Relation to other communities</a:t>
            </a:r>
            <a:endParaRPr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0D1F458-4D09-B74E-ACBF-8F45A433654E}"/>
              </a:ext>
            </a:extLst>
          </p:cNvPr>
          <p:cNvSpPr/>
          <p:nvPr/>
        </p:nvSpPr>
        <p:spPr>
          <a:xfrm>
            <a:off x="1776845" y="2670132"/>
            <a:ext cx="1377300" cy="380352"/>
          </a:xfrm>
          <a:prstGeom prst="roundRect">
            <a:avLst/>
          </a:prstGeom>
          <a:solidFill>
            <a:srgbClr val="5A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CNF-WG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77BE3-91EB-AE4F-AA3F-1FEC23363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10" y="871137"/>
            <a:ext cx="1090857" cy="5727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7AF1D7-A08D-6C4A-B074-25B375F687F0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938938" y="1443837"/>
            <a:ext cx="1" cy="4193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F5E31BC-E312-204B-80E8-AD7B6415C608}"/>
              </a:ext>
            </a:extLst>
          </p:cNvPr>
          <p:cNvSpPr/>
          <p:nvPr/>
        </p:nvSpPr>
        <p:spPr>
          <a:xfrm>
            <a:off x="461960" y="1872909"/>
            <a:ext cx="953956" cy="427579"/>
          </a:xfrm>
          <a:prstGeom prst="roundRect">
            <a:avLst/>
          </a:prstGeom>
          <a:solidFill>
            <a:srgbClr val="396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CNCF TUG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F4DA8F-5520-C346-B19B-371B4ED9F697}"/>
              </a:ext>
            </a:extLst>
          </p:cNvPr>
          <p:cNvSpPr txBox="1"/>
          <p:nvPr/>
        </p:nvSpPr>
        <p:spPr>
          <a:xfrm>
            <a:off x="305285" y="1514291"/>
            <a:ext cx="13773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Cloud Native Principles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954EC2-56F3-8542-BA79-F04C4B35B727}"/>
              </a:ext>
            </a:extLst>
          </p:cNvPr>
          <p:cNvSpPr txBox="1"/>
          <p:nvPr/>
        </p:nvSpPr>
        <p:spPr>
          <a:xfrm rot="16200000">
            <a:off x="376289" y="2588863"/>
            <a:ext cx="9348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CNF Definition</a:t>
            </a:r>
          </a:p>
        </p:txBody>
      </p:sp>
      <p:pic>
        <p:nvPicPr>
          <p:cNvPr id="1028" name="Picture 4" descr="@cntt-n">
            <a:extLst>
              <a:ext uri="{FF2B5EF4-FFF2-40B4-BE49-F238E27FC236}">
                <a16:creationId xmlns:a16="http://schemas.microsoft.com/office/drawing/2014/main" id="{03176C6C-6BF2-9149-A0C4-C70D25B07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845" y="3808953"/>
            <a:ext cx="572700" cy="57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F44F5BF8-D2C4-6F4E-BE48-05E6EC41B865}"/>
              </a:ext>
            </a:extLst>
          </p:cNvPr>
          <p:cNvCxnSpPr>
            <a:cxnSpLocks/>
            <a:stCxn id="23" idx="2"/>
            <a:endCxn id="2" idx="1"/>
          </p:cNvCxnSpPr>
          <p:nvPr/>
        </p:nvCxnSpPr>
        <p:spPr>
          <a:xfrm rot="16200000" flipH="1">
            <a:off x="1077981" y="2161444"/>
            <a:ext cx="559820" cy="837907"/>
          </a:xfrm>
          <a:prstGeom prst="bentConnector2">
            <a:avLst/>
          </a:prstGeom>
          <a:ln>
            <a:solidFill>
              <a:srgbClr val="396C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752C790C-9351-2741-946F-C539C746578C}"/>
              </a:ext>
            </a:extLst>
          </p:cNvPr>
          <p:cNvCxnSpPr>
            <a:cxnSpLocks/>
            <a:stCxn id="23" idx="2"/>
            <a:endCxn id="1028" idx="1"/>
          </p:cNvCxnSpPr>
          <p:nvPr/>
        </p:nvCxnSpPr>
        <p:spPr>
          <a:xfrm rot="16200000" flipH="1">
            <a:off x="460484" y="2778941"/>
            <a:ext cx="1794815" cy="837907"/>
          </a:xfrm>
          <a:prstGeom prst="bentConnector2">
            <a:avLst/>
          </a:prstGeom>
          <a:ln>
            <a:solidFill>
              <a:srgbClr val="396C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BCD39F-1FDE-9141-A396-EDA4E319B45E}"/>
              </a:ext>
            </a:extLst>
          </p:cNvPr>
          <p:cNvCxnSpPr>
            <a:cxnSpLocks/>
          </p:cNvCxnSpPr>
          <p:nvPr/>
        </p:nvCxnSpPr>
        <p:spPr>
          <a:xfrm>
            <a:off x="393510" y="3441290"/>
            <a:ext cx="745957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74D6D16-16C1-B543-A32A-3AC6E5C5C8C0}"/>
              </a:ext>
            </a:extLst>
          </p:cNvPr>
          <p:cNvSpPr txBox="1"/>
          <p:nvPr/>
        </p:nvSpPr>
        <p:spPr>
          <a:xfrm>
            <a:off x="925779" y="3441289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Infra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2D2473-C05E-BE4F-8F4C-A73096272ECB}"/>
              </a:ext>
            </a:extLst>
          </p:cNvPr>
          <p:cNvSpPr txBox="1"/>
          <p:nvPr/>
        </p:nvSpPr>
        <p:spPr>
          <a:xfrm>
            <a:off x="901602" y="3172062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Workload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548B82-2BAF-A14C-92A9-BB441C6F4EEE}"/>
              </a:ext>
            </a:extLst>
          </p:cNvPr>
          <p:cNvCxnSpPr>
            <a:cxnSpLocks/>
          </p:cNvCxnSpPr>
          <p:nvPr/>
        </p:nvCxnSpPr>
        <p:spPr>
          <a:xfrm flipV="1">
            <a:off x="2349545" y="4098126"/>
            <a:ext cx="267051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7349BA0-E702-F642-B57F-CF330BCD1BB4}"/>
              </a:ext>
            </a:extLst>
          </p:cNvPr>
          <p:cNvCxnSpPr>
            <a:cxnSpLocks/>
            <a:stCxn id="73" idx="0"/>
          </p:cNvCxnSpPr>
          <p:nvPr/>
        </p:nvCxnSpPr>
        <p:spPr>
          <a:xfrm flipH="1" flipV="1">
            <a:off x="2836788" y="3067659"/>
            <a:ext cx="1" cy="923847"/>
          </a:xfrm>
          <a:prstGeom prst="straightConnector1">
            <a:avLst/>
          </a:prstGeom>
          <a:ln>
            <a:solidFill>
              <a:srgbClr val="ADD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0FF058E-5CD7-BD4B-A15D-B472D6905626}"/>
              </a:ext>
            </a:extLst>
          </p:cNvPr>
          <p:cNvGrpSpPr>
            <a:grpSpLocks noChangeAspect="1"/>
          </p:cNvGrpSpPr>
          <p:nvPr/>
        </p:nvGrpSpPr>
        <p:grpSpPr>
          <a:xfrm>
            <a:off x="2614751" y="3972199"/>
            <a:ext cx="1029784" cy="396000"/>
            <a:chOff x="2569937" y="3109282"/>
            <a:chExt cx="630448" cy="242437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20B8C323-7D23-A24D-AC77-06324296CC28}"/>
                </a:ext>
              </a:extLst>
            </p:cNvPr>
            <p:cNvSpPr/>
            <p:nvPr/>
          </p:nvSpPr>
          <p:spPr>
            <a:xfrm>
              <a:off x="2569937" y="3109282"/>
              <a:ext cx="630448" cy="242437"/>
            </a:xfrm>
            <a:prstGeom prst="roundRect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E923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r" defTabSz="457154"/>
              <a:r>
                <a:rPr lang="en-GB" sz="1200" kern="0" dirty="0">
                  <a:solidFill>
                    <a:prstClr val="black"/>
                  </a:solidFill>
                  <a:latin typeface="Calibri" panose="020F0502020204030204"/>
                </a:rPr>
                <a:t>RA2 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5A724C65-A3A7-2948-A2D3-2695CA69E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93810" y="3121102"/>
              <a:ext cx="224122" cy="217657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5A288F2-688C-E44A-955D-326ABC046A99}"/>
              </a:ext>
            </a:extLst>
          </p:cNvPr>
          <p:cNvGrpSpPr>
            <a:grpSpLocks noChangeAspect="1"/>
          </p:cNvGrpSpPr>
          <p:nvPr/>
        </p:nvGrpSpPr>
        <p:grpSpPr>
          <a:xfrm>
            <a:off x="3971366" y="3971268"/>
            <a:ext cx="1029784" cy="396000"/>
            <a:chOff x="2569937" y="3109282"/>
            <a:chExt cx="630448" cy="242437"/>
          </a:xfrm>
        </p:grpSpPr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BF689F9A-1452-D346-A3A6-31965E80F0F6}"/>
                </a:ext>
              </a:extLst>
            </p:cNvPr>
            <p:cNvSpPr/>
            <p:nvPr/>
          </p:nvSpPr>
          <p:spPr>
            <a:xfrm>
              <a:off x="2569937" y="3109282"/>
              <a:ext cx="630448" cy="242437"/>
            </a:xfrm>
            <a:prstGeom prst="roundRect">
              <a:avLst/>
            </a:prstGeom>
            <a:solidFill>
              <a:srgbClr val="F7AB8B"/>
            </a:solidFill>
            <a:ln w="6350" cap="flat" cmpd="sng" algn="ctr">
              <a:solidFill>
                <a:srgbClr val="B961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r" defTabSz="457154"/>
              <a:r>
                <a:rPr lang="en-GB" sz="1200" kern="0" dirty="0">
                  <a:solidFill>
                    <a:prstClr val="black"/>
                  </a:solidFill>
                  <a:latin typeface="Calibri" panose="020F0502020204030204"/>
                </a:rPr>
                <a:t>RI2 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329AEF33-146D-9E47-9146-44D921BF2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93810" y="3121102"/>
              <a:ext cx="224122" cy="217657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5A8FA52-1FC4-BF4A-9413-3901CB12A27B}"/>
              </a:ext>
            </a:extLst>
          </p:cNvPr>
          <p:cNvGrpSpPr/>
          <p:nvPr/>
        </p:nvGrpSpPr>
        <p:grpSpPr>
          <a:xfrm>
            <a:off x="6698824" y="3583786"/>
            <a:ext cx="843047" cy="1012529"/>
            <a:chOff x="2355185" y="1440401"/>
            <a:chExt cx="843047" cy="1012529"/>
          </a:xfrm>
        </p:grpSpPr>
        <p:pic>
          <p:nvPicPr>
            <p:cNvPr id="80" name="Picture 2" descr="C:\Users\k00365106\AppData\Local\Microsoft\Windows\Temporary Internet Files\Content.IE5\JQV4LJC6\Crystal_Clear_kdm_user_female[1].png">
              <a:extLst>
                <a:ext uri="{FF2B5EF4-FFF2-40B4-BE49-F238E27FC236}">
                  <a16:creationId xmlns:a16="http://schemas.microsoft.com/office/drawing/2014/main" id="{1AB85B62-9C9B-2E42-8FFC-6DD6C9A860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5422" y="1440401"/>
              <a:ext cx="642574" cy="642574"/>
            </a:xfrm>
            <a:prstGeom prst="rect">
              <a:avLst/>
            </a:prstGeom>
            <a:noFill/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DBEB72B-FBAF-D646-AC62-294B6D0CC576}"/>
                </a:ext>
              </a:extLst>
            </p:cNvPr>
            <p:cNvSpPr txBox="1"/>
            <p:nvPr/>
          </p:nvSpPr>
          <p:spPr>
            <a:xfrm>
              <a:off x="2355185" y="2083600"/>
              <a:ext cx="84304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 panose="020F0502020204030204"/>
                </a:rPr>
                <a:t>Container Infra</a:t>
              </a:r>
            </a:p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 panose="020F0502020204030204"/>
                </a:rPr>
                <a:t>Provider</a:t>
              </a:r>
            </a:p>
          </p:txBody>
        </p:sp>
      </p:grp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8A8B5091-8AD7-CB4A-B599-EBB623ACA820}"/>
              </a:ext>
            </a:extLst>
          </p:cNvPr>
          <p:cNvCxnSpPr>
            <a:cxnSpLocks/>
            <a:stCxn id="72" idx="2"/>
            <a:endCxn id="87" idx="2"/>
          </p:cNvCxnSpPr>
          <p:nvPr/>
        </p:nvCxnSpPr>
        <p:spPr>
          <a:xfrm rot="16200000" flipH="1">
            <a:off x="5010937" y="2486904"/>
            <a:ext cx="228116" cy="3990705"/>
          </a:xfrm>
          <a:prstGeom prst="bentConnector3">
            <a:avLst>
              <a:gd name="adj1" fmla="val 200212"/>
            </a:avLst>
          </a:prstGeom>
          <a:ln>
            <a:solidFill>
              <a:srgbClr val="A9CE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ED59F628-E486-F64B-8772-0FB55D4F4A43}"/>
              </a:ext>
            </a:extLst>
          </p:cNvPr>
          <p:cNvSpPr/>
          <p:nvPr/>
        </p:nvSpPr>
        <p:spPr>
          <a:xfrm>
            <a:off x="5258418" y="3964975"/>
            <a:ext cx="1170438" cy="3959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dirty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Container Infra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Implementation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31EC864-023A-B74A-9D62-B7A0A0520B6F}"/>
              </a:ext>
            </a:extLst>
          </p:cNvPr>
          <p:cNvCxnSpPr>
            <a:cxnSpLocks/>
            <a:endCxn id="90" idx="3"/>
          </p:cNvCxnSpPr>
          <p:nvPr/>
        </p:nvCxnSpPr>
        <p:spPr>
          <a:xfrm flipH="1">
            <a:off x="6428856" y="4162974"/>
            <a:ext cx="35339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98D16B9E-FB4A-5443-82F9-97FEB0E5EB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0161" y="3984615"/>
            <a:ext cx="224122" cy="217657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BD4C402-1AB3-1549-8D0A-F70E4FE133FF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154145" y="2860308"/>
            <a:ext cx="424732" cy="0"/>
          </a:xfrm>
          <a:prstGeom prst="straightConnector1">
            <a:avLst/>
          </a:prstGeom>
          <a:ln>
            <a:solidFill>
              <a:srgbClr val="5AC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Graphic 97" descr="Welder">
            <a:extLst>
              <a:ext uri="{FF2B5EF4-FFF2-40B4-BE49-F238E27FC236}">
                <a16:creationId xmlns:a16="http://schemas.microsoft.com/office/drawing/2014/main" id="{714A258D-7C65-CA4B-AC89-F4DD26047A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51235" y="1335465"/>
            <a:ext cx="414698" cy="414698"/>
          </a:xfrm>
          <a:prstGeom prst="rect">
            <a:avLst/>
          </a:prstGeom>
        </p:spPr>
      </p:pic>
      <p:pic>
        <p:nvPicPr>
          <p:cNvPr id="100" name="Graphic 99" descr="Microscope">
            <a:extLst>
              <a:ext uri="{FF2B5EF4-FFF2-40B4-BE49-F238E27FC236}">
                <a16:creationId xmlns:a16="http://schemas.microsoft.com/office/drawing/2014/main" id="{FA754903-A68B-B849-8E4E-09E998A1C0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30242" y="1262437"/>
            <a:ext cx="489310" cy="489310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D74509D3-6D7F-B84C-9C04-F36F4164DAD8}"/>
              </a:ext>
            </a:extLst>
          </p:cNvPr>
          <p:cNvSpPr txBox="1"/>
          <p:nvPr/>
        </p:nvSpPr>
        <p:spPr>
          <a:xfrm>
            <a:off x="1775280" y="1727835"/>
            <a:ext cx="15183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Labs, Trials, Deployments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3BDA7BF-EC75-A947-BE9D-5BE73DFBE61C}"/>
              </a:ext>
            </a:extLst>
          </p:cNvPr>
          <p:cNvCxnSpPr>
            <a:cxnSpLocks/>
          </p:cNvCxnSpPr>
          <p:nvPr/>
        </p:nvCxnSpPr>
        <p:spPr>
          <a:xfrm flipH="1">
            <a:off x="2464270" y="1992300"/>
            <a:ext cx="1224" cy="6606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Graphic 104" descr="Checklist RTL">
            <a:extLst>
              <a:ext uri="{FF2B5EF4-FFF2-40B4-BE49-F238E27FC236}">
                <a16:creationId xmlns:a16="http://schemas.microsoft.com/office/drawing/2014/main" id="{6FBFC10F-A166-494C-A4DD-D5801B9320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45812" y="2335146"/>
            <a:ext cx="914400" cy="914400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46958DEC-CB0A-D346-8DBE-D88B696DA556}"/>
              </a:ext>
            </a:extLst>
          </p:cNvPr>
          <p:cNvSpPr txBox="1"/>
          <p:nvPr/>
        </p:nvSpPr>
        <p:spPr>
          <a:xfrm>
            <a:off x="3549272" y="3159696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Best Practices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8EE577B-89A3-674A-8AA2-4CA0CC4A4C06}"/>
              </a:ext>
            </a:extLst>
          </p:cNvPr>
          <p:cNvCxnSpPr>
            <a:cxnSpLocks/>
            <a:stCxn id="105" idx="0"/>
            <a:endCxn id="110" idx="2"/>
          </p:cNvCxnSpPr>
          <p:nvPr/>
        </p:nvCxnSpPr>
        <p:spPr>
          <a:xfrm flipH="1" flipV="1">
            <a:off x="4001567" y="2032043"/>
            <a:ext cx="1445" cy="303103"/>
          </a:xfrm>
          <a:prstGeom prst="straightConnector1">
            <a:avLst/>
          </a:prstGeom>
          <a:ln>
            <a:solidFill>
              <a:srgbClr val="00B1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4D2FCC80-79FC-0C48-B602-FD233D32AF3D}"/>
              </a:ext>
            </a:extLst>
          </p:cNvPr>
          <p:cNvSpPr/>
          <p:nvPr/>
        </p:nvSpPr>
        <p:spPr>
          <a:xfrm>
            <a:off x="3590734" y="1651691"/>
            <a:ext cx="821666" cy="380352"/>
          </a:xfrm>
          <a:prstGeom prst="roundRect">
            <a:avLst/>
          </a:prstGeom>
          <a:solidFill>
            <a:srgbClr val="AB7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CNF Testbed</a:t>
            </a:r>
          </a:p>
        </p:txBody>
      </p:sp>
      <p:pic>
        <p:nvPicPr>
          <p:cNvPr id="111" name="Graphic 110" descr="Web design">
            <a:extLst>
              <a:ext uri="{FF2B5EF4-FFF2-40B4-BE49-F238E27FC236}">
                <a16:creationId xmlns:a16="http://schemas.microsoft.com/office/drawing/2014/main" id="{2F2FAE92-E74B-694C-BCD3-0AC1D9726A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24392" y="921420"/>
            <a:ext cx="489310" cy="48931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F4C83F08-9D1A-4748-BA13-6BA4E82EF86A}"/>
              </a:ext>
            </a:extLst>
          </p:cNvPr>
          <p:cNvSpPr txBox="1"/>
          <p:nvPr/>
        </p:nvSpPr>
        <p:spPr>
          <a:xfrm>
            <a:off x="4388173" y="1308448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Test Suites</a:t>
            </a:r>
          </a:p>
        </p:txBody>
      </p: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A06EBD2A-9AB4-A141-9514-58F414010F4C}"/>
              </a:ext>
            </a:extLst>
          </p:cNvPr>
          <p:cNvCxnSpPr>
            <a:cxnSpLocks/>
            <a:stCxn id="110" idx="0"/>
            <a:endCxn id="111" idx="1"/>
          </p:cNvCxnSpPr>
          <p:nvPr/>
        </p:nvCxnSpPr>
        <p:spPr>
          <a:xfrm rot="5400000" flipH="1" flipV="1">
            <a:off x="4020171" y="1147471"/>
            <a:ext cx="485616" cy="522825"/>
          </a:xfrm>
          <a:prstGeom prst="bentConnector2">
            <a:avLst/>
          </a:prstGeom>
          <a:ln>
            <a:solidFill>
              <a:srgbClr val="AB79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1ECD5BB-5BDB-E745-A296-BB2611695CB5}"/>
              </a:ext>
            </a:extLst>
          </p:cNvPr>
          <p:cNvGrpSpPr/>
          <p:nvPr/>
        </p:nvGrpSpPr>
        <p:grpSpPr>
          <a:xfrm>
            <a:off x="6782255" y="1438057"/>
            <a:ext cx="555232" cy="939136"/>
            <a:chOff x="1484825" y="1839816"/>
            <a:chExt cx="953405" cy="1470649"/>
          </a:xfrm>
        </p:grpSpPr>
        <p:pic>
          <p:nvPicPr>
            <p:cNvPr id="119" name="Picture 2" descr="Image result for businessman clipart">
              <a:extLst>
                <a:ext uri="{FF2B5EF4-FFF2-40B4-BE49-F238E27FC236}">
                  <a16:creationId xmlns:a16="http://schemas.microsoft.com/office/drawing/2014/main" id="{F74C9A6B-F521-C945-8AB3-CAFC936D1F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825" y="1839816"/>
              <a:ext cx="894147" cy="894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15BBD81-8EF5-8B4E-98D1-69C35E4DF70A}"/>
                </a:ext>
              </a:extLst>
            </p:cNvPr>
            <p:cNvSpPr txBox="1"/>
            <p:nvPr/>
          </p:nvSpPr>
          <p:spPr>
            <a:xfrm>
              <a:off x="1548417" y="2732109"/>
              <a:ext cx="889813" cy="578356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srgbClr val="000000"/>
                  </a:solidFill>
                  <a:latin typeface="Calibri"/>
                  <a:cs typeface="Calibri"/>
                  <a:sym typeface="Calibri" panose="020F0502020204030204"/>
                </a:rPr>
                <a:t>C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 panose="020F0502020204030204"/>
                </a:rPr>
                <a:t>NF</a:t>
              </a:r>
            </a:p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 panose="020F0502020204030204"/>
                </a:rPr>
                <a:t>Vendor</a:t>
              </a:r>
            </a:p>
          </p:txBody>
        </p:sp>
      </p:grp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248C6313-EAFE-DD4C-9ADB-6A6FEB39C172}"/>
              </a:ext>
            </a:extLst>
          </p:cNvPr>
          <p:cNvCxnSpPr>
            <a:cxnSpLocks/>
            <a:stCxn id="111" idx="3"/>
            <a:endCxn id="119" idx="0"/>
          </p:cNvCxnSpPr>
          <p:nvPr/>
        </p:nvCxnSpPr>
        <p:spPr>
          <a:xfrm>
            <a:off x="5013702" y="1166075"/>
            <a:ext cx="2028914" cy="271982"/>
          </a:xfrm>
          <a:prstGeom prst="bent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4B96BC71-7862-BF49-A768-3A311C20B05E}"/>
              </a:ext>
            </a:extLst>
          </p:cNvPr>
          <p:cNvCxnSpPr>
            <a:cxnSpLocks/>
            <a:stCxn id="105" idx="3"/>
            <a:endCxn id="119" idx="1"/>
          </p:cNvCxnSpPr>
          <p:nvPr/>
        </p:nvCxnSpPr>
        <p:spPr>
          <a:xfrm flipV="1">
            <a:off x="4460212" y="1723552"/>
            <a:ext cx="2322043" cy="1068794"/>
          </a:xfrm>
          <a:prstGeom prst="bentConnector3">
            <a:avLst>
              <a:gd name="adj1" fmla="val 21253"/>
            </a:avLst>
          </a:prstGeom>
          <a:ln>
            <a:solidFill>
              <a:srgbClr val="00B1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7649527-4E87-6A40-8129-48C96360D297}"/>
              </a:ext>
            </a:extLst>
          </p:cNvPr>
          <p:cNvGrpSpPr>
            <a:grpSpLocks noChangeAspect="1"/>
          </p:cNvGrpSpPr>
          <p:nvPr/>
        </p:nvGrpSpPr>
        <p:grpSpPr>
          <a:xfrm>
            <a:off x="5412088" y="2478074"/>
            <a:ext cx="864000" cy="612761"/>
            <a:chOff x="1591979" y="1048574"/>
            <a:chExt cx="1000576" cy="480984"/>
          </a:xfrm>
        </p:grpSpPr>
        <p:sp>
          <p:nvSpPr>
            <p:cNvPr id="131" name="Rounded Rectangle 14">
              <a:extLst>
                <a:ext uri="{FF2B5EF4-FFF2-40B4-BE49-F238E27FC236}">
                  <a16:creationId xmlns:a16="http://schemas.microsoft.com/office/drawing/2014/main" id="{F27AACC2-387D-6646-85E3-E6682F7306E8}"/>
                </a:ext>
              </a:extLst>
            </p:cNvPr>
            <p:cNvSpPr/>
            <p:nvPr/>
          </p:nvSpPr>
          <p:spPr>
            <a:xfrm>
              <a:off x="1591979" y="1048574"/>
              <a:ext cx="1000576" cy="480984"/>
            </a:xfrm>
            <a:prstGeom prst="roundRect">
              <a:avLst>
                <a:gd name="adj" fmla="val 2750"/>
              </a:avLst>
            </a:prstGeom>
            <a:solidFill>
              <a:srgbClr val="FFDA00">
                <a:lumMod val="20000"/>
                <a:lumOff val="80000"/>
              </a:srgbClr>
            </a:solidFill>
            <a:ln w="127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lIns="68573" tIns="34289" rIns="68573" bIns="34289" rtlCol="0" anchor="t" anchorCtr="0"/>
            <a:lstStyle/>
            <a:p>
              <a:pPr algn="ctr" defTabSz="514289"/>
              <a:r>
                <a:rPr lang="en-US" sz="1000" kern="0" dirty="0">
                  <a:solidFill>
                    <a:prstClr val="black"/>
                  </a:solidFill>
                  <a:latin typeface="Intel Clear Light"/>
                  <a:cs typeface="Arial"/>
                </a:rPr>
                <a:t>CNF</a:t>
              </a:r>
            </a:p>
          </p:txBody>
        </p:sp>
        <p:sp>
          <p:nvSpPr>
            <p:cNvPr id="132" name="椭圆 14">
              <a:extLst>
                <a:ext uri="{FF2B5EF4-FFF2-40B4-BE49-F238E27FC236}">
                  <a16:creationId xmlns:a16="http://schemas.microsoft.com/office/drawing/2014/main" id="{21923A63-2B54-D943-9E0D-DA22C2A21C4D}"/>
                </a:ext>
              </a:extLst>
            </p:cNvPr>
            <p:cNvSpPr/>
            <p:nvPr/>
          </p:nvSpPr>
          <p:spPr bwMode="auto">
            <a:xfrm>
              <a:off x="1644289" y="1206854"/>
              <a:ext cx="901556" cy="300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lIns="68573" tIns="34289" rIns="68573" bIns="34289" rtlCol="0" anchor="ctr"/>
            <a:lstStyle/>
            <a:p>
              <a:pPr algn="ctr" defTabSz="514289"/>
              <a:r>
                <a:rPr lang="en-US" altLang="zh-CN" sz="1200" kern="0" dirty="0">
                  <a:solidFill>
                    <a:prstClr val="white"/>
                  </a:solidFill>
                  <a:latin typeface="Intel Clear Light"/>
                  <a:cs typeface="Arial"/>
                </a:rPr>
                <a:t>app</a:t>
              </a:r>
              <a:endParaRPr lang="zh-CN" altLang="en-US" sz="1200" kern="0" dirty="0">
                <a:solidFill>
                  <a:prstClr val="white"/>
                </a:solidFill>
                <a:latin typeface="Intel Clear Light"/>
                <a:cs typeface="Arial"/>
              </a:endParaRPr>
            </a:p>
          </p:txBody>
        </p:sp>
      </p:grp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322CF30F-8EFA-1A42-9A16-BEEAF5482B56}"/>
              </a:ext>
            </a:extLst>
          </p:cNvPr>
          <p:cNvCxnSpPr>
            <a:cxnSpLocks/>
            <a:stCxn id="120" idx="2"/>
            <a:endCxn id="131" idx="3"/>
          </p:cNvCxnSpPr>
          <p:nvPr/>
        </p:nvCxnSpPr>
        <p:spPr>
          <a:xfrm rot="5400000">
            <a:off x="6473607" y="2179674"/>
            <a:ext cx="407262" cy="80230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Elbow Connector 1039">
            <a:extLst>
              <a:ext uri="{FF2B5EF4-FFF2-40B4-BE49-F238E27FC236}">
                <a16:creationId xmlns:a16="http://schemas.microsoft.com/office/drawing/2014/main" id="{55BF13EE-F4D4-3740-99B9-623F2F724190}"/>
              </a:ext>
            </a:extLst>
          </p:cNvPr>
          <p:cNvCxnSpPr>
            <a:stCxn id="131" idx="2"/>
            <a:endCxn id="75" idx="0"/>
          </p:cNvCxnSpPr>
          <p:nvPr/>
        </p:nvCxnSpPr>
        <p:spPr>
          <a:xfrm rot="5400000">
            <a:off x="4724957" y="2852136"/>
            <a:ext cx="880433" cy="1357830"/>
          </a:xfrm>
          <a:prstGeom prst="bentConnector3">
            <a:avLst/>
          </a:prstGeom>
          <a:ln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98538C12-BDB4-FB48-92FC-70A63EA9E071}"/>
              </a:ext>
            </a:extLst>
          </p:cNvPr>
          <p:cNvCxnSpPr>
            <a:stCxn id="131" idx="2"/>
            <a:endCxn id="90" idx="0"/>
          </p:cNvCxnSpPr>
          <p:nvPr/>
        </p:nvCxnSpPr>
        <p:spPr>
          <a:xfrm flipH="1">
            <a:off x="5843637" y="3090835"/>
            <a:ext cx="451" cy="874140"/>
          </a:xfrm>
          <a:prstGeom prst="line">
            <a:avLst/>
          </a:prstGeom>
          <a:ln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17E9842-0206-1247-87C6-54B391592419}"/>
              </a:ext>
            </a:extLst>
          </p:cNvPr>
          <p:cNvCxnSpPr>
            <a:cxnSpLocks/>
            <a:stCxn id="72" idx="3"/>
            <a:endCxn id="75" idx="1"/>
          </p:cNvCxnSpPr>
          <p:nvPr/>
        </p:nvCxnSpPr>
        <p:spPr>
          <a:xfrm flipV="1">
            <a:off x="3644535" y="4169268"/>
            <a:ext cx="326831" cy="931"/>
          </a:xfrm>
          <a:prstGeom prst="straightConnector1">
            <a:avLst/>
          </a:prstGeom>
          <a:ln>
            <a:solidFill>
              <a:srgbClr val="AFD2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2" name="Graphic 1051" descr="Factory">
            <a:extLst>
              <a:ext uri="{FF2B5EF4-FFF2-40B4-BE49-F238E27FC236}">
                <a16:creationId xmlns:a16="http://schemas.microsoft.com/office/drawing/2014/main" id="{DC69AF0F-8A9B-7C46-A705-527FE3DDE44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63574" y="939148"/>
            <a:ext cx="424191" cy="42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363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38</Words>
  <Application>Microsoft Macintosh PowerPoint</Application>
  <PresentationFormat>On-screen Show (16:9)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Intel Clear Light</vt:lpstr>
      <vt:lpstr>Simple Light</vt:lpstr>
      <vt:lpstr>CNF-WG Relation to other communities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CNF WG Working Model Proposal</dc:title>
  <cp:lastModifiedBy>Rabi Abdel</cp:lastModifiedBy>
  <cp:revision>34</cp:revision>
  <dcterms:modified xsi:type="dcterms:W3CDTF">2020-12-18T11:34:04Z</dcterms:modified>
</cp:coreProperties>
</file>