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4" r:id="rId25"/>
    <p:sldId id="262" r:id="rId26"/>
    <p:sldId id="263" r:id="rId27"/>
    <p:sldId id="265" r:id="rId28"/>
    <p:sldId id="266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352440941729.png"></Relationship><Relationship Id="rId2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936811508840.png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leton.net/index.php/es/libros-pdf/libros-de-ingenieria/item/19194-manual-de-engranajes-diseno-manufactura-y-aplicacion-pdf-darle-w-dudley" TargetMode="External"/><Relationship Id="rId7" Type="http://schemas.openxmlformats.org/officeDocument/2006/relationships/hyperlink" Target="https://sites.google.com/site/mecanismos1oima03sap2/elementos-de-maquinas/tipos-de-mecanismos" TargetMode="External"/><Relationship Id="rId2" Type="http://schemas.openxmlformats.org/officeDocument/2006/relationships/hyperlink" Target="https://www.industriasjaguar.com/es/productos/elevacion-traccion/poleas-manua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genierizando.com/maquinas-y-mecanismos/biela-manivela/" TargetMode="External"/><Relationship Id="rId5" Type="http://schemas.openxmlformats.org/officeDocument/2006/relationships/hyperlink" Target="https://pirhua.udep.edu.pe/bitstream/handle/11042/1278/IME_138.pdf?sequence=1&amp;isAllowed=y" TargetMode="External"/><Relationship Id="rId4" Type="http://schemas.openxmlformats.org/officeDocument/2006/relationships/hyperlink" Target="https://studylib.es/doc/5678132/ficha-t%C3%A9cnica--tornillos--tuercas-y-arandelas" TargetMode="External"/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48145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en-US" sz="3600">
                <a:solidFill>
                  <a:schemeClr val="accent5"/>
                </a:solidFill>
              </a:rPr>
              <a:t>DISEÑO DE MECANISMOS POR COMPUTADORA</a:t>
            </a:r>
            <a:endParaRPr lang="ko-KR" altLang="en-US" sz="360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576830" y="4902200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latinLnBrk="0">
              <a:buFontTx/>
              <a:buNone/>
            </a:pPr>
            <a:r>
              <a:rPr lang="en-US"/>
              <a:t>Bonilla Gutiérrez Cinthya Jazmín</a:t>
            </a:r>
            <a:endParaRPr lang="ko-KR" altLang="en-US"/>
          </a:p>
          <a:p>
            <a:pPr marL="0" indent="0" algn="r" latinLnBrk="0">
              <a:buFontTx/>
              <a:buNone/>
            </a:pPr>
            <a:r>
              <a:rPr lang="en-US"/>
              <a:t>4TM42</a:t>
            </a:r>
            <a:endParaRPr lang="ko-KR" altLang="en-US"/>
          </a:p>
          <a:p>
            <a:pPr marL="0" indent="0" algn="r" latinLnBrk="0">
              <a:buFontTx/>
              <a:buNone/>
            </a:pPr>
            <a:r>
              <a:rPr lang="en-US"/>
              <a:t>3 de marzo del 2023</a:t>
            </a:r>
            <a:endParaRPr lang="ko-KR" altLang="en-US"/>
          </a:p>
        </p:txBody>
      </p:sp>
      <p:sp>
        <p:nvSpPr>
          <p:cNvPr id="4" name="Cuadro de texto 1"/>
          <p:cNvSpPr txBox="1">
            <a:spLocks/>
          </p:cNvSpPr>
          <p:nvPr/>
        </p:nvSpPr>
        <p:spPr>
          <a:xfrm>
            <a:off x="1733550" y="1250315"/>
            <a:ext cx="850519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2200" b="1" u="sng">
                <a:latin typeface="Times New Roman" charset="0"/>
                <a:ea typeface="Times New Roman" charset="0"/>
              </a:rPr>
              <a:t>INSTITUTO POLITECNICO NACIONAL</a:t>
            </a:r>
            <a:endParaRPr lang="ko-KR" altLang="en-US" sz="2200" b="1" u="sng">
              <a:latin typeface="Times New Roman" charset="0"/>
              <a:ea typeface="Times New Roman" charset="0"/>
            </a:endParaRPr>
          </a:p>
          <a:p>
            <a:pPr marL="0" indent="0" algn="ctr" hangingPunct="1"/>
            <a:r>
              <a:rPr sz="1800" b="0">
                <a:latin typeface="Times New Roman" charset="0"/>
                <a:ea typeface="Times New Roman" charset="0"/>
              </a:rPr>
              <a:t>ESCUELA SUPERIOR DE INGENIERIA TEXTIL</a:t>
            </a:r>
            <a:endParaRPr lang="ko-KR" altLang="en-US" sz="1800" b="0">
              <a:latin typeface="Times New Roman" charset="0"/>
              <a:ea typeface="Times New Roman" charset="0"/>
            </a:endParaRPr>
          </a:p>
        </p:txBody>
      </p:sp>
      <p:pic>
        <p:nvPicPr>
          <p:cNvPr id="5" name="Imagen 2" descr="/Users/macbook/Library/Group Containers/L48J367XN4.com.infraware.PolarisOffice/EngineTemp/470/fImage1790292582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" y="433070"/>
            <a:ext cx="2287270" cy="1634490"/>
          </a:xfrm>
          <a:prstGeom prst="rect">
            <a:avLst/>
          </a:prstGeom>
          <a:noFill/>
        </p:spPr>
      </p:pic>
      <p:pic>
        <p:nvPicPr>
          <p:cNvPr id="6" name="Imagen 3" descr="/Users/macbook/Library/Group Containers/L48J367XN4.com.infraware.PolarisOffice/EngineTemp/470/fImage33103442651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60" y="433070"/>
            <a:ext cx="1889125" cy="189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09" y="931644"/>
            <a:ext cx="8965323" cy="50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9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68" y="851338"/>
            <a:ext cx="8983717" cy="50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4" y="800101"/>
            <a:ext cx="9170276" cy="51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2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/Users/macbook/Library/Group Containers/L48J367XN4.com.infraware.PolarisOffice/EngineTemp/929/fImage352440941729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02460" y="931545"/>
            <a:ext cx="8388985" cy="47186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3168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/Users/macbook/Library/Group Containers/L48J367XN4.com.infraware.PolarisOffice/EngineTemp/929/fImage293681150884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79575" y="1129665"/>
            <a:ext cx="8594725" cy="4834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¿Qué es trabajo colaborativo?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just" latinLnBrk="0">
              <a:buFontTx/>
              <a:buNone/>
            </a:pP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Es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un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grupo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de personas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intervienen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aportando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sus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ideas y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conocimientos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con el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objetivo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de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lograr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una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 meta </a:t>
            </a:r>
            <a:r>
              <a:rPr sz="1800" i="0" dirty="0" err="1">
                <a:solidFill>
                  <a:srgbClr val="404040"/>
                </a:solidFill>
                <a:latin typeface="Open Sans" charset="0"/>
                <a:ea typeface="Open Sans" charset="0"/>
              </a:rPr>
              <a:t>común</a:t>
            </a:r>
            <a:r>
              <a:rPr sz="1800" i="0" dirty="0">
                <a:solidFill>
                  <a:srgbClr val="404040"/>
                </a:solidFill>
                <a:latin typeface="Open Sans" charset="0"/>
                <a:ea typeface="Open Sans" charset="0"/>
              </a:rPr>
              <a:t>.</a:t>
            </a:r>
            <a:endParaRPr lang="ko-KR" altLang="en-US" sz="72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1365" y="304927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4400">
                <a:latin typeface="Calibri Light" charset="0"/>
                <a:ea typeface="Calibri Light" charset="0"/>
                <a:cs typeface="+mj-cs"/>
              </a:rPr>
              <a:t>¿Qué esperan de la materia?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7540" y="4596130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 b="0" i="0">
                <a:solidFill>
                  <a:srgbClr val="000000"/>
                </a:solidFill>
                <a:latin typeface="Calibri" charset="0"/>
                <a:ea typeface="Calibri" charset="0"/>
              </a:rPr>
              <a:t>Familiarizarme con el programa autocad y así ejecutarlo en el área laboral, al igual aprender cada una de sus funciones para ejecutar cualquier comando en este programa.</a:t>
            </a:r>
            <a:endParaRPr lang="ko-KR" altLang="en-US" sz="90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DEFINICIONES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93370" y="1392555"/>
            <a:ext cx="917765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just" latinLnBrk="0">
              <a:buFontTx/>
              <a:buNone/>
            </a:pP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DISEÑO:</a:t>
            </a:r>
            <a:r>
              <a:rPr sz="1400" b="0" i="0">
                <a:solidFill>
                  <a:srgbClr val="404040"/>
                </a:solidFill>
                <a:latin typeface="Al Bayan" charset="0"/>
                <a:ea typeface="Al Bayan" charset="0"/>
              </a:rPr>
              <a:t>Proyecta el aspecto, la función y la producción de un objeto funcional por medio de signos gráficos, sea que se trate de un objeto bidimensional o tridimensional.</a:t>
            </a:r>
            <a:endParaRPr lang="ko-KR" altLang="en-US" sz="1600" b="0" i="0">
              <a:solidFill>
                <a:srgbClr val="40404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>
              <a:buFontTx/>
              <a:buNone/>
            </a:pP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>
              <a:buFontTx/>
              <a:buNone/>
            </a:pP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MECANISMO: Conjunto de piezas o elementos que ajustados entre sí y empleando energía mecánica hacen un trabajo o cumplen una función.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>
              <a:buFontTx/>
              <a:buNone/>
            </a:pP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>
              <a:buFontTx/>
              <a:buNone/>
            </a:pP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COMPUTADORA:</a:t>
            </a:r>
            <a:r>
              <a:rPr sz="1400" b="0" i="0">
                <a:solidFill>
                  <a:srgbClr val="4E4E4E"/>
                </a:solidFill>
                <a:latin typeface="Al Bayan" charset="0"/>
                <a:ea typeface="Al Bayan" charset="0"/>
              </a:rPr>
              <a:t> </a:t>
            </a:r>
            <a:r>
              <a:rPr sz="1400" b="0" i="0">
                <a:solidFill>
                  <a:schemeClr val="tx1"/>
                </a:solidFill>
                <a:latin typeface="Al Bayan" charset="0"/>
                <a:ea typeface="Al Bayan" charset="0"/>
              </a:rPr>
              <a:t>Máquina electrónica que está diseñada para realizar tareas específicas.  procesando datos para convertirlos en información útil para nosotros.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>
              <a:buFontTx/>
              <a:buNone/>
            </a:pP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AUTOCAD: </a:t>
            </a:r>
            <a:r>
              <a:rPr sz="1400" b="0" i="0">
                <a:solidFill>
                  <a:srgbClr val="222222"/>
                </a:solidFill>
                <a:latin typeface="Al Bayan" charset="0"/>
                <a:ea typeface="Al Bayan" charset="0"/>
              </a:rPr>
              <a:t>Es un software de diseño que permite la creación y edición profesional de geometría 2D y modelos 3D con sólidos, superficies y objetos</a:t>
            </a:r>
            <a:endParaRPr lang="ko-KR" altLang="en-US" sz="2800">
              <a:latin typeface="Al Bayan" charset="0"/>
              <a:ea typeface="Al Bayan" charset="0"/>
            </a:endParaRPr>
          </a:p>
        </p:txBody>
      </p:sp>
      <p:pic>
        <p:nvPicPr>
          <p:cNvPr id="4" name="Imagen 9" descr="/Users/macbook/Library/Group Containers/L48J367XN4.com.infraware.PolarisOffice/EngineTemp/470/fImage559141068553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95" y="4943475"/>
            <a:ext cx="3170555" cy="1619250"/>
          </a:xfrm>
          <a:prstGeom prst="rect">
            <a:avLst/>
          </a:prstGeom>
          <a:noFill/>
        </p:spPr>
      </p:pic>
      <p:pic>
        <p:nvPicPr>
          <p:cNvPr id="5" name="Imagen 10" descr="/Users/macbook/Library/Group Containers/L48J367XN4.com.infraware.PolarisOffice/EngineTemp/470/fImage799531075483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74465"/>
            <a:ext cx="2647315" cy="1769745"/>
          </a:xfrm>
          <a:prstGeom prst="rect">
            <a:avLst/>
          </a:prstGeom>
          <a:noFill/>
        </p:spPr>
      </p:pic>
      <p:pic>
        <p:nvPicPr>
          <p:cNvPr id="6" name="Imagen 11" descr="/Users/macbook/Library/Group Containers/L48J367XN4.com.infraware.PolarisOffice/EngineTemp/470/fImage827910844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75" y="4895850"/>
            <a:ext cx="3117850" cy="1962784"/>
          </a:xfrm>
          <a:prstGeom prst="rect">
            <a:avLst/>
          </a:prstGeom>
          <a:noFill/>
        </p:spPr>
      </p:pic>
      <p:pic>
        <p:nvPicPr>
          <p:cNvPr id="7" name="Imagen 12" descr="/Users/macbook/Library/Group Containers/L48J367XN4.com.infraware.PolarisOffice/EngineTemp/470/fImage1044191094607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4233545"/>
            <a:ext cx="2788285" cy="1671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LISTA DE MECANISMOS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228600" indent="-228600" algn="just" latinLnBrk="0">
              <a:buFontTx/>
              <a:buNone/>
            </a:pPr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Transmisión lineal (poleas,palancas): Transmite el movimiento, fuerza y potencia por un motor de manera lineal a otro punto​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Mecanismos de transmisión circular: en este caso, el elemento de entrada y el elemento de salida tienen movimiento circular. Ejemplo: Los sistemas de engranajes.​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Mecanismos de transmisión lineal: en este caso, el elemento de entrada y el elemento de salida tienen movimiento lineal. Ejemplo: La palanca.​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Sistema de deposito unitario:está fabricado de tal manera que todos los elementos que lo componen, estan posicionados en una sola unidad​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El sistema biela-manivela es un mecanismo articulado plano constituido por cuatro elementos: soporte, manivela, biela y pistón. El objetivo de este mecanismo es transformar un movimiento rectilíneo en otro circular oviceversa.​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Mecanismos de transmisión circular: Son los que llevan a cabo el movimiento por medio de un sistema dpoleas con correa, por ruedas de fricción,  un tren de poleas, de un tornillo, con engranes o ruedas dental​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En el motor del automóvil el conjunto del pistón, biela y cigüeñal, tiene la doble misión de transmitir la fuerza originada en la combustión y transformar el movimiento alternativo del pistón en movimiento de rotación en el cigüeña.​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Mecanismo de transmision de movimiento: son mecanismos que transmiten el movimiento,fuerza y potencia de un punto a otro sin cambiar la naturaleza de este​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algn="just" latinLnBrk="0"/>
            <a:r>
              <a:rPr sz="11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•  </a:t>
            </a:r>
            <a:r>
              <a:rPr sz="1400" b="0" i="0">
                <a:solidFill>
                  <a:srgbClr val="000000"/>
                </a:solidFill>
                <a:latin typeface="Al Bayan" charset="0"/>
                <a:ea typeface="Al Bayan" charset="0"/>
              </a:rPr>
              <a:t>Transmisión circular lineal: Mediante levas, excentricas o conjuntos de biela-manivela, se transforma el giro del motor en desplazamiento vaiven. </a:t>
            </a:r>
            <a:endParaRPr lang="ko-KR" altLang="en-US" sz="14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228600" indent="-228600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3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4" name="Cuadro de texto 15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6" name="Cuadro de texto 17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8" name="Cuadro de texto 19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9" name="Imagen 20" descr="/Users/macbook/Library/Group Containers/L48J367XN4.com.infraware.PolarisOffice/EngineTemp/470/fImage107631257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95" y="3788410"/>
            <a:ext cx="2922270" cy="1956435"/>
          </a:xfrm>
          <a:prstGeom prst="rect">
            <a:avLst/>
          </a:prstGeom>
          <a:noFill/>
        </p:spPr>
      </p:pic>
      <p:sp>
        <p:nvSpPr>
          <p:cNvPr id="10" name="Cuadro de texto 21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12" name="Cuadro de texto 23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13" name="Imagen 24" descr="/Users/macbook/Library/Group Containers/L48J367XN4.com.infraware.PolarisOffice/EngineTemp/470/fImage991813153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05" y="37465"/>
            <a:ext cx="2179320" cy="2167255"/>
          </a:xfrm>
          <a:prstGeom prst="rect">
            <a:avLst/>
          </a:prstGeom>
          <a:noFill/>
        </p:spPr>
      </p:pic>
      <p:sp>
        <p:nvSpPr>
          <p:cNvPr id="14" name="Cuadro de texto 25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15" name="Imagen 26" descr="/Users/macbook/Library/Group Containers/L48J367XN4.com.infraware.PolarisOffice/EngineTemp/470/fImage62041344305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54" y="3429000"/>
            <a:ext cx="3639820" cy="2142490"/>
          </a:xfrm>
          <a:prstGeom prst="rect">
            <a:avLst/>
          </a:prstGeom>
          <a:noFill/>
        </p:spPr>
      </p:pic>
      <p:sp>
        <p:nvSpPr>
          <p:cNvPr id="16" name="Cuadro de texto 27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17" name="Imagen 28" descr="/Users/macbook/Library/Group Containers/L48J367XN4.com.infraware.PolarisOffice/EngineTemp/470/fImage59621375176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5" y="148590"/>
            <a:ext cx="2228850" cy="2030730"/>
          </a:xfrm>
          <a:prstGeom prst="rect">
            <a:avLst/>
          </a:prstGeom>
          <a:noFill/>
        </p:spPr>
      </p:pic>
      <p:sp>
        <p:nvSpPr>
          <p:cNvPr id="18" name="Cuadro de texto 30"/>
          <p:cNvSpPr txBox="1">
            <a:spLocks/>
          </p:cNvSpPr>
          <p:nvPr/>
        </p:nvSpPr>
        <p:spPr>
          <a:xfrm>
            <a:off x="866140" y="2204085"/>
            <a:ext cx="271208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BOMBA DE ACEITE DE ENGRANES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19" name="Cuadro de texto 32"/>
          <p:cNvSpPr txBox="1">
            <a:spLocks/>
          </p:cNvSpPr>
          <p:nvPr/>
        </p:nvSpPr>
        <p:spPr>
          <a:xfrm>
            <a:off x="9294495" y="2287905"/>
            <a:ext cx="2712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HELICE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20" name="Cuadro de texto 33"/>
          <p:cNvSpPr txBox="1">
            <a:spLocks/>
          </p:cNvSpPr>
          <p:nvPr/>
        </p:nvSpPr>
        <p:spPr>
          <a:xfrm>
            <a:off x="9006840" y="5739765"/>
            <a:ext cx="2712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PALANCA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21" name="Cuadro de texto 34"/>
          <p:cNvSpPr txBox="1">
            <a:spLocks/>
          </p:cNvSpPr>
          <p:nvPr/>
        </p:nvSpPr>
        <p:spPr>
          <a:xfrm>
            <a:off x="4738370" y="5915660"/>
            <a:ext cx="2712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CUÑA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22" name="Cuadro de texto 35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23" name="Imagen 36" descr="/Users/macbook/Library/Group Containers/L48J367XN4.com.infraware.PolarisOffice/EngineTemp/470/fImage501514653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05" y="3441065"/>
            <a:ext cx="1362075" cy="2575560"/>
          </a:xfrm>
          <a:prstGeom prst="rect">
            <a:avLst/>
          </a:prstGeom>
          <a:noFill/>
        </p:spPr>
      </p:pic>
      <p:sp>
        <p:nvSpPr>
          <p:cNvPr id="24" name="Cuadro de texto 37"/>
          <p:cNvSpPr txBox="1">
            <a:spLocks/>
          </p:cNvSpPr>
          <p:nvPr/>
        </p:nvSpPr>
        <p:spPr>
          <a:xfrm>
            <a:off x="863600" y="5989955"/>
            <a:ext cx="2712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TORNILLO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25" name="Cuadro de texto 38"/>
          <p:cNvSpPr txBox="1">
            <a:spLocks/>
          </p:cNvSpPr>
          <p:nvPr/>
        </p:nvSpPr>
        <p:spPr>
          <a:xfrm>
            <a:off x="3810000" y="2286000"/>
            <a:ext cx="4572635" cy="2082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26" name="Imagen 39" descr="/Users/macbook/Library/Group Containers/L48J367XN4.com.infraware.PolarisOffice/EngineTemp/470/fImage85951507224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60" y="86360"/>
            <a:ext cx="3355340" cy="2303145"/>
          </a:xfrm>
          <a:prstGeom prst="rect">
            <a:avLst/>
          </a:prstGeom>
          <a:noFill/>
        </p:spPr>
      </p:pic>
      <p:sp>
        <p:nvSpPr>
          <p:cNvPr id="27" name="Cuadro de texto 40"/>
          <p:cNvSpPr txBox="1">
            <a:spLocks/>
          </p:cNvSpPr>
          <p:nvPr/>
        </p:nvSpPr>
        <p:spPr>
          <a:xfrm>
            <a:off x="5666740" y="2386965"/>
            <a:ext cx="27120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Times New Roman" charset="0"/>
                <a:ea typeface="Times New Roman" charset="0"/>
              </a:rPr>
              <a:t>TREN DE POLEAS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65785" y="115760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MANUAL DE DISEÑO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sz="1350" b="0" i="0">
                <a:solidFill>
                  <a:srgbClr val="000000"/>
                </a:solidFill>
                <a:latin typeface="Times" charset="0"/>
                <a:ea typeface="Times" charset="0"/>
              </a:rPr>
              <a:t> </a:t>
            </a:r>
            <a:endParaRPr lang="ko-KR" altLang="en-US"/>
          </a:p>
        </p:txBody>
      </p:sp>
      <p:sp>
        <p:nvSpPr>
          <p:cNvPr id="4" name="Cuadro de texto 42"/>
          <p:cNvSpPr txBox="1">
            <a:spLocks/>
          </p:cNvSpPr>
          <p:nvPr/>
        </p:nvSpPr>
        <p:spPr>
          <a:xfrm>
            <a:off x="492125" y="2682240"/>
            <a:ext cx="10674985" cy="19716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Poleas: 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2"/>
              </a:rPr>
              <a:t>https://www.industriasjaguar.com/es/productos/elevacion-traccion/poleas-manuales</a:t>
            </a:r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​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Engranajes: 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3"/>
              </a:rPr>
              <a:t>Manual de Engranajes Diseño, Manufactura y Aplicación (PDF) - Darle W. Dudley. (galleton.net)</a:t>
            </a:r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​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Tornillos: 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4"/>
              </a:rPr>
              <a:t>Ficha Técnica: Tornillos, tuercas y arandelas (studylib.es)</a:t>
            </a:r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​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Levas: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5"/>
              </a:rPr>
              <a:t>(Microsoft Word - 1. Car\341tula, dedicatoria, pr\363logo, resumen, \355ndice) (udep.edu.pe)</a:t>
            </a:r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​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Biela-Manivela: 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6"/>
              </a:rPr>
              <a:t>▷ Mecanismo biela-manivela: qué es, aplicaciones, fórmula... (ingenierizando.com)</a:t>
            </a:r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​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b="0" i="0">
                <a:solidFill>
                  <a:srgbClr val="000000"/>
                </a:solidFill>
                <a:latin typeface="Al Bayan" charset="0"/>
                <a:ea typeface="Al Bayan" charset="0"/>
              </a:rPr>
              <a:t>* Tipos de mecanismos: </a:t>
            </a:r>
            <a:r>
              <a:rPr sz="1600"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l Bayan" charset="0"/>
                <a:ea typeface="Al Bayan" charset="0"/>
                <a:hlinkClick r:id="rId7"/>
              </a:rPr>
              <a:t>https://sites.google.com/site/mecanismos1oima03sap2/elementos-de-maquinas/tipos-de-mecanismos</a:t>
            </a:r>
            <a:endParaRPr lang="ko-KR" altLang="en-US" sz="1600" b="0" i="0">
              <a:solidFill>
                <a:srgbClr val="000000"/>
              </a:solidFill>
              <a:latin typeface="Al Bayan" charset="0"/>
              <a:ea typeface="Al Bayan" charset="0"/>
            </a:endParaRPr>
          </a:p>
          <a:p>
            <a:pPr marL="0" indent="0" algn="l" hangingPunct="1"/>
            <a:endParaRPr lang="ko-KR" altLang="en-US" sz="1600">
              <a:latin typeface="Al Bayan" charset="0"/>
              <a:ea typeface="Al Bay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/Users/macbook/Library/Group Containers/L48J367XN4.com.infraware.PolarisOffice/EngineTemp/929/image1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43685" y="902335"/>
            <a:ext cx="9291955" cy="5226685"/>
          </a:xfrm>
          <a:prstGeom prst="rect"/>
          <a:noFill/>
        </p:spPr>
      </p:pic>
      <p:sp>
        <p:nvSpPr>
          <p:cNvPr id="3" name="Cuadro de texto 5"/>
          <p:cNvSpPr txBox="1">
            <a:spLocks/>
          </p:cNvSpPr>
          <p:nvPr/>
        </p:nvSpPr>
        <p:spPr>
          <a:xfrm rot="0">
            <a:off x="321945" y="99060"/>
            <a:ext cx="5472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2" y="653775"/>
            <a:ext cx="10218683" cy="57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54" y="718810"/>
            <a:ext cx="9793012" cy="55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51</Paragraphs>
  <Words>593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Jazmin Gutierrez</dc:creator>
  <cp:lastModifiedBy>Jazmin Gutierrez</cp:lastModifiedBy>
  <dc:title>PowerPoint Presentation</dc:title>
  <dcterms:modified xsi:type="dcterms:W3CDTF">2023-03-03T22:50:05Z</dcterms:modified>
</cp:coreProperties>
</file>