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7" r:id="rId19"/>
    <p:sldId id="276" r:id="rId20"/>
    <p:sldId id="278" r:id="rId21"/>
    <p:sldId id="280" r:id="rId22"/>
    <p:sldId id="279" r:id="rId23"/>
    <p:sldId id="274" r:id="rId24"/>
    <p:sldId id="281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8DF8E-3ACF-4918-9856-84E269807B66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1481-656A-4609-A6B4-F31040847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006CE5-1646-4587-893C-0095DF5EA8FE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C4CEFE1-D3AC-46EA-BDEA-7FE33C6400C4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361455-4F17-4EB3-A249-47B0E1DDD62C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FCCEC84-51A4-44A3-AF28-5F3DB0331A40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9EA0BC7-B79B-49D0-90D5-AB335A203D4C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0527C0A-8783-4737-B32D-FC41C3620243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79C7562-EA3D-4672-85A2-58F90CAE2EF5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2EC1ABA-E467-48EA-B638-8AF9EFD27920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28B850-F654-4CCF-AFC0-BDD7A78D0C73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96AF454-D148-4CE0-AA23-A53AAB81ABDF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0941401-89B6-46FA-A572-2E6E2940D7C4}" type="datetime1">
              <a:rPr lang="en-US" smtClean="0"/>
              <a:pPr/>
              <a:t>7/5/2012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6BA769F-6731-49B1-A8A2-56F9C32D3A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37000794-5345-42AA-8A74-6CD58AC07A78}" type="datetime1">
              <a:rPr lang="en-US" smtClean="0"/>
              <a:pPr/>
              <a:t>7/5/2012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simsem</a:t>
            </a:r>
            <a:r>
              <a:rPr lang="en-US" dirty="0"/>
              <a:t>: </a:t>
            </a:r>
            <a:r>
              <a:rPr lang="en-US" dirty="0" err="1"/>
              <a:t>SIMulated</a:t>
            </a:r>
            <a:r>
              <a:rPr lang="en-US" dirty="0"/>
              <a:t> Structural Equation Modeling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Alexander M. </a:t>
            </a:r>
            <a:r>
              <a:rPr lang="en-US" sz="2400" dirty="0" smtClean="0"/>
              <a:t>Schoemann</a:t>
            </a:r>
          </a:p>
          <a:p>
            <a:r>
              <a:rPr lang="en-US" sz="2400" dirty="0" err="1" smtClean="0"/>
              <a:t>Sunthud</a:t>
            </a:r>
            <a:r>
              <a:rPr lang="en-US" sz="2400" dirty="0" smtClean="0"/>
              <a:t> </a:t>
            </a:r>
            <a:r>
              <a:rPr lang="en-US" sz="2400" dirty="0" err="1" smtClean="0"/>
              <a:t>Pornprasertmanit</a:t>
            </a:r>
            <a:endParaRPr lang="en-US" sz="2400" dirty="0" smtClean="0"/>
          </a:p>
          <a:p>
            <a:r>
              <a:rPr lang="en-US" sz="2400" dirty="0" smtClean="0"/>
              <a:t>Patrick </a:t>
            </a:r>
            <a:r>
              <a:rPr lang="en-US" sz="2400" dirty="0"/>
              <a:t>J. Miller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7035" y="5638800"/>
            <a:ext cx="406696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Summarizing Results</a:t>
            </a:r>
            <a:endParaRPr lang="en-US" dirty="0"/>
          </a:p>
          <a:p>
            <a:pPr lvl="1"/>
            <a:r>
              <a:rPr lang="en-US" dirty="0" smtClean="0"/>
              <a:t>Results from a simulation can be automatically summarized</a:t>
            </a:r>
          </a:p>
          <a:p>
            <a:pPr lvl="1"/>
            <a:r>
              <a:rPr lang="en-US" dirty="0" smtClean="0"/>
              <a:t>Results for each model parameter include:</a:t>
            </a:r>
          </a:p>
          <a:p>
            <a:pPr lvl="2"/>
            <a:r>
              <a:rPr lang="en-US" dirty="0" smtClean="0"/>
              <a:t>Parameter bias</a:t>
            </a:r>
          </a:p>
          <a:p>
            <a:pPr lvl="2"/>
            <a:r>
              <a:rPr lang="en-US" dirty="0" smtClean="0"/>
              <a:t>Standard error bias</a:t>
            </a:r>
          </a:p>
          <a:p>
            <a:pPr lvl="2"/>
            <a:r>
              <a:rPr lang="en-US" dirty="0" smtClean="0"/>
              <a:t>Confidence interval coverage</a:t>
            </a:r>
          </a:p>
          <a:p>
            <a:pPr lvl="2"/>
            <a:r>
              <a:rPr lang="en-US" dirty="0" smtClean="0"/>
              <a:t>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population parameters, what sample size will result in a given level of power (e.g., .80)?</a:t>
            </a:r>
          </a:p>
          <a:p>
            <a:pPr lvl="1"/>
            <a:r>
              <a:rPr lang="en-US" dirty="0" smtClean="0"/>
              <a:t>Continuously varying sample size approach</a:t>
            </a:r>
          </a:p>
          <a:p>
            <a:pPr lvl="2"/>
            <a:r>
              <a:rPr lang="en-US" dirty="0" smtClean="0"/>
              <a:t>Specify model and a range of sample sizes</a:t>
            </a:r>
          </a:p>
          <a:p>
            <a:pPr lvl="2"/>
            <a:r>
              <a:rPr lang="en-US" dirty="0" smtClean="0"/>
              <a:t>Generate 2000+ replications varying sample size across replications</a:t>
            </a:r>
          </a:p>
          <a:p>
            <a:pPr lvl="2"/>
            <a:r>
              <a:rPr lang="en-US" dirty="0" smtClean="0"/>
              <a:t>Record each parameter’s significance for each replication (0 not sig., 1 sig.)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population parameters, what sample size will results in a given level of power (e.g., .80)?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logistic regression to predict a parameter’s significance (across all replications) from the sample size of each replication.</a:t>
            </a:r>
          </a:p>
          <a:p>
            <a:pPr lvl="1"/>
            <a:r>
              <a:rPr lang="en-US" dirty="0" smtClean="0"/>
              <a:t>The predicted probability from the logistic regression at a given N is power for that parameter at that 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86400" y="5334000"/>
          <a:ext cx="2281238" cy="1277938"/>
        </p:xfrm>
        <a:graphic>
          <a:graphicData uri="http://schemas.openxmlformats.org/presentationml/2006/ole">
            <p:oleObj spid="_x0000_s2050" name="Equation" r:id="rId3" imgW="8380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Power Analysis</a:t>
            </a:r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9812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F1</a:t>
            </a:r>
            <a:endParaRPr lang="en-US" altLang="en-US" dirty="0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5626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F2</a:t>
            </a:r>
            <a:endParaRPr lang="en-US" altLang="en-US" dirty="0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 flipH="1" flipV="1">
            <a:off x="3124200" y="3238500"/>
            <a:ext cx="762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25908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1295400" y="3162300"/>
            <a:ext cx="9144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6705600" y="32385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 flipH="1" flipV="1">
            <a:off x="62484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4953000" y="3238500"/>
            <a:ext cx="914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12"/>
          <p:cNvCxnSpPr>
            <a:cxnSpLocks noChangeShapeType="1"/>
            <a:stCxn id="51" idx="7"/>
            <a:endCxn id="52" idx="1"/>
          </p:cNvCxnSpPr>
          <p:nvPr/>
        </p:nvCxnSpPr>
        <p:spPr bwMode="auto">
          <a:xfrm rot="5400000" flipV="1">
            <a:off x="4495006" y="877094"/>
            <a:ext cx="1588" cy="2559050"/>
          </a:xfrm>
          <a:prstGeom prst="curvedConnector3">
            <a:avLst>
              <a:gd name="adj1" fmla="val -278000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10668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19812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2895600" y="38623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6482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6388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553200" y="39385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4191000" y="175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.1</a:t>
            </a:r>
            <a:endParaRPr lang="en-US" altLang="en-US" dirty="0"/>
          </a:p>
        </p:txBody>
      </p:sp>
      <p:sp>
        <p:nvSpPr>
          <p:cNvPr id="67" name="Freeform 20"/>
          <p:cNvSpPr>
            <a:spLocks/>
          </p:cNvSpPr>
          <p:nvPr/>
        </p:nvSpPr>
        <p:spPr bwMode="auto">
          <a:xfrm>
            <a:off x="1066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23622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35814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>
            <a:off x="48006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/>
        </p:nvSpPr>
        <p:spPr bwMode="auto">
          <a:xfrm>
            <a:off x="6019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25"/>
          <p:cNvSpPr>
            <a:spLocks/>
          </p:cNvSpPr>
          <p:nvPr/>
        </p:nvSpPr>
        <p:spPr bwMode="auto">
          <a:xfrm>
            <a:off x="72390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990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2286000" y="58150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3505200" y="58293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4724400" y="58435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943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7162800" y="57578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914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Y1</a:t>
            </a:r>
            <a:endParaRPr lang="en-US" altLang="en-US" dirty="0"/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7010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Y6</a:t>
            </a:r>
            <a:endParaRPr lang="en-US" altLang="en-US" dirty="0"/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57912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Y5</a:t>
            </a:r>
            <a:endParaRPr lang="en-US" altLang="en-US" dirty="0"/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45720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Y4</a:t>
            </a:r>
            <a:endParaRPr lang="en-US" altLang="en-US" dirty="0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3528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Y3</a:t>
            </a:r>
            <a:endParaRPr lang="en-US" altLang="en-US" dirty="0"/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21336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Y2</a:t>
            </a:r>
            <a:endParaRPr lang="en-US" altLang="en-US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524000" y="2362200"/>
            <a:ext cx="5943600" cy="647700"/>
            <a:chOff x="960" y="1080"/>
            <a:chExt cx="3744" cy="408"/>
          </a:xfrm>
        </p:grpSpPr>
        <p:sp>
          <p:nvSpPr>
            <p:cNvPr id="86" name="Freeform 40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100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436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: Power Analysis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3513" y="1981200"/>
          <a:ext cx="2417762" cy="3559175"/>
        </p:xfrm>
        <a:graphic>
          <a:graphicData uri="http://schemas.openxmlformats.org/presentationml/2006/ole">
            <p:oleObj spid="_x0000_s3074" name="Equation" r:id="rId3" imgW="914400" imgH="13460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05200" y="1981200"/>
          <a:ext cx="2667000" cy="1295400"/>
        </p:xfrm>
        <a:graphic>
          <a:graphicData uri="http://schemas.openxmlformats.org/presentationml/2006/ole">
            <p:oleObj spid="_x0000_s3075" name="Equation" r:id="rId4" imgW="88884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4200" y="3657600"/>
          <a:ext cx="5305425" cy="2743200"/>
        </p:xfrm>
        <a:graphic>
          <a:graphicData uri="http://schemas.openxmlformats.org/presentationml/2006/ole">
            <p:oleObj spid="_x0000_s3076" name="Equation" r:id="rId5" imgW="260316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: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What sample size results in power for the latent correlation of .80?</a:t>
            </a:r>
          </a:p>
          <a:p>
            <a:pPr lvl="1"/>
            <a:r>
              <a:rPr lang="en-US" dirty="0" smtClean="0"/>
              <a:t>3000 </a:t>
            </a:r>
            <a:r>
              <a:rPr lang="en-US" dirty="0" smtClean="0"/>
              <a:t>replications, randomly varying  N between 100-2000</a:t>
            </a:r>
          </a:p>
          <a:p>
            <a:pPr lvl="1"/>
            <a:r>
              <a:rPr lang="en-US" dirty="0" err="1" smtClean="0"/>
              <a:t>logit</a:t>
            </a:r>
            <a:r>
              <a:rPr lang="en-US" dirty="0" smtClean="0"/>
              <a:t>(power) 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endParaRPr lang="en-US" dirty="0" smtClean="0"/>
          </a:p>
          <a:p>
            <a:pPr lvl="1"/>
            <a:r>
              <a:rPr lang="en-US" dirty="0" smtClean="0"/>
              <a:t>Power = .80 when N = 1436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 fig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553201" cy="655320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Planned Missing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power and bias in a 3 form planned missing data design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17"/>
          <p:cNvGraphicFramePr>
            <a:graphicFrameLocks noGrp="1"/>
          </p:cNvGraphicFramePr>
          <p:nvPr/>
        </p:nvGraphicFramePr>
        <p:xfrm>
          <a:off x="228600" y="3276600"/>
          <a:ext cx="8686800" cy="2438400"/>
        </p:xfrm>
        <a:graphic>
          <a:graphicData uri="http://schemas.openxmlformats.org/drawingml/2006/table">
            <a:tbl>
              <a:tblPr/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6674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Form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Common Set X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Variable Set A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Variable Set B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Variable Set C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00"/>
                    </a:solidFill>
                  </a:tcPr>
                </a:tc>
              </a:tr>
              <a:tr h="5903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1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Missing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3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2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Missing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3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3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Missing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  <a:tab pos="10134600" algn="l"/>
                          <a:tab pos="10858500" algn="l"/>
                          <a:tab pos="11582400" algn="l"/>
                          <a:tab pos="12306300" algn="l"/>
                          <a:tab pos="13030200" algn="l"/>
                          <a:tab pos="13754100" algn="l"/>
                          <a:tab pos="14478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¼ of items</a:t>
                      </a:r>
                    </a:p>
                  </a:txBody>
                  <a:tcPr marT="84168" marB="453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Planned Missing Data Design</a:t>
            </a:r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9812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F1</a:t>
            </a:r>
            <a:endParaRPr lang="en-US" altLang="en-US" dirty="0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562600" y="1943100"/>
            <a:ext cx="1447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 smtClean="0"/>
              <a:t>F2</a:t>
            </a:r>
            <a:endParaRPr lang="en-US" altLang="en-US" dirty="0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 flipH="1" flipV="1">
            <a:off x="3124200" y="3238500"/>
            <a:ext cx="762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25908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1295400" y="3162300"/>
            <a:ext cx="9144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6705600" y="32385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 flipH="1" flipV="1">
            <a:off x="6248400" y="33909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4953000" y="3238500"/>
            <a:ext cx="914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12"/>
          <p:cNvCxnSpPr>
            <a:cxnSpLocks noChangeShapeType="1"/>
            <a:stCxn id="51" idx="7"/>
            <a:endCxn id="52" idx="1"/>
          </p:cNvCxnSpPr>
          <p:nvPr/>
        </p:nvCxnSpPr>
        <p:spPr bwMode="auto">
          <a:xfrm rot="5400000" flipV="1">
            <a:off x="4495006" y="877094"/>
            <a:ext cx="1588" cy="2559050"/>
          </a:xfrm>
          <a:prstGeom prst="curvedConnector3">
            <a:avLst>
              <a:gd name="adj1" fmla="val -278000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10668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1981200" y="38481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2895600" y="38623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6482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638800" y="39243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dirty="0" smtClean="0">
                <a:sym typeface="Symbol" pitchFamily="18" charset="2"/>
              </a:rPr>
              <a:t>7</a:t>
            </a:r>
            <a:endParaRPr lang="en-US" altLang="en-US" dirty="0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6553200" y="39385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.7</a:t>
            </a:r>
            <a:endParaRPr lang="en-US" alt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4191000" y="175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.1</a:t>
            </a:r>
            <a:endParaRPr lang="en-US" altLang="en-US" dirty="0"/>
          </a:p>
        </p:txBody>
      </p:sp>
      <p:sp>
        <p:nvSpPr>
          <p:cNvPr id="67" name="Freeform 20"/>
          <p:cNvSpPr>
            <a:spLocks/>
          </p:cNvSpPr>
          <p:nvPr/>
        </p:nvSpPr>
        <p:spPr bwMode="auto">
          <a:xfrm>
            <a:off x="1066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21"/>
          <p:cNvSpPr>
            <a:spLocks/>
          </p:cNvSpPr>
          <p:nvPr/>
        </p:nvSpPr>
        <p:spPr bwMode="auto">
          <a:xfrm>
            <a:off x="23622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35814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23"/>
          <p:cNvSpPr>
            <a:spLocks/>
          </p:cNvSpPr>
          <p:nvPr/>
        </p:nvSpPr>
        <p:spPr bwMode="auto">
          <a:xfrm>
            <a:off x="48006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/>
        </p:nvSpPr>
        <p:spPr bwMode="auto">
          <a:xfrm>
            <a:off x="60198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25"/>
          <p:cNvSpPr>
            <a:spLocks/>
          </p:cNvSpPr>
          <p:nvPr/>
        </p:nvSpPr>
        <p:spPr bwMode="auto">
          <a:xfrm>
            <a:off x="7239000" y="5372100"/>
            <a:ext cx="609600" cy="533400"/>
          </a:xfrm>
          <a:custGeom>
            <a:avLst/>
            <a:gdLst>
              <a:gd name="T0" fmla="*/ 0 w 1632"/>
              <a:gd name="T1" fmla="*/ 0 h 336"/>
              <a:gd name="T2" fmla="*/ 816 w 1632"/>
              <a:gd name="T3" fmla="*/ 336 h 336"/>
              <a:gd name="T4" fmla="*/ 1632 w 1632"/>
              <a:gd name="T5" fmla="*/ 0 h 336"/>
              <a:gd name="T6" fmla="*/ 0 60000 65536"/>
              <a:gd name="T7" fmla="*/ 0 60000 65536"/>
              <a:gd name="T8" fmla="*/ 0 60000 65536"/>
              <a:gd name="T9" fmla="*/ 0 w 1632"/>
              <a:gd name="T10" fmla="*/ 0 h 336"/>
              <a:gd name="T11" fmla="*/ 1632 w 16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990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2286000" y="58150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3505200" y="58293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4724400" y="58435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5943600" y="58007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7162800" y="57578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.51</a:t>
            </a:r>
            <a:endParaRPr lang="en-US" sz="2800" baseline="-25000" dirty="0"/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914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Y1</a:t>
            </a:r>
            <a:endParaRPr lang="en-US" altLang="en-US" dirty="0"/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70104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Y6</a:t>
            </a:r>
            <a:endParaRPr lang="en-US" altLang="en-US" dirty="0"/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57912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Y5</a:t>
            </a:r>
            <a:endParaRPr lang="en-US" altLang="en-US" dirty="0"/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45720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Y4</a:t>
            </a:r>
            <a:endParaRPr lang="en-US" altLang="en-US" dirty="0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3528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Y3</a:t>
            </a:r>
            <a:endParaRPr lang="en-US" altLang="en-US" dirty="0"/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2133600" y="48387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 smtClean="0"/>
              <a:t>Y2</a:t>
            </a:r>
            <a:endParaRPr lang="en-US" altLang="en-US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524000" y="2362200"/>
            <a:ext cx="5943600" cy="647700"/>
            <a:chOff x="960" y="1080"/>
            <a:chExt cx="3744" cy="408"/>
          </a:xfrm>
        </p:grpSpPr>
        <p:sp>
          <p:nvSpPr>
            <p:cNvPr id="86" name="Freeform 40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100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>
                <a:gd name="T0" fmla="*/ 0 w 1632"/>
                <a:gd name="T1" fmla="*/ 0 h 336"/>
                <a:gd name="T2" fmla="*/ 816 w 1632"/>
                <a:gd name="T3" fmla="*/ 336 h 336"/>
                <a:gd name="T4" fmla="*/ 1632 w 1632"/>
                <a:gd name="T5" fmla="*/ 0 h 336"/>
                <a:gd name="T6" fmla="*/ 0 60000 65536"/>
                <a:gd name="T7" fmla="*/ 0 60000 65536"/>
                <a:gd name="T8" fmla="*/ 0 60000 65536"/>
                <a:gd name="T9" fmla="*/ 0 w 1632"/>
                <a:gd name="T10" fmla="*/ 0 h 336"/>
                <a:gd name="T11" fmla="*/ 1632 w 163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4368" y="116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Planned Missing Data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Planned missing design:</a:t>
            </a:r>
          </a:p>
          <a:p>
            <a:pPr lvl="1"/>
            <a:r>
              <a:rPr lang="en-US" dirty="0" smtClean="0"/>
              <a:t>X block:Y1 and Y4</a:t>
            </a:r>
          </a:p>
          <a:p>
            <a:pPr lvl="1"/>
            <a:r>
              <a:rPr lang="en-US" dirty="0" smtClean="0"/>
              <a:t>A block: Y2 and Y5</a:t>
            </a:r>
          </a:p>
          <a:p>
            <a:pPr lvl="1"/>
            <a:r>
              <a:rPr lang="en-US" dirty="0" smtClean="0"/>
              <a:t>B blockY3</a:t>
            </a:r>
          </a:p>
          <a:p>
            <a:pPr lvl="1"/>
            <a:r>
              <a:rPr lang="en-US" dirty="0" smtClean="0"/>
              <a:t>C Block: Y4</a:t>
            </a:r>
          </a:p>
          <a:p>
            <a:r>
              <a:rPr lang="en-US" dirty="0" smtClean="0"/>
              <a:t>Missing data is handled thought 5 imputations in Amelia</a:t>
            </a:r>
          </a:p>
          <a:p>
            <a:r>
              <a:rPr lang="en-US" dirty="0" smtClean="0"/>
              <a:t>N = 500</a:t>
            </a:r>
          </a:p>
          <a:p>
            <a:r>
              <a:rPr lang="en-US" dirty="0" smtClean="0"/>
              <a:t>1000 replications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simulations are a popular tool for methodologists with many uses</a:t>
            </a:r>
          </a:p>
          <a:p>
            <a:pPr lvl="1"/>
            <a:r>
              <a:rPr lang="en-US" dirty="0" smtClean="0"/>
              <a:t>Determine the accuracy of new methods</a:t>
            </a:r>
          </a:p>
          <a:p>
            <a:pPr lvl="1"/>
            <a:r>
              <a:rPr lang="en-US" dirty="0" smtClean="0"/>
              <a:t>Compare different methods</a:t>
            </a:r>
          </a:p>
          <a:p>
            <a:pPr lvl="1"/>
            <a:r>
              <a:rPr lang="en-US" dirty="0" smtClean="0"/>
              <a:t>Perform power analyses</a:t>
            </a:r>
          </a:p>
          <a:p>
            <a:pPr lvl="1"/>
            <a:r>
              <a:rPr lang="en-US" dirty="0" smtClean="0"/>
              <a:t>Determine model fit in SEM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crmda.ku.edu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74D4A212-86B7-4FE5-8E85-EA385EBE4C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27083" r="68961" b="53125"/>
          <a:stretch>
            <a:fillRect/>
          </a:stretch>
        </p:blipFill>
        <p:spPr bwMode="auto">
          <a:xfrm>
            <a:off x="0" y="1981200"/>
            <a:ext cx="892743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t="20833" r="48718" b="34375"/>
          <a:stretch>
            <a:fillRect/>
          </a:stretch>
        </p:blipFill>
        <p:spPr bwMode="auto">
          <a:xfrm>
            <a:off x="-2" y="1523999"/>
            <a:ext cx="9144001" cy="449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0" y="3200400"/>
            <a:ext cx="914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t="16667" r="49048" b="40625"/>
          <a:stretch>
            <a:fillRect/>
          </a:stretch>
        </p:blipFill>
        <p:spPr bwMode="auto">
          <a:xfrm>
            <a:off x="0" y="1524000"/>
            <a:ext cx="905479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0" y="3048000"/>
            <a:ext cx="914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group models (coming soon!)</a:t>
            </a:r>
          </a:p>
          <a:p>
            <a:r>
              <a:rPr lang="en-US" dirty="0" smtClean="0"/>
              <a:t>Categorical indicators</a:t>
            </a:r>
          </a:p>
          <a:p>
            <a:r>
              <a:rPr lang="en-US" dirty="0" smtClean="0"/>
              <a:t>Multilevel SEM</a:t>
            </a:r>
          </a:p>
          <a:p>
            <a:r>
              <a:rPr lang="en-US" dirty="0" smtClean="0"/>
              <a:t>Non-linear constraints</a:t>
            </a:r>
          </a:p>
          <a:p>
            <a:r>
              <a:rPr lang="en-US" dirty="0" smtClean="0"/>
              <a:t>Additional analysis (e.g., </a:t>
            </a:r>
            <a:r>
              <a:rPr lang="en-US" dirty="0" err="1" smtClean="0"/>
              <a:t>OpenMx</a:t>
            </a:r>
            <a:r>
              <a:rPr lang="en-US" dirty="0" smtClean="0"/>
              <a:t>) and imputation packages (</a:t>
            </a:r>
            <a:r>
              <a:rPr lang="en-US" dirty="0" err="1" smtClean="0"/>
              <a:t>e.g</a:t>
            </a:r>
            <a:r>
              <a:rPr lang="en-US" dirty="0" smtClean="0"/>
              <a:t>, Mice)</a:t>
            </a:r>
          </a:p>
          <a:p>
            <a:r>
              <a:rPr lang="en-US" dirty="0" smtClean="0"/>
              <a:t>Latent interactions</a:t>
            </a:r>
          </a:p>
          <a:p>
            <a:r>
              <a:rPr lang="en-US" dirty="0" smtClean="0"/>
              <a:t>Automate parceling of indicators</a:t>
            </a:r>
          </a:p>
          <a:p>
            <a:r>
              <a:rPr lang="en-US" dirty="0" smtClean="0"/>
              <a:t>Syntax entry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R package that may interest R users familiar with SEM</a:t>
            </a:r>
          </a:p>
          <a:p>
            <a:r>
              <a:rPr lang="en-US" dirty="0" err="1" smtClean="0"/>
              <a:t>semTools</a:t>
            </a:r>
            <a:endParaRPr lang="en-US" dirty="0" smtClean="0"/>
          </a:p>
          <a:p>
            <a:pPr lvl="1"/>
            <a:r>
              <a:rPr lang="en-US" dirty="0" smtClean="0"/>
              <a:t>Useful tools for conducting SEM in R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runMI</a:t>
            </a:r>
            <a:r>
              <a:rPr lang="en-US" dirty="0" smtClean="0"/>
              <a:t>, imputes missing data, runs each imputed data set, and combines results</a:t>
            </a:r>
          </a:p>
          <a:p>
            <a:pPr lvl="1"/>
            <a:r>
              <a:rPr lang="en-US" dirty="0" smtClean="0"/>
              <a:t>An open source, community supported package</a:t>
            </a:r>
          </a:p>
          <a:p>
            <a:pPr lvl="2"/>
            <a:r>
              <a:rPr lang="en-US" dirty="0" smtClean="0"/>
              <a:t>Have an idea for a function? Or a way to improve an existing function? Let us know!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Thanks to</a:t>
            </a:r>
          </a:p>
          <a:p>
            <a:pPr lvl="1"/>
            <a:r>
              <a:rPr lang="en-US" dirty="0" smtClean="0"/>
              <a:t>Paul Johnson</a:t>
            </a:r>
          </a:p>
          <a:p>
            <a:pPr lvl="1"/>
            <a:r>
              <a:rPr lang="en-US" dirty="0" smtClean="0"/>
              <a:t>Todd Little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simsem</a:t>
            </a:r>
            <a:r>
              <a:rPr lang="en-US" dirty="0" smtClean="0"/>
              <a:t>: simsem.org</a:t>
            </a:r>
          </a:p>
          <a:p>
            <a:pPr>
              <a:buNone/>
            </a:pPr>
            <a:r>
              <a:rPr lang="en-US" dirty="0" smtClean="0"/>
              <a:t>example code</a:t>
            </a:r>
            <a:r>
              <a:rPr lang="en-US" dirty="0"/>
              <a:t> </a:t>
            </a:r>
            <a:r>
              <a:rPr lang="en-US" dirty="0" smtClean="0"/>
              <a:t>available at: simsem.org </a:t>
            </a:r>
          </a:p>
          <a:p>
            <a:pPr>
              <a:buNone/>
            </a:pPr>
            <a:r>
              <a:rPr lang="en-US" dirty="0" smtClean="0"/>
              <a:t>email: schoemann@ku.edu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Partial support provided by NSF g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rant 1053160 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(Wei Wu &amp; Todd D. Little, co-PIs)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108" y="1828800"/>
            <a:ext cx="53378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steps in a Monte Carlo Simulation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Specify population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sample of size N, based on population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Analyze sample data from step 2 with chosen statistical method(s).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steps 2 and 3 for each of r replications.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74D4A212-86B7-4FE5-8E85-EA385EBE4C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options for Monte Carlo Simulations with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Mplus</a:t>
            </a:r>
            <a:endParaRPr lang="en-US" dirty="0" smtClean="0"/>
          </a:p>
          <a:p>
            <a:r>
              <a:rPr lang="en-US" dirty="0" smtClean="0"/>
              <a:t>EQS</a:t>
            </a:r>
          </a:p>
          <a:p>
            <a:r>
              <a:rPr lang="en-US" dirty="0" smtClean="0"/>
              <a:t>PRELIS/LISREL</a:t>
            </a:r>
          </a:p>
          <a:p>
            <a:r>
              <a:rPr lang="en-US" dirty="0" smtClean="0"/>
              <a:t>SAS (not automated)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avaan</a:t>
            </a:r>
            <a:r>
              <a:rPr lang="en-US" dirty="0" smtClean="0"/>
              <a:t> (not automated) </a:t>
            </a:r>
          </a:p>
          <a:p>
            <a:r>
              <a:rPr lang="en-US" dirty="0" smtClean="0"/>
              <a:t>Other R packages (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OpenMx</a:t>
            </a:r>
            <a:r>
              <a:rPr lang="en-US" dirty="0" smtClean="0"/>
              <a:t>) (not automated)</a:t>
            </a:r>
          </a:p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new R package designed to automate Monte Carlo Simulations using SEM</a:t>
            </a:r>
          </a:p>
          <a:p>
            <a:r>
              <a:rPr lang="en-US" dirty="0" err="1" smtClean="0"/>
              <a:t>simsem</a:t>
            </a:r>
            <a:r>
              <a:rPr lang="en-US" dirty="0" smtClean="0"/>
              <a:t> can:</a:t>
            </a:r>
          </a:p>
          <a:p>
            <a:pPr lvl="1"/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Modify generated data</a:t>
            </a:r>
          </a:p>
          <a:p>
            <a:pPr lvl="1"/>
            <a:r>
              <a:rPr lang="en-US" dirty="0" smtClean="0"/>
              <a:t>Analyze data</a:t>
            </a:r>
          </a:p>
          <a:p>
            <a:pPr lvl="1"/>
            <a:r>
              <a:rPr lang="en-US" dirty="0" smtClean="0"/>
              <a:t>Summarize results</a:t>
            </a:r>
          </a:p>
          <a:p>
            <a:pPr lvl="1"/>
            <a:r>
              <a:rPr lang="en-US" dirty="0" smtClean="0"/>
              <a:t>Use multiple processors across simulations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</a:p>
          <a:p>
            <a:pPr lvl="1"/>
            <a:r>
              <a:rPr lang="en-US" dirty="0" smtClean="0"/>
              <a:t>Currently only continuous data are generated.</a:t>
            </a:r>
          </a:p>
          <a:p>
            <a:pPr lvl="2"/>
            <a:r>
              <a:rPr lang="en-US" dirty="0" smtClean="0"/>
              <a:t>By default data are generated from a multivariate normal distribution</a:t>
            </a:r>
          </a:p>
          <a:p>
            <a:pPr lvl="2"/>
            <a:r>
              <a:rPr lang="en-US" dirty="0" smtClean="0"/>
              <a:t>Both manifest and latent variables can have non-normal distributions</a:t>
            </a:r>
          </a:p>
          <a:p>
            <a:pPr lvl="1"/>
            <a:r>
              <a:rPr lang="en-US" dirty="0" smtClean="0"/>
              <a:t>Data can be generated from a covariance matrix and mean vector or through a series of linear equations.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generation (continued)</a:t>
            </a:r>
          </a:p>
          <a:p>
            <a:pPr lvl="1"/>
            <a:r>
              <a:rPr lang="en-US" dirty="0" smtClean="0"/>
              <a:t>Data can be generated with population misfit</a:t>
            </a:r>
          </a:p>
          <a:p>
            <a:pPr lvl="1"/>
            <a:r>
              <a:rPr lang="en-US" dirty="0" smtClean="0"/>
              <a:t>Data can be generated with continuously varying parameters</a:t>
            </a:r>
          </a:p>
          <a:p>
            <a:pPr lvl="1"/>
            <a:r>
              <a:rPr lang="en-US" dirty="0" smtClean="0"/>
              <a:t>Generating  and analysis models are specified using LISREL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modification</a:t>
            </a:r>
          </a:p>
          <a:p>
            <a:pPr lvl="1"/>
            <a:r>
              <a:rPr lang="en-US" dirty="0" smtClean="0"/>
              <a:t>Many type of missing data mechanisms can be simulated</a:t>
            </a:r>
          </a:p>
          <a:p>
            <a:pPr lvl="2"/>
            <a:r>
              <a:rPr lang="en-US" dirty="0" smtClean="0"/>
              <a:t>MCAR</a:t>
            </a:r>
          </a:p>
          <a:p>
            <a:pPr lvl="2"/>
            <a:r>
              <a:rPr lang="en-US" dirty="0" smtClean="0"/>
              <a:t>MAR</a:t>
            </a:r>
          </a:p>
          <a:p>
            <a:pPr lvl="2"/>
            <a:r>
              <a:rPr lang="en-US" dirty="0" smtClean="0"/>
              <a:t>Planned missing data designs</a:t>
            </a:r>
          </a:p>
          <a:p>
            <a:pPr lvl="3"/>
            <a:r>
              <a:rPr lang="en-US" dirty="0" smtClean="0"/>
              <a:t>“3” Form Design</a:t>
            </a:r>
          </a:p>
          <a:p>
            <a:pPr lvl="3"/>
            <a:r>
              <a:rPr lang="en-US" dirty="0" smtClean="0"/>
              <a:t>“2” Method Design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simsem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All models are fit using </a:t>
            </a:r>
            <a:r>
              <a:rPr lang="en-US" dirty="0" err="1" smtClean="0"/>
              <a:t>lavaan</a:t>
            </a:r>
            <a:endParaRPr lang="en-US" dirty="0" smtClean="0"/>
          </a:p>
          <a:p>
            <a:pPr lvl="2"/>
            <a:r>
              <a:rPr lang="en-US" dirty="0" smtClean="0"/>
              <a:t>Robust ML estimators are available</a:t>
            </a:r>
          </a:p>
          <a:p>
            <a:pPr lvl="2"/>
            <a:r>
              <a:rPr lang="en-US" dirty="0" smtClean="0"/>
              <a:t>FIML is used when data are missing</a:t>
            </a:r>
          </a:p>
          <a:p>
            <a:pPr lvl="2"/>
            <a:r>
              <a:rPr lang="en-US" dirty="0" smtClean="0"/>
              <a:t>Equality constraints can be included</a:t>
            </a:r>
          </a:p>
          <a:p>
            <a:pPr lvl="1"/>
            <a:r>
              <a:rPr lang="en-US" dirty="0" smtClean="0"/>
              <a:t>Multiple imputation of missing data is performed with Amelia</a:t>
            </a:r>
          </a:p>
          <a:p>
            <a:pPr lvl="2"/>
            <a:r>
              <a:rPr lang="en-US" dirty="0" smtClean="0"/>
              <a:t>Data are imputed, analyzed and results are combined with Rubin’s Rules for each replication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crmda.ku.edu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A769F-6731-49B1-A8A2-56F9C32D3A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203784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10203784</Template>
  <TotalTime>205</TotalTime>
  <Words>924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10203784</vt:lpstr>
      <vt:lpstr>Equation</vt:lpstr>
      <vt:lpstr>MathType 6.0 Equation</vt:lpstr>
      <vt:lpstr>simsem: SIMulated Structural Equation Modeling in R</vt:lpstr>
      <vt:lpstr>Monte Carlo Simulations</vt:lpstr>
      <vt:lpstr>Monte Carlo Simulations</vt:lpstr>
      <vt:lpstr>Software options for Monte Carlo Simulations with SEM</vt:lpstr>
      <vt:lpstr>simsem</vt:lpstr>
      <vt:lpstr>simsem Features</vt:lpstr>
      <vt:lpstr>simsem Features</vt:lpstr>
      <vt:lpstr>simsem Features</vt:lpstr>
      <vt:lpstr>simsem Features</vt:lpstr>
      <vt:lpstr>simsem Features</vt:lpstr>
      <vt:lpstr>Example 1: Power Analysis</vt:lpstr>
      <vt:lpstr>Example 1: Power Analysis</vt:lpstr>
      <vt:lpstr>Example 1: Power Analysis</vt:lpstr>
      <vt:lpstr>Example 1: Power Analysis</vt:lpstr>
      <vt:lpstr>Example 1: Power Analysis</vt:lpstr>
      <vt:lpstr>Slide 16</vt:lpstr>
      <vt:lpstr>Example 2: Planned Missing Data Design</vt:lpstr>
      <vt:lpstr>Example 2: Planned Missing Data Design</vt:lpstr>
      <vt:lpstr>Example 2: Planned Missing Data Design</vt:lpstr>
      <vt:lpstr>Example 2: Results</vt:lpstr>
      <vt:lpstr>Example 2: Results</vt:lpstr>
      <vt:lpstr>Example 2: Results</vt:lpstr>
      <vt:lpstr>Some Future Plans</vt:lpstr>
      <vt:lpstr>Also…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simsem: SIMulated Structural Equation Modeling in R</dc:title>
  <dc:creator>Alex Schoemann</dc:creator>
  <cp:lastModifiedBy>Alex Schoemann</cp:lastModifiedBy>
  <cp:revision>19</cp:revision>
  <dcterms:created xsi:type="dcterms:W3CDTF">2012-07-03T15:22:59Z</dcterms:created>
  <dcterms:modified xsi:type="dcterms:W3CDTF">2012-07-05T16:15:20Z</dcterms:modified>
</cp:coreProperties>
</file>