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27"/>
  </p:notesMasterIdLst>
  <p:sldIdLst>
    <p:sldId id="256" r:id="rId2"/>
    <p:sldId id="257" r:id="rId3"/>
    <p:sldId id="258" r:id="rId4"/>
    <p:sldId id="262" r:id="rId5"/>
    <p:sldId id="260" r:id="rId6"/>
    <p:sldId id="261" r:id="rId7"/>
    <p:sldId id="264" r:id="rId8"/>
    <p:sldId id="266" r:id="rId9"/>
    <p:sldId id="263" r:id="rId10"/>
    <p:sldId id="267" r:id="rId11"/>
    <p:sldId id="268" r:id="rId12"/>
    <p:sldId id="269" r:id="rId13"/>
    <p:sldId id="270" r:id="rId14"/>
    <p:sldId id="271" r:id="rId15"/>
    <p:sldId id="275" r:id="rId16"/>
    <p:sldId id="272" r:id="rId17"/>
    <p:sldId id="273" r:id="rId18"/>
    <p:sldId id="277" r:id="rId19"/>
    <p:sldId id="276" r:id="rId20"/>
    <p:sldId id="278" r:id="rId21"/>
    <p:sldId id="280" r:id="rId22"/>
    <p:sldId id="279" r:id="rId23"/>
    <p:sldId id="274" r:id="rId24"/>
    <p:sldId id="281" r:id="rId25"/>
    <p:sldId id="25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90" autoAdjust="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8DF8E-3ACF-4918-9856-84E269807B66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91481-656A-4609-A6B4-F310408476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B006CE5-1646-4587-893C-0095DF5EA8FE}" type="datetime1">
              <a:rPr lang="en-US" smtClean="0"/>
              <a:pPr/>
              <a:t>7/4/2012</a:t>
            </a:fld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6BA769F-6731-49B1-A8A2-56F9C32D3A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BA769F-6731-49B1-A8A2-56F9C32D3A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C4CEFE1-D3AC-46EA-BDEA-7FE33C6400C4}" type="datetime1">
              <a:rPr lang="en-US" smtClean="0"/>
              <a:pPr/>
              <a:t>7/4/2012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BA769F-6731-49B1-A8A2-56F9C32D3A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4361455-4F17-4EB3-A249-47B0E1DDD62C}" type="datetime1">
              <a:rPr lang="en-US" smtClean="0"/>
              <a:pPr/>
              <a:t>7/4/2012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BA769F-6731-49B1-A8A2-56F9C32D3A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FCCEC84-51A4-44A3-AF28-5F3DB0331A40}" type="datetime1">
              <a:rPr lang="en-US" smtClean="0"/>
              <a:pPr/>
              <a:t>7/4/2012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BA769F-6731-49B1-A8A2-56F9C32D3A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9EA0BC7-B79B-49D0-90D5-AB335A203D4C}" type="datetime1">
              <a:rPr lang="en-US" smtClean="0"/>
              <a:pPr/>
              <a:t>7/4/2012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BA769F-6731-49B1-A8A2-56F9C32D3A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0527C0A-8783-4737-B32D-FC41C3620243}" type="datetime1">
              <a:rPr lang="en-US" smtClean="0"/>
              <a:pPr/>
              <a:t>7/4/2012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BA769F-6731-49B1-A8A2-56F9C32D3A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79C7562-EA3D-4672-85A2-58F90CAE2EF5}" type="datetime1">
              <a:rPr lang="en-US" smtClean="0"/>
              <a:pPr/>
              <a:t>7/4/2012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BA769F-6731-49B1-A8A2-56F9C32D3A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2EC1ABA-E467-48EA-B638-8AF9EFD27920}" type="datetime1">
              <a:rPr lang="en-US" smtClean="0"/>
              <a:pPr/>
              <a:t>7/4/2012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BA769F-6731-49B1-A8A2-56F9C32D3A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728B850-F654-4CCF-AFC0-BDD7A78D0C73}" type="datetime1">
              <a:rPr lang="en-US" smtClean="0"/>
              <a:pPr/>
              <a:t>7/4/2012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BA769F-6731-49B1-A8A2-56F9C32D3A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96AF454-D148-4CE0-AA23-A53AAB81ABDF}" type="datetime1">
              <a:rPr lang="en-US" smtClean="0"/>
              <a:pPr/>
              <a:t>7/4/2012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BA769F-6731-49B1-A8A2-56F9C32D3A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0941401-89B6-46FA-A572-2E6E2940D7C4}" type="datetime1">
              <a:rPr lang="en-US" smtClean="0"/>
              <a:pPr/>
              <a:t>7/4/2012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46BA769F-6731-49B1-A8A2-56F9C32D3AC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fld id="{37000794-5345-42AA-8A74-6CD58AC07A78}" type="datetime1">
              <a:rPr lang="en-US" smtClean="0"/>
              <a:pPr/>
              <a:t>7/4/2012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err="1"/>
              <a:t>simsem</a:t>
            </a:r>
            <a:r>
              <a:rPr lang="en-US" dirty="0"/>
              <a:t>: </a:t>
            </a:r>
            <a:r>
              <a:rPr lang="en-US" dirty="0" err="1"/>
              <a:t>SIMulated</a:t>
            </a:r>
            <a:r>
              <a:rPr lang="en-US" dirty="0"/>
              <a:t> Structural Equation Modeling in </a:t>
            </a:r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Alexander M. </a:t>
            </a:r>
            <a:r>
              <a:rPr lang="en-US" sz="2400" dirty="0" smtClean="0"/>
              <a:t>Schoemann</a:t>
            </a:r>
          </a:p>
          <a:p>
            <a:r>
              <a:rPr lang="en-US" sz="2400" dirty="0" err="1" smtClean="0"/>
              <a:t>Sunthud</a:t>
            </a:r>
            <a:r>
              <a:rPr lang="en-US" sz="2400" dirty="0" smtClean="0"/>
              <a:t> </a:t>
            </a:r>
            <a:r>
              <a:rPr lang="en-US" sz="2400" dirty="0" err="1" smtClean="0"/>
              <a:t>Pornprasertmanit</a:t>
            </a:r>
            <a:endParaRPr lang="en-US" sz="2400" dirty="0" smtClean="0"/>
          </a:p>
          <a:p>
            <a:r>
              <a:rPr lang="en-US" sz="2400" dirty="0" smtClean="0"/>
              <a:t>Patrick </a:t>
            </a:r>
            <a:r>
              <a:rPr lang="en-US" sz="2400" dirty="0"/>
              <a:t>J. Miller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7035" y="5638800"/>
            <a:ext cx="406696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simsem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Summarizing Results</a:t>
            </a:r>
            <a:endParaRPr lang="en-US" dirty="0"/>
          </a:p>
          <a:p>
            <a:pPr lvl="1"/>
            <a:r>
              <a:rPr lang="en-US" dirty="0" smtClean="0"/>
              <a:t>Results from a simulation can be automatically summarized</a:t>
            </a:r>
          </a:p>
          <a:p>
            <a:pPr lvl="1"/>
            <a:r>
              <a:rPr lang="en-US" dirty="0" smtClean="0"/>
              <a:t>Results for each model parameter include:</a:t>
            </a:r>
          </a:p>
          <a:p>
            <a:pPr lvl="2"/>
            <a:r>
              <a:rPr lang="en-US" dirty="0" smtClean="0"/>
              <a:t>Parameter bias</a:t>
            </a:r>
          </a:p>
          <a:p>
            <a:pPr lvl="2"/>
            <a:r>
              <a:rPr lang="en-US" dirty="0" smtClean="0"/>
              <a:t>Standard error bias</a:t>
            </a:r>
          </a:p>
          <a:p>
            <a:pPr lvl="2"/>
            <a:r>
              <a:rPr lang="en-US" dirty="0" smtClean="0"/>
              <a:t>Confidence interval coverage</a:t>
            </a:r>
          </a:p>
          <a:p>
            <a:pPr lvl="2"/>
            <a:r>
              <a:rPr lang="en-US" dirty="0" smtClean="0"/>
              <a:t>Power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A769F-6731-49B1-A8A2-56F9C32D3AC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Power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population parameters, what sample size will result in a given level of power (e.g., .80)?</a:t>
            </a:r>
          </a:p>
          <a:p>
            <a:pPr lvl="1"/>
            <a:r>
              <a:rPr lang="en-US" dirty="0" smtClean="0"/>
              <a:t>Continuously varying sample size approach</a:t>
            </a:r>
          </a:p>
          <a:p>
            <a:pPr lvl="2"/>
            <a:r>
              <a:rPr lang="en-US" dirty="0" smtClean="0"/>
              <a:t>Specify model and a range of sample sizes</a:t>
            </a:r>
          </a:p>
          <a:p>
            <a:pPr lvl="2"/>
            <a:r>
              <a:rPr lang="en-US" dirty="0" smtClean="0"/>
              <a:t>Generate 2000+ replications varying sample size across replications</a:t>
            </a:r>
          </a:p>
          <a:p>
            <a:pPr lvl="2"/>
            <a:r>
              <a:rPr lang="en-US" dirty="0" smtClean="0"/>
              <a:t>Record each parameter’s significance for each replication (0 not sig., 1 sig.)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A769F-6731-49B1-A8A2-56F9C32D3AC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Power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Given population parameters, what sample size will results in a given level of power (e.g., .80)?</a:t>
            </a:r>
          </a:p>
          <a:p>
            <a:pPr lvl="1"/>
            <a:r>
              <a:rPr lang="en-US" dirty="0" smtClean="0"/>
              <a:t>Continuous approach</a:t>
            </a:r>
          </a:p>
          <a:p>
            <a:pPr lvl="2"/>
            <a:r>
              <a:rPr lang="en-US" dirty="0" smtClean="0"/>
              <a:t>Use logistic regression to predict a parameter’s significance (across all replications) from the sample size of each replication.</a:t>
            </a:r>
          </a:p>
          <a:p>
            <a:pPr lvl="2"/>
            <a:r>
              <a:rPr lang="en-US" dirty="0" smtClean="0"/>
              <a:t>The predicted probability from the logistic regression at a given N is power for that parameter at that N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A769F-6731-49B1-A8A2-56F9C32D3AC1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200400" y="5580062"/>
          <a:ext cx="2281238" cy="1277938"/>
        </p:xfrm>
        <a:graphic>
          <a:graphicData uri="http://schemas.openxmlformats.org/presentationml/2006/ole">
            <p:oleObj spid="_x0000_s2050" name="Equation" r:id="rId3" imgW="838080" imgH="469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1: Power Analysis</a:t>
            </a:r>
            <a:endParaRPr lang="en-US" dirty="0"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A769F-6731-49B1-A8A2-56F9C32D3AC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1981200" y="1943100"/>
            <a:ext cx="1447800" cy="1447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 dirty="0" smtClean="0"/>
              <a:t>F1</a:t>
            </a:r>
            <a:endParaRPr lang="en-US" altLang="en-US" dirty="0"/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5562600" y="1943100"/>
            <a:ext cx="1447800" cy="1447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 dirty="0" smtClean="0"/>
              <a:t>F2</a:t>
            </a:r>
            <a:endParaRPr lang="en-US" altLang="en-US" dirty="0"/>
          </a:p>
        </p:txBody>
      </p:sp>
      <p:sp>
        <p:nvSpPr>
          <p:cNvPr id="53" name="Line 6"/>
          <p:cNvSpPr>
            <a:spLocks noChangeShapeType="1"/>
          </p:cNvSpPr>
          <p:nvPr/>
        </p:nvSpPr>
        <p:spPr bwMode="auto">
          <a:xfrm flipH="1" flipV="1">
            <a:off x="3124200" y="3238500"/>
            <a:ext cx="7620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7"/>
          <p:cNvSpPr>
            <a:spLocks noChangeShapeType="1"/>
          </p:cNvSpPr>
          <p:nvPr/>
        </p:nvSpPr>
        <p:spPr bwMode="auto">
          <a:xfrm flipH="1" flipV="1">
            <a:off x="2590800" y="33909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8"/>
          <p:cNvSpPr>
            <a:spLocks noChangeShapeType="1"/>
          </p:cNvSpPr>
          <p:nvPr/>
        </p:nvSpPr>
        <p:spPr bwMode="auto">
          <a:xfrm flipV="1">
            <a:off x="1295400" y="3162300"/>
            <a:ext cx="91440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9"/>
          <p:cNvSpPr>
            <a:spLocks noChangeShapeType="1"/>
          </p:cNvSpPr>
          <p:nvPr/>
        </p:nvSpPr>
        <p:spPr bwMode="auto">
          <a:xfrm flipH="1" flipV="1">
            <a:off x="6705600" y="3238500"/>
            <a:ext cx="838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0"/>
          <p:cNvSpPr>
            <a:spLocks noChangeShapeType="1"/>
          </p:cNvSpPr>
          <p:nvPr/>
        </p:nvSpPr>
        <p:spPr bwMode="auto">
          <a:xfrm flipH="1" flipV="1">
            <a:off x="6248400" y="33909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11"/>
          <p:cNvSpPr>
            <a:spLocks noChangeShapeType="1"/>
          </p:cNvSpPr>
          <p:nvPr/>
        </p:nvSpPr>
        <p:spPr bwMode="auto">
          <a:xfrm flipV="1">
            <a:off x="4953000" y="3238500"/>
            <a:ext cx="9144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12"/>
          <p:cNvCxnSpPr>
            <a:cxnSpLocks noChangeShapeType="1"/>
            <a:stCxn id="51" idx="7"/>
            <a:endCxn id="52" idx="1"/>
          </p:cNvCxnSpPr>
          <p:nvPr/>
        </p:nvCxnSpPr>
        <p:spPr bwMode="auto">
          <a:xfrm rot="5400000" flipV="1">
            <a:off x="4495006" y="877094"/>
            <a:ext cx="1588" cy="2559050"/>
          </a:xfrm>
          <a:prstGeom prst="curvedConnector3">
            <a:avLst>
              <a:gd name="adj1" fmla="val -27800009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60" name="Text Box 13"/>
          <p:cNvSpPr txBox="1">
            <a:spLocks noChangeArrowheads="1"/>
          </p:cNvSpPr>
          <p:nvPr/>
        </p:nvSpPr>
        <p:spPr bwMode="auto">
          <a:xfrm>
            <a:off x="1066800" y="38481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ym typeface="Symbol" pitchFamily="18" charset="2"/>
              </a:rPr>
              <a:t>.</a:t>
            </a:r>
            <a:r>
              <a:rPr lang="en-US" altLang="en-US" sz="2800" dirty="0" smtClean="0">
                <a:sym typeface="Symbol" pitchFamily="18" charset="2"/>
              </a:rPr>
              <a:t>7</a:t>
            </a:r>
            <a:endParaRPr lang="en-US" altLang="en-US" dirty="0"/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1981200" y="38481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sym typeface="Symbol" pitchFamily="18" charset="2"/>
              </a:rPr>
              <a:t>.7</a:t>
            </a:r>
            <a:endParaRPr lang="en-US" altLang="en-US" dirty="0"/>
          </a:p>
        </p:txBody>
      </p:sp>
      <p:sp>
        <p:nvSpPr>
          <p:cNvPr id="62" name="Text Box 15"/>
          <p:cNvSpPr txBox="1">
            <a:spLocks noChangeArrowheads="1"/>
          </p:cNvSpPr>
          <p:nvPr/>
        </p:nvSpPr>
        <p:spPr bwMode="auto">
          <a:xfrm>
            <a:off x="2895600" y="386238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sym typeface="Symbol" pitchFamily="18" charset="2"/>
              </a:rPr>
              <a:t>.7</a:t>
            </a:r>
            <a:endParaRPr lang="en-US" altLang="en-US" dirty="0"/>
          </a:p>
        </p:txBody>
      </p:sp>
      <p:sp>
        <p:nvSpPr>
          <p:cNvPr id="63" name="Text Box 16"/>
          <p:cNvSpPr txBox="1">
            <a:spLocks noChangeArrowheads="1"/>
          </p:cNvSpPr>
          <p:nvPr/>
        </p:nvSpPr>
        <p:spPr bwMode="auto">
          <a:xfrm>
            <a:off x="4648200" y="39243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ym typeface="Symbol" pitchFamily="18" charset="2"/>
              </a:rPr>
              <a:t>.</a:t>
            </a:r>
            <a:r>
              <a:rPr lang="en-US" altLang="en-US" sz="2800" dirty="0" smtClean="0">
                <a:sym typeface="Symbol" pitchFamily="18" charset="2"/>
              </a:rPr>
              <a:t>7</a:t>
            </a:r>
            <a:endParaRPr lang="en-US" altLang="en-US" dirty="0"/>
          </a:p>
        </p:txBody>
      </p:sp>
      <p:sp>
        <p:nvSpPr>
          <p:cNvPr id="64" name="Text Box 17"/>
          <p:cNvSpPr txBox="1">
            <a:spLocks noChangeArrowheads="1"/>
          </p:cNvSpPr>
          <p:nvPr/>
        </p:nvSpPr>
        <p:spPr bwMode="auto">
          <a:xfrm>
            <a:off x="5638800" y="39243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ym typeface="Symbol" pitchFamily="18" charset="2"/>
              </a:rPr>
              <a:t>.</a:t>
            </a:r>
            <a:r>
              <a:rPr lang="en-US" altLang="en-US" sz="2800" dirty="0" smtClean="0">
                <a:sym typeface="Symbol" pitchFamily="18" charset="2"/>
              </a:rPr>
              <a:t>7</a:t>
            </a:r>
            <a:endParaRPr lang="en-US" altLang="en-US" dirty="0"/>
          </a:p>
        </p:txBody>
      </p:sp>
      <p:sp>
        <p:nvSpPr>
          <p:cNvPr id="65" name="Text Box 18"/>
          <p:cNvSpPr txBox="1">
            <a:spLocks noChangeArrowheads="1"/>
          </p:cNvSpPr>
          <p:nvPr/>
        </p:nvSpPr>
        <p:spPr bwMode="auto">
          <a:xfrm>
            <a:off x="6553200" y="393858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sym typeface="Symbol" pitchFamily="18" charset="2"/>
              </a:rPr>
              <a:t>.7</a:t>
            </a:r>
            <a:endParaRPr lang="en-US" altLang="en-US" dirty="0"/>
          </a:p>
        </p:txBody>
      </p:sp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4191000" y="17526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latin typeface="Symbol" pitchFamily="18" charset="2"/>
                <a:sym typeface="Symbol" pitchFamily="18" charset="2"/>
              </a:rPr>
              <a:t>.1</a:t>
            </a:r>
            <a:endParaRPr lang="en-US" altLang="en-US" dirty="0"/>
          </a:p>
        </p:txBody>
      </p:sp>
      <p:sp>
        <p:nvSpPr>
          <p:cNvPr id="67" name="Freeform 20"/>
          <p:cNvSpPr>
            <a:spLocks/>
          </p:cNvSpPr>
          <p:nvPr/>
        </p:nvSpPr>
        <p:spPr bwMode="auto">
          <a:xfrm>
            <a:off x="1066800" y="5372100"/>
            <a:ext cx="609600" cy="533400"/>
          </a:xfrm>
          <a:custGeom>
            <a:avLst/>
            <a:gdLst>
              <a:gd name="T0" fmla="*/ 0 w 1632"/>
              <a:gd name="T1" fmla="*/ 0 h 336"/>
              <a:gd name="T2" fmla="*/ 816 w 1632"/>
              <a:gd name="T3" fmla="*/ 336 h 336"/>
              <a:gd name="T4" fmla="*/ 1632 w 1632"/>
              <a:gd name="T5" fmla="*/ 0 h 336"/>
              <a:gd name="T6" fmla="*/ 0 60000 65536"/>
              <a:gd name="T7" fmla="*/ 0 60000 65536"/>
              <a:gd name="T8" fmla="*/ 0 60000 65536"/>
              <a:gd name="T9" fmla="*/ 0 w 1632"/>
              <a:gd name="T10" fmla="*/ 0 h 336"/>
              <a:gd name="T11" fmla="*/ 1632 w 1632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" name="Freeform 21"/>
          <p:cNvSpPr>
            <a:spLocks/>
          </p:cNvSpPr>
          <p:nvPr/>
        </p:nvSpPr>
        <p:spPr bwMode="auto">
          <a:xfrm>
            <a:off x="2362200" y="5372100"/>
            <a:ext cx="609600" cy="533400"/>
          </a:xfrm>
          <a:custGeom>
            <a:avLst/>
            <a:gdLst>
              <a:gd name="T0" fmla="*/ 0 w 1632"/>
              <a:gd name="T1" fmla="*/ 0 h 336"/>
              <a:gd name="T2" fmla="*/ 816 w 1632"/>
              <a:gd name="T3" fmla="*/ 336 h 336"/>
              <a:gd name="T4" fmla="*/ 1632 w 1632"/>
              <a:gd name="T5" fmla="*/ 0 h 336"/>
              <a:gd name="T6" fmla="*/ 0 60000 65536"/>
              <a:gd name="T7" fmla="*/ 0 60000 65536"/>
              <a:gd name="T8" fmla="*/ 0 60000 65536"/>
              <a:gd name="T9" fmla="*/ 0 w 1632"/>
              <a:gd name="T10" fmla="*/ 0 h 336"/>
              <a:gd name="T11" fmla="*/ 1632 w 1632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" name="Freeform 22"/>
          <p:cNvSpPr>
            <a:spLocks/>
          </p:cNvSpPr>
          <p:nvPr/>
        </p:nvSpPr>
        <p:spPr bwMode="auto">
          <a:xfrm>
            <a:off x="3581400" y="5372100"/>
            <a:ext cx="609600" cy="533400"/>
          </a:xfrm>
          <a:custGeom>
            <a:avLst/>
            <a:gdLst>
              <a:gd name="T0" fmla="*/ 0 w 1632"/>
              <a:gd name="T1" fmla="*/ 0 h 336"/>
              <a:gd name="T2" fmla="*/ 816 w 1632"/>
              <a:gd name="T3" fmla="*/ 336 h 336"/>
              <a:gd name="T4" fmla="*/ 1632 w 1632"/>
              <a:gd name="T5" fmla="*/ 0 h 336"/>
              <a:gd name="T6" fmla="*/ 0 60000 65536"/>
              <a:gd name="T7" fmla="*/ 0 60000 65536"/>
              <a:gd name="T8" fmla="*/ 0 60000 65536"/>
              <a:gd name="T9" fmla="*/ 0 w 1632"/>
              <a:gd name="T10" fmla="*/ 0 h 336"/>
              <a:gd name="T11" fmla="*/ 1632 w 1632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0" name="Freeform 23"/>
          <p:cNvSpPr>
            <a:spLocks/>
          </p:cNvSpPr>
          <p:nvPr/>
        </p:nvSpPr>
        <p:spPr bwMode="auto">
          <a:xfrm>
            <a:off x="4800600" y="5372100"/>
            <a:ext cx="609600" cy="533400"/>
          </a:xfrm>
          <a:custGeom>
            <a:avLst/>
            <a:gdLst>
              <a:gd name="T0" fmla="*/ 0 w 1632"/>
              <a:gd name="T1" fmla="*/ 0 h 336"/>
              <a:gd name="T2" fmla="*/ 816 w 1632"/>
              <a:gd name="T3" fmla="*/ 336 h 336"/>
              <a:gd name="T4" fmla="*/ 1632 w 1632"/>
              <a:gd name="T5" fmla="*/ 0 h 336"/>
              <a:gd name="T6" fmla="*/ 0 60000 65536"/>
              <a:gd name="T7" fmla="*/ 0 60000 65536"/>
              <a:gd name="T8" fmla="*/ 0 60000 65536"/>
              <a:gd name="T9" fmla="*/ 0 w 1632"/>
              <a:gd name="T10" fmla="*/ 0 h 336"/>
              <a:gd name="T11" fmla="*/ 1632 w 1632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" name="Freeform 24"/>
          <p:cNvSpPr>
            <a:spLocks/>
          </p:cNvSpPr>
          <p:nvPr/>
        </p:nvSpPr>
        <p:spPr bwMode="auto">
          <a:xfrm>
            <a:off x="6019800" y="5372100"/>
            <a:ext cx="609600" cy="533400"/>
          </a:xfrm>
          <a:custGeom>
            <a:avLst/>
            <a:gdLst>
              <a:gd name="T0" fmla="*/ 0 w 1632"/>
              <a:gd name="T1" fmla="*/ 0 h 336"/>
              <a:gd name="T2" fmla="*/ 816 w 1632"/>
              <a:gd name="T3" fmla="*/ 336 h 336"/>
              <a:gd name="T4" fmla="*/ 1632 w 1632"/>
              <a:gd name="T5" fmla="*/ 0 h 336"/>
              <a:gd name="T6" fmla="*/ 0 60000 65536"/>
              <a:gd name="T7" fmla="*/ 0 60000 65536"/>
              <a:gd name="T8" fmla="*/ 0 60000 65536"/>
              <a:gd name="T9" fmla="*/ 0 w 1632"/>
              <a:gd name="T10" fmla="*/ 0 h 336"/>
              <a:gd name="T11" fmla="*/ 1632 w 1632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" name="Freeform 25"/>
          <p:cNvSpPr>
            <a:spLocks/>
          </p:cNvSpPr>
          <p:nvPr/>
        </p:nvSpPr>
        <p:spPr bwMode="auto">
          <a:xfrm>
            <a:off x="7239000" y="5372100"/>
            <a:ext cx="609600" cy="533400"/>
          </a:xfrm>
          <a:custGeom>
            <a:avLst/>
            <a:gdLst>
              <a:gd name="T0" fmla="*/ 0 w 1632"/>
              <a:gd name="T1" fmla="*/ 0 h 336"/>
              <a:gd name="T2" fmla="*/ 816 w 1632"/>
              <a:gd name="T3" fmla="*/ 336 h 336"/>
              <a:gd name="T4" fmla="*/ 1632 w 1632"/>
              <a:gd name="T5" fmla="*/ 0 h 336"/>
              <a:gd name="T6" fmla="*/ 0 60000 65536"/>
              <a:gd name="T7" fmla="*/ 0 60000 65536"/>
              <a:gd name="T8" fmla="*/ 0 60000 65536"/>
              <a:gd name="T9" fmla="*/ 0 w 1632"/>
              <a:gd name="T10" fmla="*/ 0 h 336"/>
              <a:gd name="T11" fmla="*/ 1632 w 1632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" name="Text Box 26"/>
          <p:cNvSpPr txBox="1">
            <a:spLocks noChangeArrowheads="1"/>
          </p:cNvSpPr>
          <p:nvPr/>
        </p:nvSpPr>
        <p:spPr bwMode="auto">
          <a:xfrm>
            <a:off x="990600" y="5800725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latin typeface="Symbol" pitchFamily="18" charset="2"/>
                <a:sym typeface="Symbol" pitchFamily="18" charset="2"/>
              </a:rPr>
              <a:t>.51</a:t>
            </a:r>
            <a:endParaRPr lang="en-US" sz="2800" baseline="-25000" dirty="0"/>
          </a:p>
        </p:txBody>
      </p:sp>
      <p:sp>
        <p:nvSpPr>
          <p:cNvPr id="74" name="Text Box 27"/>
          <p:cNvSpPr txBox="1">
            <a:spLocks noChangeArrowheads="1"/>
          </p:cNvSpPr>
          <p:nvPr/>
        </p:nvSpPr>
        <p:spPr bwMode="auto">
          <a:xfrm>
            <a:off x="2286000" y="5815013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latin typeface="Symbol" pitchFamily="18" charset="2"/>
                <a:sym typeface="Symbol" pitchFamily="18" charset="2"/>
              </a:rPr>
              <a:t>.51</a:t>
            </a:r>
            <a:endParaRPr lang="en-US" sz="2800" baseline="-25000" dirty="0"/>
          </a:p>
        </p:txBody>
      </p:sp>
      <p:sp>
        <p:nvSpPr>
          <p:cNvPr id="75" name="Text Box 28"/>
          <p:cNvSpPr txBox="1">
            <a:spLocks noChangeArrowheads="1"/>
          </p:cNvSpPr>
          <p:nvPr/>
        </p:nvSpPr>
        <p:spPr bwMode="auto">
          <a:xfrm>
            <a:off x="3505200" y="58293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latin typeface="Symbol" pitchFamily="18" charset="2"/>
                <a:sym typeface="Symbol" pitchFamily="18" charset="2"/>
              </a:rPr>
              <a:t>.51</a:t>
            </a:r>
            <a:endParaRPr lang="en-US" sz="2800" baseline="-25000" dirty="0"/>
          </a:p>
        </p:txBody>
      </p:sp>
      <p:sp>
        <p:nvSpPr>
          <p:cNvPr id="76" name="Text Box 29"/>
          <p:cNvSpPr txBox="1">
            <a:spLocks noChangeArrowheads="1"/>
          </p:cNvSpPr>
          <p:nvPr/>
        </p:nvSpPr>
        <p:spPr bwMode="auto">
          <a:xfrm>
            <a:off x="4724400" y="5843588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latin typeface="Symbol" pitchFamily="18" charset="2"/>
                <a:sym typeface="Symbol" pitchFamily="18" charset="2"/>
              </a:rPr>
              <a:t>.51</a:t>
            </a:r>
            <a:endParaRPr lang="en-US" sz="2800" baseline="-25000" dirty="0"/>
          </a:p>
        </p:txBody>
      </p:sp>
      <p:sp>
        <p:nvSpPr>
          <p:cNvPr id="77" name="Text Box 30"/>
          <p:cNvSpPr txBox="1">
            <a:spLocks noChangeArrowheads="1"/>
          </p:cNvSpPr>
          <p:nvPr/>
        </p:nvSpPr>
        <p:spPr bwMode="auto">
          <a:xfrm>
            <a:off x="5943600" y="5800725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latin typeface="Symbol" pitchFamily="18" charset="2"/>
                <a:sym typeface="Symbol" pitchFamily="18" charset="2"/>
              </a:rPr>
              <a:t>.51</a:t>
            </a:r>
            <a:endParaRPr lang="en-US" sz="2800" baseline="-25000" dirty="0"/>
          </a:p>
        </p:txBody>
      </p:sp>
      <p:sp>
        <p:nvSpPr>
          <p:cNvPr id="78" name="Text Box 31"/>
          <p:cNvSpPr txBox="1">
            <a:spLocks noChangeArrowheads="1"/>
          </p:cNvSpPr>
          <p:nvPr/>
        </p:nvSpPr>
        <p:spPr bwMode="auto">
          <a:xfrm>
            <a:off x="7162800" y="5757863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latin typeface="Symbol" pitchFamily="18" charset="2"/>
                <a:sym typeface="Symbol" pitchFamily="18" charset="2"/>
              </a:rPr>
              <a:t>.51</a:t>
            </a:r>
            <a:endParaRPr lang="en-US" sz="2800" baseline="-25000" dirty="0"/>
          </a:p>
        </p:txBody>
      </p:sp>
      <p:sp>
        <p:nvSpPr>
          <p:cNvPr id="79" name="Rectangle 32"/>
          <p:cNvSpPr>
            <a:spLocks noChangeArrowheads="1"/>
          </p:cNvSpPr>
          <p:nvPr/>
        </p:nvSpPr>
        <p:spPr bwMode="auto">
          <a:xfrm>
            <a:off x="914400" y="48387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 smtClean="0"/>
              <a:t>Y1</a:t>
            </a:r>
            <a:endParaRPr lang="en-US" altLang="en-US" dirty="0"/>
          </a:p>
        </p:txBody>
      </p:sp>
      <p:sp>
        <p:nvSpPr>
          <p:cNvPr id="80" name="Rectangle 33"/>
          <p:cNvSpPr>
            <a:spLocks noChangeArrowheads="1"/>
          </p:cNvSpPr>
          <p:nvPr/>
        </p:nvSpPr>
        <p:spPr bwMode="auto">
          <a:xfrm>
            <a:off x="7010400" y="48387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 smtClean="0"/>
              <a:t>Y6</a:t>
            </a:r>
            <a:endParaRPr lang="en-US" altLang="en-US" dirty="0"/>
          </a:p>
        </p:txBody>
      </p:sp>
      <p:sp>
        <p:nvSpPr>
          <p:cNvPr id="81" name="Rectangle 34"/>
          <p:cNvSpPr>
            <a:spLocks noChangeArrowheads="1"/>
          </p:cNvSpPr>
          <p:nvPr/>
        </p:nvSpPr>
        <p:spPr bwMode="auto">
          <a:xfrm>
            <a:off x="5791200" y="48387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 smtClean="0"/>
              <a:t>Y5</a:t>
            </a:r>
            <a:endParaRPr lang="en-US" altLang="en-US" dirty="0"/>
          </a:p>
        </p:txBody>
      </p:sp>
      <p:sp>
        <p:nvSpPr>
          <p:cNvPr id="82" name="Rectangle 35"/>
          <p:cNvSpPr>
            <a:spLocks noChangeArrowheads="1"/>
          </p:cNvSpPr>
          <p:nvPr/>
        </p:nvSpPr>
        <p:spPr bwMode="auto">
          <a:xfrm>
            <a:off x="4572000" y="48387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 smtClean="0"/>
              <a:t>Y4</a:t>
            </a:r>
            <a:endParaRPr lang="en-US" altLang="en-US" dirty="0"/>
          </a:p>
        </p:txBody>
      </p:sp>
      <p:sp>
        <p:nvSpPr>
          <p:cNvPr id="83" name="Rectangle 36"/>
          <p:cNvSpPr>
            <a:spLocks noChangeArrowheads="1"/>
          </p:cNvSpPr>
          <p:nvPr/>
        </p:nvSpPr>
        <p:spPr bwMode="auto">
          <a:xfrm>
            <a:off x="3352800" y="48387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 smtClean="0"/>
              <a:t>Y3</a:t>
            </a:r>
            <a:endParaRPr lang="en-US" altLang="en-US" dirty="0"/>
          </a:p>
        </p:txBody>
      </p:sp>
      <p:sp>
        <p:nvSpPr>
          <p:cNvPr id="84" name="Rectangle 37"/>
          <p:cNvSpPr>
            <a:spLocks noChangeArrowheads="1"/>
          </p:cNvSpPr>
          <p:nvPr/>
        </p:nvSpPr>
        <p:spPr bwMode="auto">
          <a:xfrm>
            <a:off x="2133600" y="48387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 smtClean="0"/>
              <a:t>Y2</a:t>
            </a:r>
            <a:endParaRPr lang="en-US" altLang="en-US" dirty="0"/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1524000" y="2362200"/>
            <a:ext cx="5943600" cy="647700"/>
            <a:chOff x="960" y="1080"/>
            <a:chExt cx="3744" cy="408"/>
          </a:xfrm>
        </p:grpSpPr>
        <p:sp>
          <p:nvSpPr>
            <p:cNvPr id="86" name="Freeform 40"/>
            <p:cNvSpPr>
              <a:spLocks/>
            </p:cNvSpPr>
            <p:nvPr/>
          </p:nvSpPr>
          <p:spPr bwMode="auto">
            <a:xfrm rot="5400000">
              <a:off x="936" y="1104"/>
              <a:ext cx="384" cy="336"/>
            </a:xfrm>
            <a:custGeom>
              <a:avLst/>
              <a:gdLst>
                <a:gd name="T0" fmla="*/ 0 w 1632"/>
                <a:gd name="T1" fmla="*/ 0 h 336"/>
                <a:gd name="T2" fmla="*/ 816 w 1632"/>
                <a:gd name="T3" fmla="*/ 336 h 336"/>
                <a:gd name="T4" fmla="*/ 1632 w 1632"/>
                <a:gd name="T5" fmla="*/ 0 h 336"/>
                <a:gd name="T6" fmla="*/ 0 60000 65536"/>
                <a:gd name="T7" fmla="*/ 0 60000 65536"/>
                <a:gd name="T8" fmla="*/ 0 60000 65536"/>
                <a:gd name="T9" fmla="*/ 0 w 1632"/>
                <a:gd name="T10" fmla="*/ 0 h 336"/>
                <a:gd name="T11" fmla="*/ 1632 w 163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2" h="336">
                  <a:moveTo>
                    <a:pt x="0" y="0"/>
                  </a:moveTo>
                  <a:cubicBezTo>
                    <a:pt x="272" y="168"/>
                    <a:pt x="544" y="336"/>
                    <a:pt x="816" y="336"/>
                  </a:cubicBezTo>
                  <a:cubicBezTo>
                    <a:pt x="1088" y="336"/>
                    <a:pt x="1496" y="56"/>
                    <a:pt x="1632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41"/>
            <p:cNvSpPr txBox="1">
              <a:spLocks noChangeArrowheads="1"/>
            </p:cNvSpPr>
            <p:nvPr/>
          </p:nvSpPr>
          <p:spPr bwMode="auto">
            <a:xfrm>
              <a:off x="1008" y="1161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1*</a:t>
              </a:r>
            </a:p>
          </p:txBody>
        </p:sp>
        <p:sp>
          <p:nvSpPr>
            <p:cNvPr id="88" name="Freeform 42"/>
            <p:cNvSpPr>
              <a:spLocks/>
            </p:cNvSpPr>
            <p:nvPr/>
          </p:nvSpPr>
          <p:spPr bwMode="auto">
            <a:xfrm rot="16200000" flipH="1">
              <a:off x="4344" y="1128"/>
              <a:ext cx="384" cy="336"/>
            </a:xfrm>
            <a:custGeom>
              <a:avLst/>
              <a:gdLst>
                <a:gd name="T0" fmla="*/ 0 w 1632"/>
                <a:gd name="T1" fmla="*/ 0 h 336"/>
                <a:gd name="T2" fmla="*/ 816 w 1632"/>
                <a:gd name="T3" fmla="*/ 336 h 336"/>
                <a:gd name="T4" fmla="*/ 1632 w 1632"/>
                <a:gd name="T5" fmla="*/ 0 h 336"/>
                <a:gd name="T6" fmla="*/ 0 60000 65536"/>
                <a:gd name="T7" fmla="*/ 0 60000 65536"/>
                <a:gd name="T8" fmla="*/ 0 60000 65536"/>
                <a:gd name="T9" fmla="*/ 0 w 1632"/>
                <a:gd name="T10" fmla="*/ 0 h 336"/>
                <a:gd name="T11" fmla="*/ 1632 w 163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2" h="336">
                  <a:moveTo>
                    <a:pt x="0" y="0"/>
                  </a:moveTo>
                  <a:cubicBezTo>
                    <a:pt x="272" y="168"/>
                    <a:pt x="544" y="336"/>
                    <a:pt x="816" y="336"/>
                  </a:cubicBezTo>
                  <a:cubicBezTo>
                    <a:pt x="1088" y="336"/>
                    <a:pt x="1496" y="56"/>
                    <a:pt x="1632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Text Box 43"/>
            <p:cNvSpPr txBox="1">
              <a:spLocks noChangeArrowheads="1"/>
            </p:cNvSpPr>
            <p:nvPr/>
          </p:nvSpPr>
          <p:spPr bwMode="auto">
            <a:xfrm>
              <a:off x="4368" y="1161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1*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</a:t>
            </a:r>
            <a:r>
              <a:rPr lang="en-US" dirty="0" smtClean="0"/>
              <a:t>: Power Analysis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A769F-6731-49B1-A8A2-56F9C32D3AC1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81000" y="1981200"/>
          <a:ext cx="1981200" cy="3559445"/>
        </p:xfrm>
        <a:graphic>
          <a:graphicData uri="http://schemas.openxmlformats.org/presentationml/2006/ole">
            <p:oleObj spid="_x0000_s3074" name="Equation" r:id="rId3" imgW="749160" imgH="134604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352800" y="1981200"/>
          <a:ext cx="2133600" cy="1295400"/>
        </p:xfrm>
        <a:graphic>
          <a:graphicData uri="http://schemas.openxmlformats.org/presentationml/2006/ole">
            <p:oleObj spid="_x0000_s3075" name="Equation" r:id="rId4" imgW="711000" imgH="43164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124199" y="3657600"/>
          <a:ext cx="4295955" cy="2743200"/>
        </p:xfrm>
        <a:graphic>
          <a:graphicData uri="http://schemas.openxmlformats.org/presentationml/2006/ole">
            <p:oleObj spid="_x0000_s3076" name="Equation" r:id="rId5" imgW="2108160" imgH="1346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</a:t>
            </a:r>
            <a:r>
              <a:rPr lang="en-US" dirty="0" smtClean="0"/>
              <a:t>: Power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Results: What sample size results in power for the latent correlation of .80?</a:t>
            </a:r>
          </a:p>
          <a:p>
            <a:pPr lvl="1"/>
            <a:r>
              <a:rPr lang="en-US" dirty="0" smtClean="0"/>
              <a:t>Continuous approach</a:t>
            </a:r>
          </a:p>
          <a:p>
            <a:pPr lvl="2"/>
            <a:r>
              <a:rPr lang="en-US" dirty="0" smtClean="0"/>
              <a:t>3000 replications, randomly varying  N between 100-2000</a:t>
            </a:r>
          </a:p>
          <a:p>
            <a:pPr lvl="2"/>
            <a:r>
              <a:rPr lang="en-US" dirty="0" err="1" smtClean="0"/>
              <a:t>logit</a:t>
            </a:r>
            <a:r>
              <a:rPr lang="en-US" dirty="0" smtClean="0"/>
              <a:t>(power) =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N</a:t>
            </a:r>
            <a:endParaRPr lang="en-US" dirty="0" smtClean="0"/>
          </a:p>
          <a:p>
            <a:pPr lvl="2"/>
            <a:r>
              <a:rPr lang="en-US" dirty="0" smtClean="0"/>
              <a:t>Power = .80 when N = 1436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A769F-6731-49B1-A8A2-56F9C32D3AC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ower fig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553201" cy="6553201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A769F-6731-49B1-A8A2-56F9C32D3AC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2: Planned Missing Data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Investigate power and bias in a 3 form planned missing data design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A769F-6731-49B1-A8A2-56F9C32D3AC1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Group 17"/>
          <p:cNvGraphicFramePr>
            <a:graphicFrameLocks noGrp="1"/>
          </p:cNvGraphicFramePr>
          <p:nvPr/>
        </p:nvGraphicFramePr>
        <p:xfrm>
          <a:off x="228600" y="3276600"/>
          <a:ext cx="8686800" cy="2438400"/>
        </p:xfrm>
        <a:graphic>
          <a:graphicData uri="http://schemas.openxmlformats.org/drawingml/2006/table">
            <a:tbl>
              <a:tblPr/>
              <a:tblGrid>
                <a:gridCol w="1737360"/>
                <a:gridCol w="1737360"/>
                <a:gridCol w="1737360"/>
                <a:gridCol w="1737360"/>
                <a:gridCol w="1737360"/>
              </a:tblGrid>
              <a:tr h="66743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  <a:tab pos="10858500" algn="l"/>
                          <a:tab pos="11582400" algn="l"/>
                          <a:tab pos="12306300" algn="l"/>
                          <a:tab pos="13030200" algn="l"/>
                          <a:tab pos="13754100" algn="l"/>
                          <a:tab pos="14478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Form</a:t>
                      </a:r>
                    </a:p>
                  </a:txBody>
                  <a:tcPr marT="84168" marB="453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  <a:tab pos="10858500" algn="l"/>
                          <a:tab pos="11582400" algn="l"/>
                          <a:tab pos="12306300" algn="l"/>
                          <a:tab pos="13030200" algn="l"/>
                          <a:tab pos="13754100" algn="l"/>
                          <a:tab pos="14478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Common Set X</a:t>
                      </a:r>
                    </a:p>
                  </a:txBody>
                  <a:tcPr marT="84168" marB="453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  <a:tab pos="10858500" algn="l"/>
                          <a:tab pos="11582400" algn="l"/>
                          <a:tab pos="12306300" algn="l"/>
                          <a:tab pos="13030200" algn="l"/>
                          <a:tab pos="13754100" algn="l"/>
                          <a:tab pos="14478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Variable Set A</a:t>
                      </a:r>
                    </a:p>
                  </a:txBody>
                  <a:tcPr marT="84168" marB="453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  <a:tab pos="10858500" algn="l"/>
                          <a:tab pos="11582400" algn="l"/>
                          <a:tab pos="12306300" algn="l"/>
                          <a:tab pos="13030200" algn="l"/>
                          <a:tab pos="13754100" algn="l"/>
                          <a:tab pos="14478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Variable Set B</a:t>
                      </a:r>
                    </a:p>
                  </a:txBody>
                  <a:tcPr marT="84168" marB="453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  <a:tab pos="10858500" algn="l"/>
                          <a:tab pos="11582400" algn="l"/>
                          <a:tab pos="12306300" algn="l"/>
                          <a:tab pos="13030200" algn="l"/>
                          <a:tab pos="13754100" algn="l"/>
                          <a:tab pos="14478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Variable Set C</a:t>
                      </a:r>
                    </a:p>
                  </a:txBody>
                  <a:tcPr marT="84168" marB="453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200"/>
                    </a:solidFill>
                  </a:tcPr>
                </a:tc>
              </a:tr>
              <a:tr h="59032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  <a:tab pos="10858500" algn="l"/>
                          <a:tab pos="11582400" algn="l"/>
                          <a:tab pos="12306300" algn="l"/>
                          <a:tab pos="13030200" algn="l"/>
                          <a:tab pos="13754100" algn="l"/>
                          <a:tab pos="14478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1</a:t>
                      </a:r>
                    </a:p>
                  </a:txBody>
                  <a:tcPr marT="84168" marB="453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  <a:tab pos="10858500" algn="l"/>
                          <a:tab pos="11582400" algn="l"/>
                          <a:tab pos="12306300" algn="l"/>
                          <a:tab pos="13030200" algn="l"/>
                          <a:tab pos="13754100" algn="l"/>
                          <a:tab pos="14478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¼ of items</a:t>
                      </a:r>
                    </a:p>
                  </a:txBody>
                  <a:tcPr marT="84168" marB="453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  <a:tab pos="10858500" algn="l"/>
                          <a:tab pos="11582400" algn="l"/>
                          <a:tab pos="12306300" algn="l"/>
                          <a:tab pos="13030200" algn="l"/>
                          <a:tab pos="13754100" algn="l"/>
                          <a:tab pos="14478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¼ of items</a:t>
                      </a:r>
                    </a:p>
                  </a:txBody>
                  <a:tcPr marT="84168" marB="453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  <a:tab pos="10858500" algn="l"/>
                          <a:tab pos="11582400" algn="l"/>
                          <a:tab pos="12306300" algn="l"/>
                          <a:tab pos="13030200" algn="l"/>
                          <a:tab pos="13754100" algn="l"/>
                          <a:tab pos="14478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¼ of items</a:t>
                      </a:r>
                    </a:p>
                  </a:txBody>
                  <a:tcPr marT="84168" marB="453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  <a:tab pos="10858500" algn="l"/>
                          <a:tab pos="11582400" algn="l"/>
                          <a:tab pos="12306300" algn="l"/>
                          <a:tab pos="13030200" algn="l"/>
                          <a:tab pos="13754100" algn="l"/>
                          <a:tab pos="14478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Missing</a:t>
                      </a:r>
                    </a:p>
                  </a:txBody>
                  <a:tcPr marT="84168" marB="453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32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  <a:tab pos="10858500" algn="l"/>
                          <a:tab pos="11582400" algn="l"/>
                          <a:tab pos="12306300" algn="l"/>
                          <a:tab pos="13030200" algn="l"/>
                          <a:tab pos="13754100" algn="l"/>
                          <a:tab pos="14478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2</a:t>
                      </a:r>
                    </a:p>
                  </a:txBody>
                  <a:tcPr marT="84168" marB="453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  <a:tab pos="10858500" algn="l"/>
                          <a:tab pos="11582400" algn="l"/>
                          <a:tab pos="12306300" algn="l"/>
                          <a:tab pos="13030200" algn="l"/>
                          <a:tab pos="13754100" algn="l"/>
                          <a:tab pos="14478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¼ of items</a:t>
                      </a:r>
                    </a:p>
                  </a:txBody>
                  <a:tcPr marT="84168" marB="453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  <a:tab pos="10858500" algn="l"/>
                          <a:tab pos="11582400" algn="l"/>
                          <a:tab pos="12306300" algn="l"/>
                          <a:tab pos="13030200" algn="l"/>
                          <a:tab pos="13754100" algn="l"/>
                          <a:tab pos="14478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¼ of items</a:t>
                      </a:r>
                    </a:p>
                  </a:txBody>
                  <a:tcPr marT="84168" marB="453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  <a:tab pos="10858500" algn="l"/>
                          <a:tab pos="11582400" algn="l"/>
                          <a:tab pos="12306300" algn="l"/>
                          <a:tab pos="13030200" algn="l"/>
                          <a:tab pos="13754100" algn="l"/>
                          <a:tab pos="14478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Missing</a:t>
                      </a:r>
                    </a:p>
                  </a:txBody>
                  <a:tcPr marT="84168" marB="453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  <a:tab pos="10858500" algn="l"/>
                          <a:tab pos="11582400" algn="l"/>
                          <a:tab pos="12306300" algn="l"/>
                          <a:tab pos="13030200" algn="l"/>
                          <a:tab pos="13754100" algn="l"/>
                          <a:tab pos="14478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¼ of items</a:t>
                      </a:r>
                    </a:p>
                  </a:txBody>
                  <a:tcPr marT="84168" marB="453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32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  <a:tab pos="10858500" algn="l"/>
                          <a:tab pos="11582400" algn="l"/>
                          <a:tab pos="12306300" algn="l"/>
                          <a:tab pos="13030200" algn="l"/>
                          <a:tab pos="13754100" algn="l"/>
                          <a:tab pos="14478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3</a:t>
                      </a:r>
                    </a:p>
                  </a:txBody>
                  <a:tcPr marT="84168" marB="453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  <a:tab pos="10858500" algn="l"/>
                          <a:tab pos="11582400" algn="l"/>
                          <a:tab pos="12306300" algn="l"/>
                          <a:tab pos="13030200" algn="l"/>
                          <a:tab pos="13754100" algn="l"/>
                          <a:tab pos="14478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¼ of items</a:t>
                      </a:r>
                    </a:p>
                  </a:txBody>
                  <a:tcPr marT="84168" marB="453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  <a:tab pos="10858500" algn="l"/>
                          <a:tab pos="11582400" algn="l"/>
                          <a:tab pos="12306300" algn="l"/>
                          <a:tab pos="13030200" algn="l"/>
                          <a:tab pos="13754100" algn="l"/>
                          <a:tab pos="14478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Missing</a:t>
                      </a:r>
                    </a:p>
                  </a:txBody>
                  <a:tcPr marT="84168" marB="453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  <a:tab pos="10858500" algn="l"/>
                          <a:tab pos="11582400" algn="l"/>
                          <a:tab pos="12306300" algn="l"/>
                          <a:tab pos="13030200" algn="l"/>
                          <a:tab pos="13754100" algn="l"/>
                          <a:tab pos="14478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¼ of items</a:t>
                      </a:r>
                    </a:p>
                  </a:txBody>
                  <a:tcPr marT="84168" marB="453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  <a:tab pos="10858500" algn="l"/>
                          <a:tab pos="11582400" algn="l"/>
                          <a:tab pos="12306300" algn="l"/>
                          <a:tab pos="13030200" algn="l"/>
                          <a:tab pos="13754100" algn="l"/>
                          <a:tab pos="14478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¼ of items</a:t>
                      </a:r>
                    </a:p>
                  </a:txBody>
                  <a:tcPr marT="84168" marB="453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2: Planned Missing Data Design</a:t>
            </a:r>
            <a:endParaRPr lang="en-US" dirty="0"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A769F-6731-49B1-A8A2-56F9C32D3AC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1981200" y="1943100"/>
            <a:ext cx="1447800" cy="1447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 dirty="0" smtClean="0"/>
              <a:t>F1</a:t>
            </a:r>
            <a:endParaRPr lang="en-US" altLang="en-US" dirty="0"/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5562600" y="1943100"/>
            <a:ext cx="1447800" cy="1447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 dirty="0" smtClean="0"/>
              <a:t>F2</a:t>
            </a:r>
            <a:endParaRPr lang="en-US" altLang="en-US" dirty="0"/>
          </a:p>
        </p:txBody>
      </p:sp>
      <p:sp>
        <p:nvSpPr>
          <p:cNvPr id="53" name="Line 6"/>
          <p:cNvSpPr>
            <a:spLocks noChangeShapeType="1"/>
          </p:cNvSpPr>
          <p:nvPr/>
        </p:nvSpPr>
        <p:spPr bwMode="auto">
          <a:xfrm flipH="1" flipV="1">
            <a:off x="3124200" y="3238500"/>
            <a:ext cx="7620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7"/>
          <p:cNvSpPr>
            <a:spLocks noChangeShapeType="1"/>
          </p:cNvSpPr>
          <p:nvPr/>
        </p:nvSpPr>
        <p:spPr bwMode="auto">
          <a:xfrm flipH="1" flipV="1">
            <a:off x="2590800" y="33909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8"/>
          <p:cNvSpPr>
            <a:spLocks noChangeShapeType="1"/>
          </p:cNvSpPr>
          <p:nvPr/>
        </p:nvSpPr>
        <p:spPr bwMode="auto">
          <a:xfrm flipV="1">
            <a:off x="1295400" y="3162300"/>
            <a:ext cx="91440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9"/>
          <p:cNvSpPr>
            <a:spLocks noChangeShapeType="1"/>
          </p:cNvSpPr>
          <p:nvPr/>
        </p:nvSpPr>
        <p:spPr bwMode="auto">
          <a:xfrm flipH="1" flipV="1">
            <a:off x="6705600" y="3238500"/>
            <a:ext cx="838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0"/>
          <p:cNvSpPr>
            <a:spLocks noChangeShapeType="1"/>
          </p:cNvSpPr>
          <p:nvPr/>
        </p:nvSpPr>
        <p:spPr bwMode="auto">
          <a:xfrm flipH="1" flipV="1">
            <a:off x="6248400" y="33909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11"/>
          <p:cNvSpPr>
            <a:spLocks noChangeShapeType="1"/>
          </p:cNvSpPr>
          <p:nvPr/>
        </p:nvSpPr>
        <p:spPr bwMode="auto">
          <a:xfrm flipV="1">
            <a:off x="4953000" y="3238500"/>
            <a:ext cx="9144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12"/>
          <p:cNvCxnSpPr>
            <a:cxnSpLocks noChangeShapeType="1"/>
            <a:stCxn id="51" idx="7"/>
            <a:endCxn id="52" idx="1"/>
          </p:cNvCxnSpPr>
          <p:nvPr/>
        </p:nvCxnSpPr>
        <p:spPr bwMode="auto">
          <a:xfrm rot="5400000" flipV="1">
            <a:off x="4495006" y="877094"/>
            <a:ext cx="1588" cy="2559050"/>
          </a:xfrm>
          <a:prstGeom prst="curvedConnector3">
            <a:avLst>
              <a:gd name="adj1" fmla="val -27800009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60" name="Text Box 13"/>
          <p:cNvSpPr txBox="1">
            <a:spLocks noChangeArrowheads="1"/>
          </p:cNvSpPr>
          <p:nvPr/>
        </p:nvSpPr>
        <p:spPr bwMode="auto">
          <a:xfrm>
            <a:off x="1066800" y="38481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ym typeface="Symbol" pitchFamily="18" charset="2"/>
              </a:rPr>
              <a:t>.</a:t>
            </a:r>
            <a:r>
              <a:rPr lang="en-US" altLang="en-US" sz="2800" dirty="0" smtClean="0">
                <a:sym typeface="Symbol" pitchFamily="18" charset="2"/>
              </a:rPr>
              <a:t>7</a:t>
            </a:r>
            <a:endParaRPr lang="en-US" altLang="en-US" dirty="0"/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1981200" y="38481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sym typeface="Symbol" pitchFamily="18" charset="2"/>
              </a:rPr>
              <a:t>.7</a:t>
            </a:r>
            <a:endParaRPr lang="en-US" altLang="en-US" dirty="0"/>
          </a:p>
        </p:txBody>
      </p:sp>
      <p:sp>
        <p:nvSpPr>
          <p:cNvPr id="62" name="Text Box 15"/>
          <p:cNvSpPr txBox="1">
            <a:spLocks noChangeArrowheads="1"/>
          </p:cNvSpPr>
          <p:nvPr/>
        </p:nvSpPr>
        <p:spPr bwMode="auto">
          <a:xfrm>
            <a:off x="2895600" y="386238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sym typeface="Symbol" pitchFamily="18" charset="2"/>
              </a:rPr>
              <a:t>.7</a:t>
            </a:r>
            <a:endParaRPr lang="en-US" altLang="en-US" dirty="0"/>
          </a:p>
        </p:txBody>
      </p:sp>
      <p:sp>
        <p:nvSpPr>
          <p:cNvPr id="63" name="Text Box 16"/>
          <p:cNvSpPr txBox="1">
            <a:spLocks noChangeArrowheads="1"/>
          </p:cNvSpPr>
          <p:nvPr/>
        </p:nvSpPr>
        <p:spPr bwMode="auto">
          <a:xfrm>
            <a:off x="4648200" y="39243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ym typeface="Symbol" pitchFamily="18" charset="2"/>
              </a:rPr>
              <a:t>.</a:t>
            </a:r>
            <a:r>
              <a:rPr lang="en-US" altLang="en-US" sz="2800" dirty="0" smtClean="0">
                <a:sym typeface="Symbol" pitchFamily="18" charset="2"/>
              </a:rPr>
              <a:t>7</a:t>
            </a:r>
            <a:endParaRPr lang="en-US" altLang="en-US" dirty="0"/>
          </a:p>
        </p:txBody>
      </p:sp>
      <p:sp>
        <p:nvSpPr>
          <p:cNvPr id="64" name="Text Box 17"/>
          <p:cNvSpPr txBox="1">
            <a:spLocks noChangeArrowheads="1"/>
          </p:cNvSpPr>
          <p:nvPr/>
        </p:nvSpPr>
        <p:spPr bwMode="auto">
          <a:xfrm>
            <a:off x="5638800" y="39243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ym typeface="Symbol" pitchFamily="18" charset="2"/>
              </a:rPr>
              <a:t>.</a:t>
            </a:r>
            <a:r>
              <a:rPr lang="en-US" altLang="en-US" sz="2800" dirty="0" smtClean="0">
                <a:sym typeface="Symbol" pitchFamily="18" charset="2"/>
              </a:rPr>
              <a:t>7</a:t>
            </a:r>
            <a:endParaRPr lang="en-US" altLang="en-US" dirty="0"/>
          </a:p>
        </p:txBody>
      </p:sp>
      <p:sp>
        <p:nvSpPr>
          <p:cNvPr id="65" name="Text Box 18"/>
          <p:cNvSpPr txBox="1">
            <a:spLocks noChangeArrowheads="1"/>
          </p:cNvSpPr>
          <p:nvPr/>
        </p:nvSpPr>
        <p:spPr bwMode="auto">
          <a:xfrm>
            <a:off x="6553200" y="393858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sym typeface="Symbol" pitchFamily="18" charset="2"/>
              </a:rPr>
              <a:t>.7</a:t>
            </a:r>
            <a:endParaRPr lang="en-US" altLang="en-US" dirty="0"/>
          </a:p>
        </p:txBody>
      </p:sp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4191000" y="17526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latin typeface="Symbol" pitchFamily="18" charset="2"/>
                <a:sym typeface="Symbol" pitchFamily="18" charset="2"/>
              </a:rPr>
              <a:t>.1</a:t>
            </a:r>
            <a:endParaRPr lang="en-US" altLang="en-US" dirty="0"/>
          </a:p>
        </p:txBody>
      </p:sp>
      <p:sp>
        <p:nvSpPr>
          <p:cNvPr id="67" name="Freeform 20"/>
          <p:cNvSpPr>
            <a:spLocks/>
          </p:cNvSpPr>
          <p:nvPr/>
        </p:nvSpPr>
        <p:spPr bwMode="auto">
          <a:xfrm>
            <a:off x="1066800" y="5372100"/>
            <a:ext cx="609600" cy="533400"/>
          </a:xfrm>
          <a:custGeom>
            <a:avLst/>
            <a:gdLst>
              <a:gd name="T0" fmla="*/ 0 w 1632"/>
              <a:gd name="T1" fmla="*/ 0 h 336"/>
              <a:gd name="T2" fmla="*/ 816 w 1632"/>
              <a:gd name="T3" fmla="*/ 336 h 336"/>
              <a:gd name="T4" fmla="*/ 1632 w 1632"/>
              <a:gd name="T5" fmla="*/ 0 h 336"/>
              <a:gd name="T6" fmla="*/ 0 60000 65536"/>
              <a:gd name="T7" fmla="*/ 0 60000 65536"/>
              <a:gd name="T8" fmla="*/ 0 60000 65536"/>
              <a:gd name="T9" fmla="*/ 0 w 1632"/>
              <a:gd name="T10" fmla="*/ 0 h 336"/>
              <a:gd name="T11" fmla="*/ 1632 w 1632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" name="Freeform 21"/>
          <p:cNvSpPr>
            <a:spLocks/>
          </p:cNvSpPr>
          <p:nvPr/>
        </p:nvSpPr>
        <p:spPr bwMode="auto">
          <a:xfrm>
            <a:off x="2362200" y="5372100"/>
            <a:ext cx="609600" cy="533400"/>
          </a:xfrm>
          <a:custGeom>
            <a:avLst/>
            <a:gdLst>
              <a:gd name="T0" fmla="*/ 0 w 1632"/>
              <a:gd name="T1" fmla="*/ 0 h 336"/>
              <a:gd name="T2" fmla="*/ 816 w 1632"/>
              <a:gd name="T3" fmla="*/ 336 h 336"/>
              <a:gd name="T4" fmla="*/ 1632 w 1632"/>
              <a:gd name="T5" fmla="*/ 0 h 336"/>
              <a:gd name="T6" fmla="*/ 0 60000 65536"/>
              <a:gd name="T7" fmla="*/ 0 60000 65536"/>
              <a:gd name="T8" fmla="*/ 0 60000 65536"/>
              <a:gd name="T9" fmla="*/ 0 w 1632"/>
              <a:gd name="T10" fmla="*/ 0 h 336"/>
              <a:gd name="T11" fmla="*/ 1632 w 1632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" name="Freeform 22"/>
          <p:cNvSpPr>
            <a:spLocks/>
          </p:cNvSpPr>
          <p:nvPr/>
        </p:nvSpPr>
        <p:spPr bwMode="auto">
          <a:xfrm>
            <a:off x="3581400" y="5372100"/>
            <a:ext cx="609600" cy="533400"/>
          </a:xfrm>
          <a:custGeom>
            <a:avLst/>
            <a:gdLst>
              <a:gd name="T0" fmla="*/ 0 w 1632"/>
              <a:gd name="T1" fmla="*/ 0 h 336"/>
              <a:gd name="T2" fmla="*/ 816 w 1632"/>
              <a:gd name="T3" fmla="*/ 336 h 336"/>
              <a:gd name="T4" fmla="*/ 1632 w 1632"/>
              <a:gd name="T5" fmla="*/ 0 h 336"/>
              <a:gd name="T6" fmla="*/ 0 60000 65536"/>
              <a:gd name="T7" fmla="*/ 0 60000 65536"/>
              <a:gd name="T8" fmla="*/ 0 60000 65536"/>
              <a:gd name="T9" fmla="*/ 0 w 1632"/>
              <a:gd name="T10" fmla="*/ 0 h 336"/>
              <a:gd name="T11" fmla="*/ 1632 w 1632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0" name="Freeform 23"/>
          <p:cNvSpPr>
            <a:spLocks/>
          </p:cNvSpPr>
          <p:nvPr/>
        </p:nvSpPr>
        <p:spPr bwMode="auto">
          <a:xfrm>
            <a:off x="4800600" y="5372100"/>
            <a:ext cx="609600" cy="533400"/>
          </a:xfrm>
          <a:custGeom>
            <a:avLst/>
            <a:gdLst>
              <a:gd name="T0" fmla="*/ 0 w 1632"/>
              <a:gd name="T1" fmla="*/ 0 h 336"/>
              <a:gd name="T2" fmla="*/ 816 w 1632"/>
              <a:gd name="T3" fmla="*/ 336 h 336"/>
              <a:gd name="T4" fmla="*/ 1632 w 1632"/>
              <a:gd name="T5" fmla="*/ 0 h 336"/>
              <a:gd name="T6" fmla="*/ 0 60000 65536"/>
              <a:gd name="T7" fmla="*/ 0 60000 65536"/>
              <a:gd name="T8" fmla="*/ 0 60000 65536"/>
              <a:gd name="T9" fmla="*/ 0 w 1632"/>
              <a:gd name="T10" fmla="*/ 0 h 336"/>
              <a:gd name="T11" fmla="*/ 1632 w 1632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" name="Freeform 24"/>
          <p:cNvSpPr>
            <a:spLocks/>
          </p:cNvSpPr>
          <p:nvPr/>
        </p:nvSpPr>
        <p:spPr bwMode="auto">
          <a:xfrm>
            <a:off x="6019800" y="5372100"/>
            <a:ext cx="609600" cy="533400"/>
          </a:xfrm>
          <a:custGeom>
            <a:avLst/>
            <a:gdLst>
              <a:gd name="T0" fmla="*/ 0 w 1632"/>
              <a:gd name="T1" fmla="*/ 0 h 336"/>
              <a:gd name="T2" fmla="*/ 816 w 1632"/>
              <a:gd name="T3" fmla="*/ 336 h 336"/>
              <a:gd name="T4" fmla="*/ 1632 w 1632"/>
              <a:gd name="T5" fmla="*/ 0 h 336"/>
              <a:gd name="T6" fmla="*/ 0 60000 65536"/>
              <a:gd name="T7" fmla="*/ 0 60000 65536"/>
              <a:gd name="T8" fmla="*/ 0 60000 65536"/>
              <a:gd name="T9" fmla="*/ 0 w 1632"/>
              <a:gd name="T10" fmla="*/ 0 h 336"/>
              <a:gd name="T11" fmla="*/ 1632 w 1632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" name="Freeform 25"/>
          <p:cNvSpPr>
            <a:spLocks/>
          </p:cNvSpPr>
          <p:nvPr/>
        </p:nvSpPr>
        <p:spPr bwMode="auto">
          <a:xfrm>
            <a:off x="7239000" y="5372100"/>
            <a:ext cx="609600" cy="533400"/>
          </a:xfrm>
          <a:custGeom>
            <a:avLst/>
            <a:gdLst>
              <a:gd name="T0" fmla="*/ 0 w 1632"/>
              <a:gd name="T1" fmla="*/ 0 h 336"/>
              <a:gd name="T2" fmla="*/ 816 w 1632"/>
              <a:gd name="T3" fmla="*/ 336 h 336"/>
              <a:gd name="T4" fmla="*/ 1632 w 1632"/>
              <a:gd name="T5" fmla="*/ 0 h 336"/>
              <a:gd name="T6" fmla="*/ 0 60000 65536"/>
              <a:gd name="T7" fmla="*/ 0 60000 65536"/>
              <a:gd name="T8" fmla="*/ 0 60000 65536"/>
              <a:gd name="T9" fmla="*/ 0 w 1632"/>
              <a:gd name="T10" fmla="*/ 0 h 336"/>
              <a:gd name="T11" fmla="*/ 1632 w 1632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" name="Text Box 26"/>
          <p:cNvSpPr txBox="1">
            <a:spLocks noChangeArrowheads="1"/>
          </p:cNvSpPr>
          <p:nvPr/>
        </p:nvSpPr>
        <p:spPr bwMode="auto">
          <a:xfrm>
            <a:off x="990600" y="5800725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latin typeface="Symbol" pitchFamily="18" charset="2"/>
                <a:sym typeface="Symbol" pitchFamily="18" charset="2"/>
              </a:rPr>
              <a:t>.51</a:t>
            </a:r>
            <a:endParaRPr lang="en-US" sz="2800" baseline="-25000" dirty="0"/>
          </a:p>
        </p:txBody>
      </p:sp>
      <p:sp>
        <p:nvSpPr>
          <p:cNvPr id="74" name="Text Box 27"/>
          <p:cNvSpPr txBox="1">
            <a:spLocks noChangeArrowheads="1"/>
          </p:cNvSpPr>
          <p:nvPr/>
        </p:nvSpPr>
        <p:spPr bwMode="auto">
          <a:xfrm>
            <a:off x="2286000" y="5815013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latin typeface="Symbol" pitchFamily="18" charset="2"/>
                <a:sym typeface="Symbol" pitchFamily="18" charset="2"/>
              </a:rPr>
              <a:t>.51</a:t>
            </a:r>
            <a:endParaRPr lang="en-US" sz="2800" baseline="-25000" dirty="0"/>
          </a:p>
        </p:txBody>
      </p:sp>
      <p:sp>
        <p:nvSpPr>
          <p:cNvPr id="75" name="Text Box 28"/>
          <p:cNvSpPr txBox="1">
            <a:spLocks noChangeArrowheads="1"/>
          </p:cNvSpPr>
          <p:nvPr/>
        </p:nvSpPr>
        <p:spPr bwMode="auto">
          <a:xfrm>
            <a:off x="3505200" y="58293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latin typeface="Symbol" pitchFamily="18" charset="2"/>
                <a:sym typeface="Symbol" pitchFamily="18" charset="2"/>
              </a:rPr>
              <a:t>.51</a:t>
            </a:r>
            <a:endParaRPr lang="en-US" sz="2800" baseline="-25000" dirty="0"/>
          </a:p>
        </p:txBody>
      </p:sp>
      <p:sp>
        <p:nvSpPr>
          <p:cNvPr id="76" name="Text Box 29"/>
          <p:cNvSpPr txBox="1">
            <a:spLocks noChangeArrowheads="1"/>
          </p:cNvSpPr>
          <p:nvPr/>
        </p:nvSpPr>
        <p:spPr bwMode="auto">
          <a:xfrm>
            <a:off x="4724400" y="5843588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latin typeface="Symbol" pitchFamily="18" charset="2"/>
                <a:sym typeface="Symbol" pitchFamily="18" charset="2"/>
              </a:rPr>
              <a:t>.51</a:t>
            </a:r>
            <a:endParaRPr lang="en-US" sz="2800" baseline="-25000" dirty="0"/>
          </a:p>
        </p:txBody>
      </p:sp>
      <p:sp>
        <p:nvSpPr>
          <p:cNvPr id="77" name="Text Box 30"/>
          <p:cNvSpPr txBox="1">
            <a:spLocks noChangeArrowheads="1"/>
          </p:cNvSpPr>
          <p:nvPr/>
        </p:nvSpPr>
        <p:spPr bwMode="auto">
          <a:xfrm>
            <a:off x="5943600" y="5800725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latin typeface="Symbol" pitchFamily="18" charset="2"/>
                <a:sym typeface="Symbol" pitchFamily="18" charset="2"/>
              </a:rPr>
              <a:t>.51</a:t>
            </a:r>
            <a:endParaRPr lang="en-US" sz="2800" baseline="-25000" dirty="0"/>
          </a:p>
        </p:txBody>
      </p:sp>
      <p:sp>
        <p:nvSpPr>
          <p:cNvPr id="78" name="Text Box 31"/>
          <p:cNvSpPr txBox="1">
            <a:spLocks noChangeArrowheads="1"/>
          </p:cNvSpPr>
          <p:nvPr/>
        </p:nvSpPr>
        <p:spPr bwMode="auto">
          <a:xfrm>
            <a:off x="7162800" y="5757863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latin typeface="Symbol" pitchFamily="18" charset="2"/>
                <a:sym typeface="Symbol" pitchFamily="18" charset="2"/>
              </a:rPr>
              <a:t>.51</a:t>
            </a:r>
            <a:endParaRPr lang="en-US" sz="2800" baseline="-25000" dirty="0"/>
          </a:p>
        </p:txBody>
      </p:sp>
      <p:sp>
        <p:nvSpPr>
          <p:cNvPr id="79" name="Rectangle 32"/>
          <p:cNvSpPr>
            <a:spLocks noChangeArrowheads="1"/>
          </p:cNvSpPr>
          <p:nvPr/>
        </p:nvSpPr>
        <p:spPr bwMode="auto">
          <a:xfrm>
            <a:off x="914400" y="48387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 smtClean="0"/>
              <a:t>Y1</a:t>
            </a:r>
            <a:endParaRPr lang="en-US" altLang="en-US" dirty="0"/>
          </a:p>
        </p:txBody>
      </p:sp>
      <p:sp>
        <p:nvSpPr>
          <p:cNvPr id="80" name="Rectangle 33"/>
          <p:cNvSpPr>
            <a:spLocks noChangeArrowheads="1"/>
          </p:cNvSpPr>
          <p:nvPr/>
        </p:nvSpPr>
        <p:spPr bwMode="auto">
          <a:xfrm>
            <a:off x="7010400" y="48387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 smtClean="0"/>
              <a:t>Y6</a:t>
            </a:r>
            <a:endParaRPr lang="en-US" altLang="en-US" dirty="0"/>
          </a:p>
        </p:txBody>
      </p:sp>
      <p:sp>
        <p:nvSpPr>
          <p:cNvPr id="81" name="Rectangle 34"/>
          <p:cNvSpPr>
            <a:spLocks noChangeArrowheads="1"/>
          </p:cNvSpPr>
          <p:nvPr/>
        </p:nvSpPr>
        <p:spPr bwMode="auto">
          <a:xfrm>
            <a:off x="5791200" y="48387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 smtClean="0"/>
              <a:t>Y5</a:t>
            </a:r>
            <a:endParaRPr lang="en-US" altLang="en-US" dirty="0"/>
          </a:p>
        </p:txBody>
      </p:sp>
      <p:sp>
        <p:nvSpPr>
          <p:cNvPr id="82" name="Rectangle 35"/>
          <p:cNvSpPr>
            <a:spLocks noChangeArrowheads="1"/>
          </p:cNvSpPr>
          <p:nvPr/>
        </p:nvSpPr>
        <p:spPr bwMode="auto">
          <a:xfrm>
            <a:off x="4572000" y="48387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 smtClean="0"/>
              <a:t>Y4</a:t>
            </a:r>
            <a:endParaRPr lang="en-US" altLang="en-US" dirty="0"/>
          </a:p>
        </p:txBody>
      </p:sp>
      <p:sp>
        <p:nvSpPr>
          <p:cNvPr id="83" name="Rectangle 36"/>
          <p:cNvSpPr>
            <a:spLocks noChangeArrowheads="1"/>
          </p:cNvSpPr>
          <p:nvPr/>
        </p:nvSpPr>
        <p:spPr bwMode="auto">
          <a:xfrm>
            <a:off x="3352800" y="48387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 smtClean="0"/>
              <a:t>Y3</a:t>
            </a:r>
            <a:endParaRPr lang="en-US" altLang="en-US" dirty="0"/>
          </a:p>
        </p:txBody>
      </p:sp>
      <p:sp>
        <p:nvSpPr>
          <p:cNvPr id="84" name="Rectangle 37"/>
          <p:cNvSpPr>
            <a:spLocks noChangeArrowheads="1"/>
          </p:cNvSpPr>
          <p:nvPr/>
        </p:nvSpPr>
        <p:spPr bwMode="auto">
          <a:xfrm>
            <a:off x="2133600" y="48387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 smtClean="0"/>
              <a:t>Y2</a:t>
            </a:r>
            <a:endParaRPr lang="en-US" altLang="en-US" dirty="0"/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1524000" y="2362200"/>
            <a:ext cx="5943600" cy="647700"/>
            <a:chOff x="960" y="1080"/>
            <a:chExt cx="3744" cy="408"/>
          </a:xfrm>
        </p:grpSpPr>
        <p:sp>
          <p:nvSpPr>
            <p:cNvPr id="86" name="Freeform 40"/>
            <p:cNvSpPr>
              <a:spLocks/>
            </p:cNvSpPr>
            <p:nvPr/>
          </p:nvSpPr>
          <p:spPr bwMode="auto">
            <a:xfrm rot="5400000">
              <a:off x="936" y="1104"/>
              <a:ext cx="384" cy="336"/>
            </a:xfrm>
            <a:custGeom>
              <a:avLst/>
              <a:gdLst>
                <a:gd name="T0" fmla="*/ 0 w 1632"/>
                <a:gd name="T1" fmla="*/ 0 h 336"/>
                <a:gd name="T2" fmla="*/ 816 w 1632"/>
                <a:gd name="T3" fmla="*/ 336 h 336"/>
                <a:gd name="T4" fmla="*/ 1632 w 1632"/>
                <a:gd name="T5" fmla="*/ 0 h 336"/>
                <a:gd name="T6" fmla="*/ 0 60000 65536"/>
                <a:gd name="T7" fmla="*/ 0 60000 65536"/>
                <a:gd name="T8" fmla="*/ 0 60000 65536"/>
                <a:gd name="T9" fmla="*/ 0 w 1632"/>
                <a:gd name="T10" fmla="*/ 0 h 336"/>
                <a:gd name="T11" fmla="*/ 1632 w 163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2" h="336">
                  <a:moveTo>
                    <a:pt x="0" y="0"/>
                  </a:moveTo>
                  <a:cubicBezTo>
                    <a:pt x="272" y="168"/>
                    <a:pt x="544" y="336"/>
                    <a:pt x="816" y="336"/>
                  </a:cubicBezTo>
                  <a:cubicBezTo>
                    <a:pt x="1088" y="336"/>
                    <a:pt x="1496" y="56"/>
                    <a:pt x="1632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41"/>
            <p:cNvSpPr txBox="1">
              <a:spLocks noChangeArrowheads="1"/>
            </p:cNvSpPr>
            <p:nvPr/>
          </p:nvSpPr>
          <p:spPr bwMode="auto">
            <a:xfrm>
              <a:off x="1008" y="1161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1*</a:t>
              </a:r>
            </a:p>
          </p:txBody>
        </p:sp>
        <p:sp>
          <p:nvSpPr>
            <p:cNvPr id="88" name="Freeform 42"/>
            <p:cNvSpPr>
              <a:spLocks/>
            </p:cNvSpPr>
            <p:nvPr/>
          </p:nvSpPr>
          <p:spPr bwMode="auto">
            <a:xfrm rot="16200000" flipH="1">
              <a:off x="4344" y="1128"/>
              <a:ext cx="384" cy="336"/>
            </a:xfrm>
            <a:custGeom>
              <a:avLst/>
              <a:gdLst>
                <a:gd name="T0" fmla="*/ 0 w 1632"/>
                <a:gd name="T1" fmla="*/ 0 h 336"/>
                <a:gd name="T2" fmla="*/ 816 w 1632"/>
                <a:gd name="T3" fmla="*/ 336 h 336"/>
                <a:gd name="T4" fmla="*/ 1632 w 1632"/>
                <a:gd name="T5" fmla="*/ 0 h 336"/>
                <a:gd name="T6" fmla="*/ 0 60000 65536"/>
                <a:gd name="T7" fmla="*/ 0 60000 65536"/>
                <a:gd name="T8" fmla="*/ 0 60000 65536"/>
                <a:gd name="T9" fmla="*/ 0 w 1632"/>
                <a:gd name="T10" fmla="*/ 0 h 336"/>
                <a:gd name="T11" fmla="*/ 1632 w 163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2" h="336">
                  <a:moveTo>
                    <a:pt x="0" y="0"/>
                  </a:moveTo>
                  <a:cubicBezTo>
                    <a:pt x="272" y="168"/>
                    <a:pt x="544" y="336"/>
                    <a:pt x="816" y="336"/>
                  </a:cubicBezTo>
                  <a:cubicBezTo>
                    <a:pt x="1088" y="336"/>
                    <a:pt x="1496" y="56"/>
                    <a:pt x="1632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Text Box 43"/>
            <p:cNvSpPr txBox="1">
              <a:spLocks noChangeArrowheads="1"/>
            </p:cNvSpPr>
            <p:nvPr/>
          </p:nvSpPr>
          <p:spPr bwMode="auto">
            <a:xfrm>
              <a:off x="4368" y="1161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1*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2: Planned Missing Data Design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Planned missing design:</a:t>
            </a:r>
          </a:p>
          <a:p>
            <a:pPr lvl="1"/>
            <a:r>
              <a:rPr lang="en-US" dirty="0" smtClean="0"/>
              <a:t>X block:Y1 and Y4</a:t>
            </a:r>
          </a:p>
          <a:p>
            <a:pPr lvl="1"/>
            <a:r>
              <a:rPr lang="en-US" dirty="0" smtClean="0"/>
              <a:t>A block: Y2 and Y5</a:t>
            </a:r>
          </a:p>
          <a:p>
            <a:pPr lvl="1"/>
            <a:r>
              <a:rPr lang="en-US" dirty="0" smtClean="0"/>
              <a:t>B blockY3</a:t>
            </a:r>
          </a:p>
          <a:p>
            <a:pPr lvl="1"/>
            <a:r>
              <a:rPr lang="en-US" dirty="0" smtClean="0"/>
              <a:t>C Block: Y4</a:t>
            </a:r>
          </a:p>
          <a:p>
            <a:r>
              <a:rPr lang="en-US" dirty="0" smtClean="0"/>
              <a:t>Missing data is handled thought 5 imputations in Amelia</a:t>
            </a:r>
          </a:p>
          <a:p>
            <a:r>
              <a:rPr lang="en-US" dirty="0" smtClean="0"/>
              <a:t>N = 500</a:t>
            </a:r>
          </a:p>
          <a:p>
            <a:r>
              <a:rPr lang="en-US" dirty="0" smtClean="0"/>
              <a:t>1000 replications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A769F-6731-49B1-A8A2-56F9C32D3AC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Monte Carlo simulations are a popular tool for methodologists with many uses</a:t>
            </a:r>
          </a:p>
          <a:p>
            <a:pPr lvl="1"/>
            <a:r>
              <a:rPr lang="en-US" dirty="0" smtClean="0"/>
              <a:t>Determine the accuracy of new methods</a:t>
            </a:r>
          </a:p>
          <a:p>
            <a:pPr lvl="1"/>
            <a:r>
              <a:rPr lang="en-US" dirty="0" smtClean="0"/>
              <a:t>Compare different methods</a:t>
            </a:r>
          </a:p>
          <a:p>
            <a:pPr lvl="1"/>
            <a:r>
              <a:rPr lang="en-US" dirty="0" smtClean="0"/>
              <a:t>Perform power analyses</a:t>
            </a:r>
          </a:p>
          <a:p>
            <a:pPr lvl="1"/>
            <a:r>
              <a:rPr lang="en-US" dirty="0" smtClean="0"/>
              <a:t>Determine model fit in SEM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crmda.ku.edu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fld id="{74D4A212-86B7-4FE5-8E85-EA385EBE4C9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Results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A769F-6731-49B1-A8A2-56F9C32D3AC1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 t="27083" r="68961" b="53125"/>
          <a:stretch>
            <a:fillRect/>
          </a:stretch>
        </p:blipFill>
        <p:spPr bwMode="auto">
          <a:xfrm>
            <a:off x="0" y="1981200"/>
            <a:ext cx="892743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Results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A769F-6731-49B1-A8A2-56F9C32D3AC1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 t="20833" r="48718" b="34375"/>
          <a:stretch>
            <a:fillRect/>
          </a:stretch>
        </p:blipFill>
        <p:spPr bwMode="auto">
          <a:xfrm>
            <a:off x="-2" y="1523999"/>
            <a:ext cx="9144001" cy="449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0" y="3200400"/>
            <a:ext cx="9144000" cy="2286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Results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A769F-6731-49B1-A8A2-56F9C32D3AC1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 t="16667" r="49048" b="40625"/>
          <a:stretch>
            <a:fillRect/>
          </a:stretch>
        </p:blipFill>
        <p:spPr bwMode="auto">
          <a:xfrm>
            <a:off x="0" y="1524000"/>
            <a:ext cx="905479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0" y="3048000"/>
            <a:ext cx="9144000" cy="2286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Multiple group models (coming soon!)</a:t>
            </a:r>
          </a:p>
          <a:p>
            <a:r>
              <a:rPr lang="en-US" dirty="0" smtClean="0"/>
              <a:t>Categorical indicators</a:t>
            </a:r>
          </a:p>
          <a:p>
            <a:r>
              <a:rPr lang="en-US" dirty="0" smtClean="0"/>
              <a:t>Multilevel SEM</a:t>
            </a:r>
          </a:p>
          <a:p>
            <a:r>
              <a:rPr lang="en-US" dirty="0" smtClean="0"/>
              <a:t>Non-linear constraints</a:t>
            </a:r>
          </a:p>
          <a:p>
            <a:r>
              <a:rPr lang="en-US" dirty="0" smtClean="0"/>
              <a:t>Additional analysis (e.g., </a:t>
            </a:r>
            <a:r>
              <a:rPr lang="en-US" dirty="0" err="1" smtClean="0"/>
              <a:t>OpenMx</a:t>
            </a:r>
            <a:r>
              <a:rPr lang="en-US" dirty="0" smtClean="0"/>
              <a:t>) and imputation packages (</a:t>
            </a:r>
            <a:r>
              <a:rPr lang="en-US" dirty="0" err="1" smtClean="0"/>
              <a:t>e.g</a:t>
            </a:r>
            <a:r>
              <a:rPr lang="en-US" dirty="0" smtClean="0"/>
              <a:t>, Mice)</a:t>
            </a:r>
          </a:p>
          <a:p>
            <a:r>
              <a:rPr lang="en-US" dirty="0" smtClean="0"/>
              <a:t>Latent </a:t>
            </a:r>
            <a:r>
              <a:rPr lang="en-US" dirty="0" smtClean="0"/>
              <a:t>interactions</a:t>
            </a:r>
          </a:p>
          <a:p>
            <a:r>
              <a:rPr lang="en-US" dirty="0" smtClean="0"/>
              <a:t>Automate parceling of indicators</a:t>
            </a:r>
          </a:p>
          <a:p>
            <a:r>
              <a:rPr lang="en-US" dirty="0" smtClean="0"/>
              <a:t>Syntax entry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A769F-6731-49B1-A8A2-56F9C32D3AC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Another R package that may interest R users familiar with SEM</a:t>
            </a:r>
          </a:p>
          <a:p>
            <a:r>
              <a:rPr lang="en-US" dirty="0" err="1" smtClean="0"/>
              <a:t>semTools</a:t>
            </a:r>
            <a:endParaRPr lang="en-US" dirty="0" smtClean="0"/>
          </a:p>
          <a:p>
            <a:pPr lvl="1"/>
            <a:r>
              <a:rPr lang="en-US" dirty="0" smtClean="0"/>
              <a:t>Useful tools for conducting SEM in R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runMI</a:t>
            </a:r>
            <a:r>
              <a:rPr lang="en-US" dirty="0" smtClean="0"/>
              <a:t>, imputes missing data, runs each imputed data set, and combines results</a:t>
            </a:r>
          </a:p>
          <a:p>
            <a:pPr lvl="1"/>
            <a:r>
              <a:rPr lang="en-US" dirty="0" smtClean="0"/>
              <a:t>An open source, community supported package</a:t>
            </a:r>
          </a:p>
          <a:p>
            <a:pPr lvl="2"/>
            <a:r>
              <a:rPr lang="en-US" dirty="0" smtClean="0"/>
              <a:t>Have an idea for a function? Or a way to improve an existing function? Let us know!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A769F-6731-49B1-A8A2-56F9C32D3AC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Thanks to</a:t>
            </a:r>
          </a:p>
          <a:p>
            <a:pPr lvl="1"/>
            <a:r>
              <a:rPr lang="en-US" dirty="0" smtClean="0"/>
              <a:t>Paul Johnson</a:t>
            </a:r>
          </a:p>
          <a:p>
            <a:pPr lvl="1"/>
            <a:r>
              <a:rPr lang="en-US" dirty="0" smtClean="0"/>
              <a:t>Todd Little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simsem</a:t>
            </a:r>
            <a:r>
              <a:rPr lang="en-US" dirty="0" smtClean="0"/>
              <a:t>: simsem.org</a:t>
            </a:r>
          </a:p>
          <a:p>
            <a:pPr>
              <a:buNone/>
            </a:pPr>
            <a:r>
              <a:rPr lang="en-US" dirty="0" smtClean="0"/>
              <a:t>example </a:t>
            </a:r>
            <a:r>
              <a:rPr lang="en-US" dirty="0" smtClean="0"/>
              <a:t>code</a:t>
            </a:r>
            <a:r>
              <a:rPr lang="en-US" dirty="0"/>
              <a:t> </a:t>
            </a:r>
            <a:r>
              <a:rPr lang="en-US" dirty="0" smtClean="0"/>
              <a:t>available at: simsem.org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email: </a:t>
            </a:r>
            <a:r>
              <a:rPr lang="en-US" dirty="0" smtClean="0"/>
              <a:t>schoemann@ku.edu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 smtClean="0"/>
              <a:t>Partial support provided by NSF g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rant 1053160 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(Wei Wu &amp; Todd D. Little, co-PIs)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A769F-6731-49B1-A8A2-56F9C32D3AC1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6108" y="1828800"/>
            <a:ext cx="533789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steps in a Monte Carlo Simulation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Specify population parameters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a sample of size N, based on population parameters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Analyze sample data from step 2 with chosen statistical method(s).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Repeat steps 2 and 3 for each of r replications.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fld id="{74D4A212-86B7-4FE5-8E85-EA385EBE4C9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options for Monte Carlo Simulations with SEM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Mplus</a:t>
            </a:r>
            <a:endParaRPr lang="en-US" dirty="0" smtClean="0"/>
          </a:p>
          <a:p>
            <a:r>
              <a:rPr lang="en-US" dirty="0" smtClean="0"/>
              <a:t>EQS</a:t>
            </a:r>
          </a:p>
          <a:p>
            <a:r>
              <a:rPr lang="en-US" dirty="0" smtClean="0"/>
              <a:t>PRELIS/LISREL</a:t>
            </a:r>
          </a:p>
          <a:p>
            <a:r>
              <a:rPr lang="en-US" dirty="0" smtClean="0"/>
              <a:t>SAS (not automated)</a:t>
            </a:r>
          </a:p>
          <a:p>
            <a:r>
              <a:rPr lang="en-US" dirty="0" err="1"/>
              <a:t>l</a:t>
            </a:r>
            <a:r>
              <a:rPr lang="en-US" dirty="0" err="1" smtClean="0"/>
              <a:t>avaan</a:t>
            </a:r>
            <a:r>
              <a:rPr lang="en-US" dirty="0" smtClean="0"/>
              <a:t> (not automated) </a:t>
            </a:r>
          </a:p>
          <a:p>
            <a:r>
              <a:rPr lang="en-US" dirty="0" smtClean="0"/>
              <a:t>Other R packages (</a:t>
            </a:r>
            <a:r>
              <a:rPr lang="en-US" dirty="0" err="1" smtClean="0"/>
              <a:t>sem</a:t>
            </a:r>
            <a:r>
              <a:rPr lang="en-US" dirty="0" smtClean="0"/>
              <a:t>, </a:t>
            </a:r>
            <a:r>
              <a:rPr lang="en-US" dirty="0" err="1" smtClean="0"/>
              <a:t>OpenMx</a:t>
            </a:r>
            <a:r>
              <a:rPr lang="en-US" dirty="0" smtClean="0"/>
              <a:t>) (not automated)</a:t>
            </a:r>
          </a:p>
          <a:p>
            <a:r>
              <a:rPr lang="en-US" dirty="0" smtClean="0"/>
              <a:t>Others?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A769F-6731-49B1-A8A2-56F9C32D3AC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simsem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new R package designed to automate Monte Carlo Simulations using SEM</a:t>
            </a:r>
          </a:p>
          <a:p>
            <a:r>
              <a:rPr lang="en-US" dirty="0" err="1" smtClean="0"/>
              <a:t>simsem</a:t>
            </a:r>
            <a:r>
              <a:rPr lang="en-US" dirty="0" smtClean="0"/>
              <a:t> can:</a:t>
            </a:r>
          </a:p>
          <a:p>
            <a:pPr lvl="1"/>
            <a:r>
              <a:rPr lang="en-US" dirty="0" smtClean="0"/>
              <a:t>Generate data</a:t>
            </a:r>
          </a:p>
          <a:p>
            <a:pPr lvl="1"/>
            <a:r>
              <a:rPr lang="en-US" dirty="0" smtClean="0"/>
              <a:t>Modify generated data</a:t>
            </a:r>
          </a:p>
          <a:p>
            <a:pPr lvl="1"/>
            <a:r>
              <a:rPr lang="en-US" dirty="0" smtClean="0"/>
              <a:t>Analyze data</a:t>
            </a:r>
          </a:p>
          <a:p>
            <a:pPr lvl="1"/>
            <a:r>
              <a:rPr lang="en-US" dirty="0" smtClean="0"/>
              <a:t>Summarize </a:t>
            </a:r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Use multiple processors across simulations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A769F-6731-49B1-A8A2-56F9C32D3AC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simsem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generation</a:t>
            </a:r>
          </a:p>
          <a:p>
            <a:pPr lvl="1"/>
            <a:r>
              <a:rPr lang="en-US" dirty="0" smtClean="0"/>
              <a:t>Currently only continuous data are generated.</a:t>
            </a:r>
          </a:p>
          <a:p>
            <a:pPr lvl="2"/>
            <a:r>
              <a:rPr lang="en-US" dirty="0" smtClean="0"/>
              <a:t>By default data are generated from a multivariate normal distribution</a:t>
            </a:r>
          </a:p>
          <a:p>
            <a:pPr lvl="2"/>
            <a:r>
              <a:rPr lang="en-US" dirty="0" smtClean="0"/>
              <a:t>Both manifest and latent variables can have non-normal distributions</a:t>
            </a:r>
          </a:p>
          <a:p>
            <a:pPr lvl="1"/>
            <a:r>
              <a:rPr lang="en-US" dirty="0" smtClean="0"/>
              <a:t>Data can be generated from a covariance matrix and mean vector or through a series of linear equations.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A769F-6731-49B1-A8A2-56F9C32D3AC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simsem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generation (continued)</a:t>
            </a:r>
          </a:p>
          <a:p>
            <a:pPr lvl="1"/>
            <a:r>
              <a:rPr lang="en-US" dirty="0" smtClean="0"/>
              <a:t>Data can be generated with population misfit</a:t>
            </a:r>
          </a:p>
          <a:p>
            <a:pPr lvl="1"/>
            <a:r>
              <a:rPr lang="en-US" dirty="0" smtClean="0"/>
              <a:t>Data can be generated with continuously varying parameters</a:t>
            </a:r>
          </a:p>
          <a:p>
            <a:pPr lvl="1"/>
            <a:r>
              <a:rPr lang="en-US" dirty="0" smtClean="0"/>
              <a:t>Generating  and analysis models are specified using LISREL matrices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A769F-6731-49B1-A8A2-56F9C32D3AC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simsem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modification</a:t>
            </a:r>
          </a:p>
          <a:p>
            <a:pPr lvl="1"/>
            <a:r>
              <a:rPr lang="en-US" dirty="0" smtClean="0"/>
              <a:t>Many type of missing data mechanisms can be simulated</a:t>
            </a:r>
          </a:p>
          <a:p>
            <a:pPr lvl="2"/>
            <a:r>
              <a:rPr lang="en-US" dirty="0" smtClean="0"/>
              <a:t>MCAR</a:t>
            </a:r>
          </a:p>
          <a:p>
            <a:pPr lvl="2"/>
            <a:r>
              <a:rPr lang="en-US" dirty="0" smtClean="0"/>
              <a:t>MAR</a:t>
            </a:r>
          </a:p>
          <a:p>
            <a:pPr lvl="2"/>
            <a:r>
              <a:rPr lang="en-US" dirty="0" smtClean="0"/>
              <a:t>Planned missing data designs</a:t>
            </a:r>
          </a:p>
          <a:p>
            <a:pPr lvl="3"/>
            <a:r>
              <a:rPr lang="en-US" dirty="0" smtClean="0"/>
              <a:t>“3” Form Design</a:t>
            </a:r>
          </a:p>
          <a:p>
            <a:pPr lvl="3"/>
            <a:r>
              <a:rPr lang="en-US" dirty="0" smtClean="0"/>
              <a:t>“2” Method Design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A769F-6731-49B1-A8A2-56F9C32D3AC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simsem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All models are fit using </a:t>
            </a:r>
            <a:r>
              <a:rPr lang="en-US" dirty="0" err="1" smtClean="0"/>
              <a:t>lavaan</a:t>
            </a:r>
            <a:endParaRPr lang="en-US" dirty="0" smtClean="0"/>
          </a:p>
          <a:p>
            <a:pPr lvl="2"/>
            <a:r>
              <a:rPr lang="en-US" dirty="0" smtClean="0"/>
              <a:t>Robust ML estimators are available</a:t>
            </a:r>
          </a:p>
          <a:p>
            <a:pPr lvl="2"/>
            <a:r>
              <a:rPr lang="en-US" dirty="0" smtClean="0"/>
              <a:t>FIML is used when data are missing</a:t>
            </a:r>
          </a:p>
          <a:p>
            <a:pPr lvl="2"/>
            <a:r>
              <a:rPr lang="en-US" dirty="0" smtClean="0"/>
              <a:t>Equality constraints can be included</a:t>
            </a:r>
          </a:p>
          <a:p>
            <a:pPr lvl="1"/>
            <a:r>
              <a:rPr lang="en-US" dirty="0" smtClean="0"/>
              <a:t>Multiple imputation of missing data is performed with Amelia</a:t>
            </a:r>
          </a:p>
          <a:p>
            <a:pPr lvl="2"/>
            <a:r>
              <a:rPr lang="en-US" dirty="0" smtClean="0"/>
              <a:t>Data are imputed, analyzed and results are combined with Rubin’s Rules for each replication</a:t>
            </a:r>
          </a:p>
          <a:p>
            <a:pPr lvl="2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A769F-6731-49B1-A8A2-56F9C32D3AC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0203784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10203784</Template>
  <TotalTime>193</TotalTime>
  <Words>928</Words>
  <Application>Microsoft Office PowerPoint</Application>
  <PresentationFormat>On-screen Show (4:3)</PresentationFormat>
  <Paragraphs>242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10203784</vt:lpstr>
      <vt:lpstr>Equation</vt:lpstr>
      <vt:lpstr>simsem: SIMulated Structural Equation Modeling in R</vt:lpstr>
      <vt:lpstr>Monte Carlo Simulations</vt:lpstr>
      <vt:lpstr>Monte Carlo Simulations</vt:lpstr>
      <vt:lpstr>Software options for Monte Carlo Simulations with SEM</vt:lpstr>
      <vt:lpstr>simsem</vt:lpstr>
      <vt:lpstr>simsem Features</vt:lpstr>
      <vt:lpstr>simsem Features</vt:lpstr>
      <vt:lpstr>simsem Features</vt:lpstr>
      <vt:lpstr>simsem Features</vt:lpstr>
      <vt:lpstr>simsem Features</vt:lpstr>
      <vt:lpstr>Example 1: Power Analysis</vt:lpstr>
      <vt:lpstr>Example 1: Power Analysis</vt:lpstr>
      <vt:lpstr>Example 1: Power Analysis</vt:lpstr>
      <vt:lpstr>Example 1: Power Analysis</vt:lpstr>
      <vt:lpstr>Example 1: Power Analysis</vt:lpstr>
      <vt:lpstr>Slide 16</vt:lpstr>
      <vt:lpstr>Example 2: Planned Missing Data Design</vt:lpstr>
      <vt:lpstr>Example 2: Planned Missing Data Design</vt:lpstr>
      <vt:lpstr>Example 2: Planned Missing Data Design</vt:lpstr>
      <vt:lpstr>Example 2: Results</vt:lpstr>
      <vt:lpstr>Example 2: Results</vt:lpstr>
      <vt:lpstr>Example 2: Results</vt:lpstr>
      <vt:lpstr>Some Future Plans</vt:lpstr>
      <vt:lpstr>Also…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simsem: SIMulated Structural Equation Modeling in R</dc:title>
  <dc:creator>Alex Schoemann</dc:creator>
  <cp:lastModifiedBy>Alex Schoemann</cp:lastModifiedBy>
  <cp:revision>16</cp:revision>
  <dcterms:created xsi:type="dcterms:W3CDTF">2012-07-03T15:22:59Z</dcterms:created>
  <dcterms:modified xsi:type="dcterms:W3CDTF">2012-07-04T16:48:45Z</dcterms:modified>
</cp:coreProperties>
</file>